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1"/>
  </p:sldMasterIdLst>
  <p:notesMasterIdLst>
    <p:notesMasterId r:id="rId54"/>
  </p:notesMasterIdLst>
  <p:sldIdLst>
    <p:sldId id="445" r:id="rId2"/>
    <p:sldId id="446" r:id="rId3"/>
    <p:sldId id="470" r:id="rId4"/>
    <p:sldId id="447" r:id="rId5"/>
    <p:sldId id="471" r:id="rId6"/>
    <p:sldId id="411" r:id="rId7"/>
    <p:sldId id="448" r:id="rId8"/>
    <p:sldId id="449" r:id="rId9"/>
    <p:sldId id="413" r:id="rId10"/>
    <p:sldId id="414" r:id="rId11"/>
    <p:sldId id="481" r:id="rId12"/>
    <p:sldId id="464" r:id="rId13"/>
    <p:sldId id="451" r:id="rId14"/>
    <p:sldId id="416" r:id="rId15"/>
    <p:sldId id="469" r:id="rId16"/>
    <p:sldId id="466" r:id="rId17"/>
    <p:sldId id="467" r:id="rId18"/>
    <p:sldId id="472" r:id="rId19"/>
    <p:sldId id="468" r:id="rId20"/>
    <p:sldId id="462" r:id="rId21"/>
    <p:sldId id="456" r:id="rId22"/>
    <p:sldId id="473" r:id="rId23"/>
    <p:sldId id="458" r:id="rId24"/>
    <p:sldId id="474" r:id="rId25"/>
    <p:sldId id="433" r:id="rId26"/>
    <p:sldId id="460" r:id="rId27"/>
    <p:sldId id="422" r:id="rId28"/>
    <p:sldId id="438" r:id="rId29"/>
    <p:sldId id="475" r:id="rId30"/>
    <p:sldId id="440" r:id="rId31"/>
    <p:sldId id="483" r:id="rId32"/>
    <p:sldId id="485" r:id="rId33"/>
    <p:sldId id="486" r:id="rId34"/>
    <p:sldId id="480" r:id="rId35"/>
    <p:sldId id="489" r:id="rId36"/>
    <p:sldId id="490" r:id="rId37"/>
    <p:sldId id="491" r:id="rId38"/>
    <p:sldId id="492" r:id="rId39"/>
    <p:sldId id="488" r:id="rId40"/>
    <p:sldId id="408" r:id="rId41"/>
    <p:sldId id="444" r:id="rId42"/>
    <p:sldId id="476" r:id="rId43"/>
    <p:sldId id="477" r:id="rId44"/>
    <p:sldId id="493" r:id="rId45"/>
    <p:sldId id="494" r:id="rId46"/>
    <p:sldId id="496" r:id="rId47"/>
    <p:sldId id="495" r:id="rId48"/>
    <p:sldId id="478" r:id="rId49"/>
    <p:sldId id="479" r:id="rId50"/>
    <p:sldId id="459" r:id="rId51"/>
    <p:sldId id="498" r:id="rId52"/>
    <p:sldId id="499" r:id="rId53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2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2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2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2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2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" pitchFamily="2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" pitchFamily="2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" pitchFamily="2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" pitchFamily="2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13"/>
    <p:restoredTop sz="94680"/>
  </p:normalViewPr>
  <p:slideViewPr>
    <p:cSldViewPr snapToGrid="0">
      <p:cViewPr varScale="1">
        <p:scale>
          <a:sx n="182" d="100"/>
          <a:sy n="182" d="100"/>
        </p:scale>
        <p:origin x="1368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image" Target="../media/image6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image" Target="../media/image9.emf"/><Relationship Id="rId4" Type="http://schemas.openxmlformats.org/officeDocument/2006/relationships/image" Target="../media/image12.e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image" Target="../media/image13.e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emf"/><Relationship Id="rId1" Type="http://schemas.openxmlformats.org/officeDocument/2006/relationships/image" Target="../media/image18.e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image" Target="../media/image21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e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image" Target="../media/image26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>
            <a:extLst>
              <a:ext uri="{FF2B5EF4-FFF2-40B4-BE49-F238E27FC236}">
                <a16:creationId xmlns:a16="http://schemas.microsoft.com/office/drawing/2014/main" id="{3673E029-BA9C-2044-A0FB-B67234152A23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5059" name="Rectangle 3">
            <a:extLst>
              <a:ext uri="{FF2B5EF4-FFF2-40B4-BE49-F238E27FC236}">
                <a16:creationId xmlns:a16="http://schemas.microsoft.com/office/drawing/2014/main" id="{ACD8D79A-DB98-234D-91C4-58150BF5ED82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4340" name="Rectangle 4">
            <a:extLst>
              <a:ext uri="{FF2B5EF4-FFF2-40B4-BE49-F238E27FC236}">
                <a16:creationId xmlns:a16="http://schemas.microsoft.com/office/drawing/2014/main" id="{9D45F3D1-F82E-A941-930E-A8DC9D1CA822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5061" name="Rectangle 5">
            <a:extLst>
              <a:ext uri="{FF2B5EF4-FFF2-40B4-BE49-F238E27FC236}">
                <a16:creationId xmlns:a16="http://schemas.microsoft.com/office/drawing/2014/main" id="{C3AA3390-437C-FE49-B18E-875F53D75D5B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5062" name="Rectangle 6">
            <a:extLst>
              <a:ext uri="{FF2B5EF4-FFF2-40B4-BE49-F238E27FC236}">
                <a16:creationId xmlns:a16="http://schemas.microsoft.com/office/drawing/2014/main" id="{72795EF3-A85B-4041-9653-23411D5CFC10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5063" name="Rectangle 7">
            <a:extLst>
              <a:ext uri="{FF2B5EF4-FFF2-40B4-BE49-F238E27FC236}">
                <a16:creationId xmlns:a16="http://schemas.microsoft.com/office/drawing/2014/main" id="{D6836E5A-3A76-5446-893E-A458F2CE662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panose="020B0604020202020204" pitchFamily="34" charset="0"/>
              </a:defRPr>
            </a:lvl1pPr>
          </a:lstStyle>
          <a:p>
            <a:fld id="{FAE2BA40-3C6C-CC4E-B398-D1B320CA83AC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7">
            <a:extLst>
              <a:ext uri="{FF2B5EF4-FFF2-40B4-BE49-F238E27FC236}">
                <a16:creationId xmlns:a16="http://schemas.microsoft.com/office/drawing/2014/main" id="{75B4E9CE-B398-054F-BE7F-70F8A156A26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fld id="{53882257-AA10-8C49-A04D-B83406126972}" type="slidenum">
              <a:rPr lang="en-US" altLang="en-US" sz="1200">
                <a:latin typeface="Arial" panose="020B0604020202020204" pitchFamily="34" charset="0"/>
              </a:rPr>
              <a:pPr/>
              <a:t>1</a:t>
            </a:fld>
            <a:endParaRPr lang="en-US" altLang="en-US" sz="1200">
              <a:latin typeface="Arial" panose="020B0604020202020204" pitchFamily="34" charset="0"/>
            </a:endParaRPr>
          </a:p>
        </p:txBody>
      </p:sp>
      <p:sp>
        <p:nvSpPr>
          <p:cNvPr id="16387" name="Rectangle 2">
            <a:extLst>
              <a:ext uri="{FF2B5EF4-FFF2-40B4-BE49-F238E27FC236}">
                <a16:creationId xmlns:a16="http://schemas.microsoft.com/office/drawing/2014/main" id="{D4971329-F297-8E4C-8C8E-96FE832FDCC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8" name="Rectangle 3">
            <a:extLst>
              <a:ext uri="{FF2B5EF4-FFF2-40B4-BE49-F238E27FC236}">
                <a16:creationId xmlns:a16="http://schemas.microsoft.com/office/drawing/2014/main" id="{491EEB66-EAF9-E44B-9AA2-060AAA5D5F9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>
            <a:extLst>
              <a:ext uri="{FF2B5EF4-FFF2-40B4-BE49-F238E27FC236}">
                <a16:creationId xmlns:a16="http://schemas.microsoft.com/office/drawing/2014/main" id="{5202DD26-0710-2746-B453-7C4E18D0A37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fld id="{358782DA-6159-EE44-A7EA-E9F96179320A}" type="slidenum">
              <a:rPr lang="en-US" altLang="en-US" sz="1200">
                <a:latin typeface="Arial" panose="020B0604020202020204" pitchFamily="34" charset="0"/>
              </a:rPr>
              <a:pPr/>
              <a:t>10</a:t>
            </a:fld>
            <a:endParaRPr lang="en-US" altLang="en-US" sz="1200">
              <a:latin typeface="Arial" panose="020B0604020202020204" pitchFamily="34" charset="0"/>
            </a:endParaRPr>
          </a:p>
        </p:txBody>
      </p:sp>
      <p:sp>
        <p:nvSpPr>
          <p:cNvPr id="32771" name="Rectangle 2">
            <a:extLst>
              <a:ext uri="{FF2B5EF4-FFF2-40B4-BE49-F238E27FC236}">
                <a16:creationId xmlns:a16="http://schemas.microsoft.com/office/drawing/2014/main" id="{6FDD0A07-E293-154C-8B1C-F50C6E1CCD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2" name="Rectangle 3">
            <a:extLst>
              <a:ext uri="{FF2B5EF4-FFF2-40B4-BE49-F238E27FC236}">
                <a16:creationId xmlns:a16="http://schemas.microsoft.com/office/drawing/2014/main" id="{7B543958-7CEC-E14F-BF27-7CDFE3F5CF9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>
                <a:latin typeface="Arial" panose="020B0604020202020204" pitchFamily="34" charset="0"/>
                <a:sym typeface="MT Extra" pitchFamily="2" charset="77"/>
              </a:rPr>
              <a:t>contains valence electrons from the atoms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>
            <a:extLst>
              <a:ext uri="{FF2B5EF4-FFF2-40B4-BE49-F238E27FC236}">
                <a16:creationId xmlns:a16="http://schemas.microsoft.com/office/drawing/2014/main" id="{23E7A9FB-552F-A04B-ABC2-0062924434A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fld id="{9796A68A-F2C8-B34F-8682-39159C44A59C}" type="slidenum">
              <a:rPr lang="en-US" altLang="en-US" sz="1200">
                <a:latin typeface="Arial" panose="020B0604020202020204" pitchFamily="34" charset="0"/>
              </a:rPr>
              <a:pPr/>
              <a:t>12</a:t>
            </a:fld>
            <a:endParaRPr lang="en-US" altLang="en-US" sz="1200">
              <a:latin typeface="Arial" panose="020B0604020202020204" pitchFamily="34" charset="0"/>
            </a:endParaRPr>
          </a:p>
        </p:txBody>
      </p:sp>
      <p:sp>
        <p:nvSpPr>
          <p:cNvPr id="34819" name="Rectangle 2">
            <a:extLst>
              <a:ext uri="{FF2B5EF4-FFF2-40B4-BE49-F238E27FC236}">
                <a16:creationId xmlns:a16="http://schemas.microsoft.com/office/drawing/2014/main" id="{8AFFB146-6377-9746-BF17-B72EDBB5A1E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>
            <a:extLst>
              <a:ext uri="{FF2B5EF4-FFF2-40B4-BE49-F238E27FC236}">
                <a16:creationId xmlns:a16="http://schemas.microsoft.com/office/drawing/2014/main" id="{208B41C7-EF82-524C-BFE6-D38BD3BA9BF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>
            <a:extLst>
              <a:ext uri="{FF2B5EF4-FFF2-40B4-BE49-F238E27FC236}">
                <a16:creationId xmlns:a16="http://schemas.microsoft.com/office/drawing/2014/main" id="{7FC343B5-B470-5541-9ACF-1B14A1DE789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fld id="{6C4D3180-7E4D-0744-8AD2-619AA64EC556}" type="slidenum">
              <a:rPr lang="en-US" altLang="en-US" sz="1200">
                <a:latin typeface="Arial" panose="020B0604020202020204" pitchFamily="34" charset="0"/>
              </a:rPr>
              <a:pPr/>
              <a:t>13</a:t>
            </a:fld>
            <a:endParaRPr lang="en-US" altLang="en-US" sz="1200">
              <a:latin typeface="Arial" panose="020B0604020202020204" pitchFamily="34" charset="0"/>
            </a:endParaRPr>
          </a:p>
        </p:txBody>
      </p:sp>
      <p:sp>
        <p:nvSpPr>
          <p:cNvPr id="36867" name="Rectangle 2">
            <a:extLst>
              <a:ext uri="{FF2B5EF4-FFF2-40B4-BE49-F238E27FC236}">
                <a16:creationId xmlns:a16="http://schemas.microsoft.com/office/drawing/2014/main" id="{79D52730-4435-574C-9C49-5960E988110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8" name="Rectangle 3">
            <a:extLst>
              <a:ext uri="{FF2B5EF4-FFF2-40B4-BE49-F238E27FC236}">
                <a16:creationId xmlns:a16="http://schemas.microsoft.com/office/drawing/2014/main" id="{716EBB1A-53D9-6C4C-828B-0A73C527EA0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>
            <a:extLst>
              <a:ext uri="{FF2B5EF4-FFF2-40B4-BE49-F238E27FC236}">
                <a16:creationId xmlns:a16="http://schemas.microsoft.com/office/drawing/2014/main" id="{048462E4-027F-5A41-A40D-4D2D63E821E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fld id="{13D6E92B-0D23-3F41-9764-5C90008724D0}" type="slidenum">
              <a:rPr lang="en-US" altLang="en-US" sz="1200">
                <a:latin typeface="Arial" panose="020B0604020202020204" pitchFamily="34" charset="0"/>
              </a:rPr>
              <a:pPr/>
              <a:t>14</a:t>
            </a:fld>
            <a:endParaRPr lang="en-US" altLang="en-US" sz="1200">
              <a:latin typeface="Arial" panose="020B0604020202020204" pitchFamily="34" charset="0"/>
            </a:endParaRPr>
          </a:p>
        </p:txBody>
      </p:sp>
      <p:sp>
        <p:nvSpPr>
          <p:cNvPr id="38915" name="Rectangle 2">
            <a:extLst>
              <a:ext uri="{FF2B5EF4-FFF2-40B4-BE49-F238E27FC236}">
                <a16:creationId xmlns:a16="http://schemas.microsoft.com/office/drawing/2014/main" id="{93D38820-0B31-1E47-91BC-8A675B9BDA6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6" name="Rectangle 3">
            <a:extLst>
              <a:ext uri="{FF2B5EF4-FFF2-40B4-BE49-F238E27FC236}">
                <a16:creationId xmlns:a16="http://schemas.microsoft.com/office/drawing/2014/main" id="{89D782D2-2C32-3A4B-8A73-044BFAF28B8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>
            <a:extLst>
              <a:ext uri="{FF2B5EF4-FFF2-40B4-BE49-F238E27FC236}">
                <a16:creationId xmlns:a16="http://schemas.microsoft.com/office/drawing/2014/main" id="{BBE9424D-8D72-5647-B053-738CA2A1EDE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fld id="{03C7A59A-5574-6648-911E-A31C05212315}" type="slidenum">
              <a:rPr lang="en-US" altLang="en-US" sz="1200">
                <a:latin typeface="Arial" panose="020B0604020202020204" pitchFamily="34" charset="0"/>
              </a:rPr>
              <a:pPr/>
              <a:t>16</a:t>
            </a:fld>
            <a:endParaRPr lang="en-US" altLang="en-US" sz="1200">
              <a:latin typeface="Arial" panose="020B0604020202020204" pitchFamily="34" charset="0"/>
            </a:endParaRPr>
          </a:p>
        </p:txBody>
      </p:sp>
      <p:sp>
        <p:nvSpPr>
          <p:cNvPr id="40963" name="Rectangle 2">
            <a:extLst>
              <a:ext uri="{FF2B5EF4-FFF2-40B4-BE49-F238E27FC236}">
                <a16:creationId xmlns:a16="http://schemas.microsoft.com/office/drawing/2014/main" id="{D8D6F696-6852-074D-BF53-88C91FA0217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4" name="Rectangle 3">
            <a:extLst>
              <a:ext uri="{FF2B5EF4-FFF2-40B4-BE49-F238E27FC236}">
                <a16:creationId xmlns:a16="http://schemas.microsoft.com/office/drawing/2014/main" id="{18B8D89C-1A0F-7849-B43D-A68C286F2BC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>
            <a:extLst>
              <a:ext uri="{FF2B5EF4-FFF2-40B4-BE49-F238E27FC236}">
                <a16:creationId xmlns:a16="http://schemas.microsoft.com/office/drawing/2014/main" id="{FB60E8BF-F07F-E148-ACFC-73D3AB6DE5D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fld id="{2C8DC38A-6B0B-D24D-8F6E-06D908A7BA2B}" type="slidenum">
              <a:rPr lang="en-US" altLang="en-US" sz="1200">
                <a:latin typeface="Arial" panose="020B0604020202020204" pitchFamily="34" charset="0"/>
              </a:rPr>
              <a:pPr/>
              <a:t>17</a:t>
            </a:fld>
            <a:endParaRPr lang="en-US" altLang="en-US" sz="1200">
              <a:latin typeface="Arial" panose="020B0604020202020204" pitchFamily="34" charset="0"/>
            </a:endParaRPr>
          </a:p>
        </p:txBody>
      </p:sp>
      <p:sp>
        <p:nvSpPr>
          <p:cNvPr id="43011" name="Rectangle 2">
            <a:extLst>
              <a:ext uri="{FF2B5EF4-FFF2-40B4-BE49-F238E27FC236}">
                <a16:creationId xmlns:a16="http://schemas.microsoft.com/office/drawing/2014/main" id="{DAC22F95-F8F6-2D48-B622-6999010ED4B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2" name="Rectangle 3">
            <a:extLst>
              <a:ext uri="{FF2B5EF4-FFF2-40B4-BE49-F238E27FC236}">
                <a16:creationId xmlns:a16="http://schemas.microsoft.com/office/drawing/2014/main" id="{F08D33B2-7799-FC43-88E0-E687CB090FC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Rectangle 7">
            <a:extLst>
              <a:ext uri="{FF2B5EF4-FFF2-40B4-BE49-F238E27FC236}">
                <a16:creationId xmlns:a16="http://schemas.microsoft.com/office/drawing/2014/main" id="{2DB5E30F-E4C7-9044-BEC6-07E40C23B38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fld id="{837ACCEE-3C14-EB44-B630-3667FD98A160}" type="slidenum">
              <a:rPr lang="en-US" altLang="en-US" sz="1200">
                <a:latin typeface="Liberation Sans" charset="0"/>
              </a:rPr>
              <a:pPr/>
              <a:t>18</a:t>
            </a:fld>
            <a:endParaRPr lang="en-US" altLang="en-US" sz="1200">
              <a:latin typeface="Liberation Sans" charset="0"/>
            </a:endParaRPr>
          </a:p>
        </p:txBody>
      </p:sp>
      <p:sp>
        <p:nvSpPr>
          <p:cNvPr id="52226" name="Rectangle 2">
            <a:extLst>
              <a:ext uri="{FF2B5EF4-FFF2-40B4-BE49-F238E27FC236}">
                <a16:creationId xmlns:a16="http://schemas.microsoft.com/office/drawing/2014/main" id="{5994C331-0C79-564C-8119-B32F8567158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7" name="Rectangle 3">
            <a:extLst>
              <a:ext uri="{FF2B5EF4-FFF2-40B4-BE49-F238E27FC236}">
                <a16:creationId xmlns:a16="http://schemas.microsoft.com/office/drawing/2014/main" id="{4E07FEF2-3E84-D442-855B-623C44A0438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Liberation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47781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>
            <a:extLst>
              <a:ext uri="{FF2B5EF4-FFF2-40B4-BE49-F238E27FC236}">
                <a16:creationId xmlns:a16="http://schemas.microsoft.com/office/drawing/2014/main" id="{080552EB-5A95-B44C-9F80-DD792488E88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fld id="{538CFDB7-D2F7-B94A-99F5-E91674A32458}" type="slidenum">
              <a:rPr lang="en-US" altLang="en-US" sz="1200">
                <a:latin typeface="Arial" panose="020B0604020202020204" pitchFamily="34" charset="0"/>
              </a:rPr>
              <a:pPr/>
              <a:t>19</a:t>
            </a:fld>
            <a:endParaRPr lang="en-US" altLang="en-US" sz="1200">
              <a:latin typeface="Arial" panose="020B0604020202020204" pitchFamily="34" charset="0"/>
            </a:endParaRPr>
          </a:p>
        </p:txBody>
      </p:sp>
      <p:sp>
        <p:nvSpPr>
          <p:cNvPr id="45059" name="Rectangle 2">
            <a:extLst>
              <a:ext uri="{FF2B5EF4-FFF2-40B4-BE49-F238E27FC236}">
                <a16:creationId xmlns:a16="http://schemas.microsoft.com/office/drawing/2014/main" id="{0F2377DD-6886-734F-A8E3-6D17C5B3659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60" name="Rectangle 3">
            <a:extLst>
              <a:ext uri="{FF2B5EF4-FFF2-40B4-BE49-F238E27FC236}">
                <a16:creationId xmlns:a16="http://schemas.microsoft.com/office/drawing/2014/main" id="{AABE60F0-60CF-E74A-BE84-64803DCF837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>
            <a:extLst>
              <a:ext uri="{FF2B5EF4-FFF2-40B4-BE49-F238E27FC236}">
                <a16:creationId xmlns:a16="http://schemas.microsoft.com/office/drawing/2014/main" id="{D410FA83-6E71-8149-B500-9FA7EF4DDDE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fld id="{E48BBD84-7B2B-DE41-93AB-5C58A9CEB998}" type="slidenum">
              <a:rPr lang="en-US" altLang="en-US" sz="1200">
                <a:latin typeface="Arial" panose="020B0604020202020204" pitchFamily="34" charset="0"/>
              </a:rPr>
              <a:pPr/>
              <a:t>20</a:t>
            </a:fld>
            <a:endParaRPr lang="en-US" altLang="en-US" sz="1200">
              <a:latin typeface="Arial" panose="020B0604020202020204" pitchFamily="34" charset="0"/>
            </a:endParaRPr>
          </a:p>
        </p:txBody>
      </p:sp>
      <p:sp>
        <p:nvSpPr>
          <p:cNvPr id="47107" name="Rectangle 2">
            <a:extLst>
              <a:ext uri="{FF2B5EF4-FFF2-40B4-BE49-F238E27FC236}">
                <a16:creationId xmlns:a16="http://schemas.microsoft.com/office/drawing/2014/main" id="{69B8CDA3-4106-D140-BB4A-C28E869D766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8" name="Rectangle 3">
            <a:extLst>
              <a:ext uri="{FF2B5EF4-FFF2-40B4-BE49-F238E27FC236}">
                <a16:creationId xmlns:a16="http://schemas.microsoft.com/office/drawing/2014/main" id="{1C540041-A744-F44E-98D0-E3A83CD8785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>
            <a:extLst>
              <a:ext uri="{FF2B5EF4-FFF2-40B4-BE49-F238E27FC236}">
                <a16:creationId xmlns:a16="http://schemas.microsoft.com/office/drawing/2014/main" id="{7C898313-2370-6540-A9EE-86ECDCE957D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fld id="{73AB8B15-4037-5747-9B6A-DCA097159909}" type="slidenum">
              <a:rPr lang="en-US" altLang="en-US" sz="1200">
                <a:latin typeface="Arial" panose="020B0604020202020204" pitchFamily="34" charset="0"/>
              </a:rPr>
              <a:pPr/>
              <a:t>21</a:t>
            </a:fld>
            <a:endParaRPr lang="en-US" altLang="en-US" sz="1200">
              <a:latin typeface="Arial" panose="020B0604020202020204" pitchFamily="34" charset="0"/>
            </a:endParaRPr>
          </a:p>
        </p:txBody>
      </p:sp>
      <p:sp>
        <p:nvSpPr>
          <p:cNvPr id="49155" name="Rectangle 2">
            <a:extLst>
              <a:ext uri="{FF2B5EF4-FFF2-40B4-BE49-F238E27FC236}">
                <a16:creationId xmlns:a16="http://schemas.microsoft.com/office/drawing/2014/main" id="{73F297C1-A454-564A-BE3C-C2B57865F08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6" name="Rectangle 3">
            <a:extLst>
              <a:ext uri="{FF2B5EF4-FFF2-40B4-BE49-F238E27FC236}">
                <a16:creationId xmlns:a16="http://schemas.microsoft.com/office/drawing/2014/main" id="{CB51C119-B100-BE44-802F-A4F4A186D4B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>
            <a:extLst>
              <a:ext uri="{FF2B5EF4-FFF2-40B4-BE49-F238E27FC236}">
                <a16:creationId xmlns:a16="http://schemas.microsoft.com/office/drawing/2014/main" id="{0E2D947B-ECA0-3B4E-80B5-1C2AFE5EAE1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fld id="{12108A4C-9551-F74B-9330-899F15C2C1EA}" type="slidenum">
              <a:rPr lang="en-US" altLang="en-US" sz="1200">
                <a:latin typeface="Arial" panose="020B0604020202020204" pitchFamily="34" charset="0"/>
              </a:rPr>
              <a:pPr/>
              <a:t>2</a:t>
            </a:fld>
            <a:endParaRPr lang="en-US" altLang="en-US" sz="1200">
              <a:latin typeface="Arial" panose="020B0604020202020204" pitchFamily="34" charset="0"/>
            </a:endParaRPr>
          </a:p>
        </p:txBody>
      </p:sp>
      <p:sp>
        <p:nvSpPr>
          <p:cNvPr id="18435" name="Rectangle 2">
            <a:extLst>
              <a:ext uri="{FF2B5EF4-FFF2-40B4-BE49-F238E27FC236}">
                <a16:creationId xmlns:a16="http://schemas.microsoft.com/office/drawing/2014/main" id="{93CC6926-A5EA-E146-B18F-1747BBDA760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>
            <a:extLst>
              <a:ext uri="{FF2B5EF4-FFF2-40B4-BE49-F238E27FC236}">
                <a16:creationId xmlns:a16="http://schemas.microsoft.com/office/drawing/2014/main" id="{CCC8D96B-0D41-614D-B61C-C371DEAC13C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7">
            <a:extLst>
              <a:ext uri="{FF2B5EF4-FFF2-40B4-BE49-F238E27FC236}">
                <a16:creationId xmlns:a16="http://schemas.microsoft.com/office/drawing/2014/main" id="{A4A0A0B3-4D27-8E43-BB96-84F249379F8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fld id="{98CABD9D-E44F-6A48-B0AA-54B85EC553ED}" type="slidenum">
              <a:rPr lang="en-US" altLang="en-US" sz="1200">
                <a:latin typeface="Liberation Sans" charset="0"/>
              </a:rPr>
              <a:pPr/>
              <a:t>22</a:t>
            </a:fld>
            <a:endParaRPr lang="en-US" altLang="en-US" sz="1200">
              <a:latin typeface="Liberation Sans" charset="0"/>
            </a:endParaRPr>
          </a:p>
        </p:txBody>
      </p:sp>
      <p:sp>
        <p:nvSpPr>
          <p:cNvPr id="56322" name="Rectangle 2">
            <a:extLst>
              <a:ext uri="{FF2B5EF4-FFF2-40B4-BE49-F238E27FC236}">
                <a16:creationId xmlns:a16="http://schemas.microsoft.com/office/drawing/2014/main" id="{5BC35AC3-84F6-304F-919F-9DE29A70A2D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3" name="Rectangle 3">
            <a:extLst>
              <a:ext uri="{FF2B5EF4-FFF2-40B4-BE49-F238E27FC236}">
                <a16:creationId xmlns:a16="http://schemas.microsoft.com/office/drawing/2014/main" id="{13D69F63-838C-A94E-8659-72C9FBF483E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Liberation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785355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>
            <a:extLst>
              <a:ext uri="{FF2B5EF4-FFF2-40B4-BE49-F238E27FC236}">
                <a16:creationId xmlns:a16="http://schemas.microsoft.com/office/drawing/2014/main" id="{2A876777-8027-2E4E-ACDD-50EE9BA8E8F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fld id="{7C4B7264-3C5E-1146-900C-E4D4A81859B5}" type="slidenum">
              <a:rPr lang="en-US" altLang="en-US" sz="1200">
                <a:latin typeface="Arial" panose="020B0604020202020204" pitchFamily="34" charset="0"/>
              </a:rPr>
              <a:pPr/>
              <a:t>23</a:t>
            </a:fld>
            <a:endParaRPr lang="en-US" altLang="en-US" sz="1200">
              <a:latin typeface="Arial" panose="020B0604020202020204" pitchFamily="34" charset="0"/>
            </a:endParaRPr>
          </a:p>
        </p:txBody>
      </p:sp>
      <p:sp>
        <p:nvSpPr>
          <p:cNvPr id="51203" name="Rectangle 2">
            <a:extLst>
              <a:ext uri="{FF2B5EF4-FFF2-40B4-BE49-F238E27FC236}">
                <a16:creationId xmlns:a16="http://schemas.microsoft.com/office/drawing/2014/main" id="{58D1261C-76C1-C04A-89A9-E11BCAA4117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4" name="Rectangle 3">
            <a:extLst>
              <a:ext uri="{FF2B5EF4-FFF2-40B4-BE49-F238E27FC236}">
                <a16:creationId xmlns:a16="http://schemas.microsoft.com/office/drawing/2014/main" id="{90BBC1B6-56B6-9248-A2AD-8EE564B24B2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Rectangle 7">
            <a:extLst>
              <a:ext uri="{FF2B5EF4-FFF2-40B4-BE49-F238E27FC236}">
                <a16:creationId xmlns:a16="http://schemas.microsoft.com/office/drawing/2014/main" id="{1022E86F-9561-1B4A-A01C-35A930A62A5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fld id="{A1113E18-6249-F444-9D89-30FF0C03788A}" type="slidenum">
              <a:rPr lang="en-US" altLang="en-US" sz="1200">
                <a:latin typeface="Liberation Sans" charset="0"/>
              </a:rPr>
              <a:pPr/>
              <a:t>24</a:t>
            </a:fld>
            <a:endParaRPr lang="en-US" altLang="en-US" sz="1200">
              <a:latin typeface="Liberation Sans" charset="0"/>
            </a:endParaRPr>
          </a:p>
        </p:txBody>
      </p:sp>
      <p:sp>
        <p:nvSpPr>
          <p:cNvPr id="60418" name="Rectangle 2">
            <a:extLst>
              <a:ext uri="{FF2B5EF4-FFF2-40B4-BE49-F238E27FC236}">
                <a16:creationId xmlns:a16="http://schemas.microsoft.com/office/drawing/2014/main" id="{CD36B937-5489-DB47-9B34-3B15DC172E9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19" name="Rectangle 3">
            <a:extLst>
              <a:ext uri="{FF2B5EF4-FFF2-40B4-BE49-F238E27FC236}">
                <a16:creationId xmlns:a16="http://schemas.microsoft.com/office/drawing/2014/main" id="{CAAA1BAE-D9F6-4949-B55D-7A18DB30B4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Liberation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11510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>
            <a:extLst>
              <a:ext uri="{FF2B5EF4-FFF2-40B4-BE49-F238E27FC236}">
                <a16:creationId xmlns:a16="http://schemas.microsoft.com/office/drawing/2014/main" id="{98003CB9-3244-EE43-A71A-6A03D9B1CB1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fld id="{299762FD-A334-FE46-AC1A-60BE2B05D044}" type="slidenum">
              <a:rPr lang="en-US" altLang="en-US" sz="1200">
                <a:latin typeface="Arial" panose="020B0604020202020204" pitchFamily="34" charset="0"/>
              </a:rPr>
              <a:pPr/>
              <a:t>25</a:t>
            </a:fld>
            <a:endParaRPr lang="en-US" altLang="en-US" sz="1200">
              <a:latin typeface="Arial" panose="020B0604020202020204" pitchFamily="34" charset="0"/>
            </a:endParaRPr>
          </a:p>
        </p:txBody>
      </p:sp>
      <p:sp>
        <p:nvSpPr>
          <p:cNvPr id="53251" name="Rectangle 2">
            <a:extLst>
              <a:ext uri="{FF2B5EF4-FFF2-40B4-BE49-F238E27FC236}">
                <a16:creationId xmlns:a16="http://schemas.microsoft.com/office/drawing/2014/main" id="{0AF46980-CB05-6F44-9094-637397182EF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>
            <a:extLst>
              <a:ext uri="{FF2B5EF4-FFF2-40B4-BE49-F238E27FC236}">
                <a16:creationId xmlns:a16="http://schemas.microsoft.com/office/drawing/2014/main" id="{48DA9173-8FCB-BF45-8886-80B389E971B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>
            <a:extLst>
              <a:ext uri="{FF2B5EF4-FFF2-40B4-BE49-F238E27FC236}">
                <a16:creationId xmlns:a16="http://schemas.microsoft.com/office/drawing/2014/main" id="{15C38F63-6530-D14D-9AFE-364C0E29666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fld id="{4B32DC4E-6993-184B-A316-5A284CCE1CB1}" type="slidenum">
              <a:rPr lang="en-US" altLang="en-US" sz="1200">
                <a:latin typeface="Arial" panose="020B0604020202020204" pitchFamily="34" charset="0"/>
              </a:rPr>
              <a:pPr/>
              <a:t>26</a:t>
            </a:fld>
            <a:endParaRPr lang="en-US" altLang="en-US" sz="1200">
              <a:latin typeface="Arial" panose="020B0604020202020204" pitchFamily="34" charset="0"/>
            </a:endParaRPr>
          </a:p>
        </p:txBody>
      </p:sp>
      <p:sp>
        <p:nvSpPr>
          <p:cNvPr id="55299" name="Rectangle 2">
            <a:extLst>
              <a:ext uri="{FF2B5EF4-FFF2-40B4-BE49-F238E27FC236}">
                <a16:creationId xmlns:a16="http://schemas.microsoft.com/office/drawing/2014/main" id="{6C48960A-C4E3-654E-90DB-33BA407060E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0" name="Rectangle 3">
            <a:extLst>
              <a:ext uri="{FF2B5EF4-FFF2-40B4-BE49-F238E27FC236}">
                <a16:creationId xmlns:a16="http://schemas.microsoft.com/office/drawing/2014/main" id="{74340BD1-646A-0445-85BA-5DB6C45FF2C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>
            <a:extLst>
              <a:ext uri="{FF2B5EF4-FFF2-40B4-BE49-F238E27FC236}">
                <a16:creationId xmlns:a16="http://schemas.microsoft.com/office/drawing/2014/main" id="{23075164-FF2E-604A-B6A7-3ABE6E972AB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fld id="{1D3C36A1-7BA9-1141-AA5F-21E4D04D5F02}" type="slidenum">
              <a:rPr lang="en-US" altLang="en-US" sz="1200">
                <a:latin typeface="Arial" panose="020B0604020202020204" pitchFamily="34" charset="0"/>
              </a:rPr>
              <a:pPr/>
              <a:t>27</a:t>
            </a:fld>
            <a:endParaRPr lang="en-US" altLang="en-US" sz="1200">
              <a:latin typeface="Arial" panose="020B0604020202020204" pitchFamily="34" charset="0"/>
            </a:endParaRPr>
          </a:p>
        </p:txBody>
      </p:sp>
      <p:sp>
        <p:nvSpPr>
          <p:cNvPr id="57347" name="Rectangle 2">
            <a:extLst>
              <a:ext uri="{FF2B5EF4-FFF2-40B4-BE49-F238E27FC236}">
                <a16:creationId xmlns:a16="http://schemas.microsoft.com/office/drawing/2014/main" id="{93D5BB7A-A1FA-1F40-B231-2DFF3A239F2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8" name="Rectangle 3">
            <a:extLst>
              <a:ext uri="{FF2B5EF4-FFF2-40B4-BE49-F238E27FC236}">
                <a16:creationId xmlns:a16="http://schemas.microsoft.com/office/drawing/2014/main" id="{18820BBD-5461-0E42-90EF-75EC78BD9F5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>
            <a:extLst>
              <a:ext uri="{FF2B5EF4-FFF2-40B4-BE49-F238E27FC236}">
                <a16:creationId xmlns:a16="http://schemas.microsoft.com/office/drawing/2014/main" id="{18C341D9-9F45-C440-809C-C19E9450B80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fld id="{9647BDAE-245D-CF49-9466-A8FE31FB9B16}" type="slidenum">
              <a:rPr lang="en-US" altLang="en-US" sz="1200">
                <a:latin typeface="Arial" panose="020B0604020202020204" pitchFamily="34" charset="0"/>
              </a:rPr>
              <a:pPr/>
              <a:t>28</a:t>
            </a:fld>
            <a:endParaRPr lang="en-US" altLang="en-US" sz="1200">
              <a:latin typeface="Arial" panose="020B0604020202020204" pitchFamily="34" charset="0"/>
            </a:endParaRPr>
          </a:p>
        </p:txBody>
      </p:sp>
      <p:sp>
        <p:nvSpPr>
          <p:cNvPr id="59395" name="Rectangle 2">
            <a:extLst>
              <a:ext uri="{FF2B5EF4-FFF2-40B4-BE49-F238E27FC236}">
                <a16:creationId xmlns:a16="http://schemas.microsoft.com/office/drawing/2014/main" id="{D65B0903-348D-D143-AEFC-89C4D2E2A2B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>
            <a:extLst>
              <a:ext uri="{FF2B5EF4-FFF2-40B4-BE49-F238E27FC236}">
                <a16:creationId xmlns:a16="http://schemas.microsoft.com/office/drawing/2014/main" id="{7D487F18-57D2-BC44-B3CA-B14814415E0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Rectangle 7">
            <a:extLst>
              <a:ext uri="{FF2B5EF4-FFF2-40B4-BE49-F238E27FC236}">
                <a16:creationId xmlns:a16="http://schemas.microsoft.com/office/drawing/2014/main" id="{DB879CD1-220F-4647-95D8-66CD1A5BCD4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fld id="{31FAA510-F722-F84B-871A-0301BFD67CF7}" type="slidenum">
              <a:rPr lang="en-US" altLang="en-US" sz="1200">
                <a:latin typeface="Liberation Sans" charset="0"/>
              </a:rPr>
              <a:pPr/>
              <a:t>29</a:t>
            </a:fld>
            <a:endParaRPr lang="en-US" altLang="en-US" sz="1200">
              <a:latin typeface="Liberation Sans" charset="0"/>
            </a:endParaRPr>
          </a:p>
        </p:txBody>
      </p:sp>
      <p:sp>
        <p:nvSpPr>
          <p:cNvPr id="64514" name="Rectangle 2">
            <a:extLst>
              <a:ext uri="{FF2B5EF4-FFF2-40B4-BE49-F238E27FC236}">
                <a16:creationId xmlns:a16="http://schemas.microsoft.com/office/drawing/2014/main" id="{0409A79F-BFAC-644B-A5F3-FFAA1A71E3D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515" name="Rectangle 3">
            <a:extLst>
              <a:ext uri="{FF2B5EF4-FFF2-40B4-BE49-F238E27FC236}">
                <a16:creationId xmlns:a16="http://schemas.microsoft.com/office/drawing/2014/main" id="{2BE841AE-BBD7-564E-AB15-FF363FE4AC8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Liberation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085376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7">
            <a:extLst>
              <a:ext uri="{FF2B5EF4-FFF2-40B4-BE49-F238E27FC236}">
                <a16:creationId xmlns:a16="http://schemas.microsoft.com/office/drawing/2014/main" id="{36A3B166-7225-5648-A92D-2DCDEC0C104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fld id="{5F8FE83E-9D95-C648-BE7A-29DD1EDB0391}" type="slidenum">
              <a:rPr lang="en-US" altLang="en-US" sz="1200">
                <a:latin typeface="Arial" panose="020B0604020202020204" pitchFamily="34" charset="0"/>
              </a:rPr>
              <a:pPr/>
              <a:t>30</a:t>
            </a:fld>
            <a:endParaRPr lang="en-US" altLang="en-US" sz="1200">
              <a:latin typeface="Arial" panose="020B0604020202020204" pitchFamily="34" charset="0"/>
            </a:endParaRPr>
          </a:p>
        </p:txBody>
      </p:sp>
      <p:sp>
        <p:nvSpPr>
          <p:cNvPr id="61443" name="Rectangle 2">
            <a:extLst>
              <a:ext uri="{FF2B5EF4-FFF2-40B4-BE49-F238E27FC236}">
                <a16:creationId xmlns:a16="http://schemas.microsoft.com/office/drawing/2014/main" id="{6F41C65E-FBEA-C041-99CC-E69ACE163E4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4" name="Rectangle 3">
            <a:extLst>
              <a:ext uri="{FF2B5EF4-FFF2-40B4-BE49-F238E27FC236}">
                <a16:creationId xmlns:a16="http://schemas.microsoft.com/office/drawing/2014/main" id="{C3B64B91-28FA-2542-B073-ECB1B30C4E2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>
            <a:extLst>
              <a:ext uri="{FF2B5EF4-FFF2-40B4-BE49-F238E27FC236}">
                <a16:creationId xmlns:a16="http://schemas.microsoft.com/office/drawing/2014/main" id="{2A876777-8027-2E4E-ACDD-50EE9BA8E8F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fld id="{7C4B7264-3C5E-1146-900C-E4D4A81859B5}" type="slidenum">
              <a:rPr lang="en-US" altLang="en-US" sz="1200">
                <a:latin typeface="Arial" panose="020B0604020202020204" pitchFamily="34" charset="0"/>
              </a:rPr>
              <a:pPr/>
              <a:t>31</a:t>
            </a:fld>
            <a:endParaRPr lang="en-US" altLang="en-US" sz="1200">
              <a:latin typeface="Arial" panose="020B0604020202020204" pitchFamily="34" charset="0"/>
            </a:endParaRPr>
          </a:p>
        </p:txBody>
      </p:sp>
      <p:sp>
        <p:nvSpPr>
          <p:cNvPr id="51203" name="Rectangle 2">
            <a:extLst>
              <a:ext uri="{FF2B5EF4-FFF2-40B4-BE49-F238E27FC236}">
                <a16:creationId xmlns:a16="http://schemas.microsoft.com/office/drawing/2014/main" id="{58D1261C-76C1-C04A-89A9-E11BCAA4117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4" name="Rectangle 3">
            <a:extLst>
              <a:ext uri="{FF2B5EF4-FFF2-40B4-BE49-F238E27FC236}">
                <a16:creationId xmlns:a16="http://schemas.microsoft.com/office/drawing/2014/main" id="{90BBC1B6-56B6-9248-A2AD-8EE564B24B2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78668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7">
            <a:extLst>
              <a:ext uri="{FF2B5EF4-FFF2-40B4-BE49-F238E27FC236}">
                <a16:creationId xmlns:a16="http://schemas.microsoft.com/office/drawing/2014/main" id="{B18D0E4A-B42E-D34F-B4FB-45623D554C9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fld id="{9AE3FAB9-1E09-BE43-8490-52481FABCCCF}" type="slidenum">
              <a:rPr lang="en-US" altLang="en-US" sz="1200">
                <a:latin typeface="Liberation Sans" charset="0"/>
              </a:rPr>
              <a:pPr/>
              <a:t>3</a:t>
            </a:fld>
            <a:endParaRPr lang="en-US" altLang="en-US" sz="1200">
              <a:latin typeface="Liberation Sans" charset="0"/>
            </a:endParaRPr>
          </a:p>
        </p:txBody>
      </p:sp>
      <p:sp>
        <p:nvSpPr>
          <p:cNvPr id="21506" name="Rectangle 2">
            <a:extLst>
              <a:ext uri="{FF2B5EF4-FFF2-40B4-BE49-F238E27FC236}">
                <a16:creationId xmlns:a16="http://schemas.microsoft.com/office/drawing/2014/main" id="{F6111757-B8A8-D148-BD8B-D4C6079D7AF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7" name="Rectangle 3">
            <a:extLst>
              <a:ext uri="{FF2B5EF4-FFF2-40B4-BE49-F238E27FC236}">
                <a16:creationId xmlns:a16="http://schemas.microsoft.com/office/drawing/2014/main" id="{3405BB93-4DAC-FF4F-9ED3-625AF498D6C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Liberation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177939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>
            <a:extLst>
              <a:ext uri="{FF2B5EF4-FFF2-40B4-BE49-F238E27FC236}">
                <a16:creationId xmlns:a16="http://schemas.microsoft.com/office/drawing/2014/main" id="{2A876777-8027-2E4E-ACDD-50EE9BA8E8F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fld id="{7C4B7264-3C5E-1146-900C-E4D4A81859B5}" type="slidenum">
              <a:rPr lang="en-US" altLang="en-US" sz="1200">
                <a:latin typeface="Arial" panose="020B0604020202020204" pitchFamily="34" charset="0"/>
              </a:rPr>
              <a:pPr/>
              <a:t>32</a:t>
            </a:fld>
            <a:endParaRPr lang="en-US" altLang="en-US" sz="1200">
              <a:latin typeface="Arial" panose="020B0604020202020204" pitchFamily="34" charset="0"/>
            </a:endParaRPr>
          </a:p>
        </p:txBody>
      </p:sp>
      <p:sp>
        <p:nvSpPr>
          <p:cNvPr id="51203" name="Rectangle 2">
            <a:extLst>
              <a:ext uri="{FF2B5EF4-FFF2-40B4-BE49-F238E27FC236}">
                <a16:creationId xmlns:a16="http://schemas.microsoft.com/office/drawing/2014/main" id="{58D1261C-76C1-C04A-89A9-E11BCAA4117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4" name="Rectangle 3">
            <a:extLst>
              <a:ext uri="{FF2B5EF4-FFF2-40B4-BE49-F238E27FC236}">
                <a16:creationId xmlns:a16="http://schemas.microsoft.com/office/drawing/2014/main" id="{90BBC1B6-56B6-9248-A2AD-8EE564B24B2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154124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>
            <a:extLst>
              <a:ext uri="{FF2B5EF4-FFF2-40B4-BE49-F238E27FC236}">
                <a16:creationId xmlns:a16="http://schemas.microsoft.com/office/drawing/2014/main" id="{2A876777-8027-2E4E-ACDD-50EE9BA8E8F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fld id="{7C4B7264-3C5E-1146-900C-E4D4A81859B5}" type="slidenum">
              <a:rPr lang="en-US" altLang="en-US" sz="1200">
                <a:latin typeface="Arial" panose="020B0604020202020204" pitchFamily="34" charset="0"/>
              </a:rPr>
              <a:pPr/>
              <a:t>33</a:t>
            </a:fld>
            <a:endParaRPr lang="en-US" altLang="en-US" sz="1200">
              <a:latin typeface="Arial" panose="020B0604020202020204" pitchFamily="34" charset="0"/>
            </a:endParaRPr>
          </a:p>
        </p:txBody>
      </p:sp>
      <p:sp>
        <p:nvSpPr>
          <p:cNvPr id="51203" name="Rectangle 2">
            <a:extLst>
              <a:ext uri="{FF2B5EF4-FFF2-40B4-BE49-F238E27FC236}">
                <a16:creationId xmlns:a16="http://schemas.microsoft.com/office/drawing/2014/main" id="{58D1261C-76C1-C04A-89A9-E11BCAA4117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4" name="Rectangle 3">
            <a:extLst>
              <a:ext uri="{FF2B5EF4-FFF2-40B4-BE49-F238E27FC236}">
                <a16:creationId xmlns:a16="http://schemas.microsoft.com/office/drawing/2014/main" id="{90BBC1B6-56B6-9248-A2AD-8EE564B24B2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528955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>
            <a:extLst>
              <a:ext uri="{FF2B5EF4-FFF2-40B4-BE49-F238E27FC236}">
                <a16:creationId xmlns:a16="http://schemas.microsoft.com/office/drawing/2014/main" id="{1C52D8FE-A324-2E45-BF58-5D5998E6183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fld id="{4DE6083F-9F44-BC43-AB28-5553E55A623D}" type="slidenum">
              <a:rPr lang="en-US" altLang="en-US" sz="1200">
                <a:latin typeface="Arial" panose="020B0604020202020204" pitchFamily="34" charset="0"/>
              </a:rPr>
              <a:pPr/>
              <a:t>40</a:t>
            </a:fld>
            <a:endParaRPr lang="en-US" altLang="en-US" sz="1200">
              <a:latin typeface="Arial" panose="020B0604020202020204" pitchFamily="34" charset="0"/>
            </a:endParaRPr>
          </a:p>
        </p:txBody>
      </p:sp>
      <p:sp>
        <p:nvSpPr>
          <p:cNvPr id="65539" name="Rectangle 2">
            <a:extLst>
              <a:ext uri="{FF2B5EF4-FFF2-40B4-BE49-F238E27FC236}">
                <a16:creationId xmlns:a16="http://schemas.microsoft.com/office/drawing/2014/main" id="{5D2652D2-4E76-7D4F-AD90-FE17FAB7B62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0" name="Rectangle 3">
            <a:extLst>
              <a:ext uri="{FF2B5EF4-FFF2-40B4-BE49-F238E27FC236}">
                <a16:creationId xmlns:a16="http://schemas.microsoft.com/office/drawing/2014/main" id="{26B997A7-6D55-654F-8566-51AC34C5E9C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>
            <a:extLst>
              <a:ext uri="{FF2B5EF4-FFF2-40B4-BE49-F238E27FC236}">
                <a16:creationId xmlns:a16="http://schemas.microsoft.com/office/drawing/2014/main" id="{5D209545-EFDB-644C-B09F-6B742EA6AE4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fld id="{974D99BE-8C72-4442-A51F-FDCBF425E6FD}" type="slidenum">
              <a:rPr lang="en-US" altLang="en-US" sz="1200">
                <a:latin typeface="Arial" panose="020B0604020202020204" pitchFamily="34" charset="0"/>
              </a:rPr>
              <a:pPr/>
              <a:t>41</a:t>
            </a:fld>
            <a:endParaRPr lang="en-US" altLang="en-US" sz="1200">
              <a:latin typeface="Arial" panose="020B0604020202020204" pitchFamily="34" charset="0"/>
            </a:endParaRPr>
          </a:p>
        </p:txBody>
      </p:sp>
      <p:sp>
        <p:nvSpPr>
          <p:cNvPr id="67587" name="Rectangle 2">
            <a:extLst>
              <a:ext uri="{FF2B5EF4-FFF2-40B4-BE49-F238E27FC236}">
                <a16:creationId xmlns:a16="http://schemas.microsoft.com/office/drawing/2014/main" id="{A80505C1-2907-474B-A79F-6FC97733643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>
            <a:extLst>
              <a:ext uri="{FF2B5EF4-FFF2-40B4-BE49-F238E27FC236}">
                <a16:creationId xmlns:a16="http://schemas.microsoft.com/office/drawing/2014/main" id="{2E8E07E8-5FF9-8D49-85B9-64514ECD7D3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>
            <a:extLst>
              <a:ext uri="{FF2B5EF4-FFF2-40B4-BE49-F238E27FC236}">
                <a16:creationId xmlns:a16="http://schemas.microsoft.com/office/drawing/2014/main" id="{AA29994E-75E8-A145-85B0-E2893072BEA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fld id="{2AA9F880-1283-6C41-8506-393E5E0694B4}" type="slidenum">
              <a:rPr lang="en-US" altLang="en-US" sz="1200">
                <a:latin typeface="Arial" panose="020B0604020202020204" pitchFamily="34" charset="0"/>
              </a:rPr>
              <a:pPr/>
              <a:t>50</a:t>
            </a:fld>
            <a:endParaRPr lang="en-US" altLang="en-US" sz="1200">
              <a:latin typeface="Arial" panose="020B0604020202020204" pitchFamily="34" charset="0"/>
            </a:endParaRPr>
          </a:p>
        </p:txBody>
      </p:sp>
      <p:sp>
        <p:nvSpPr>
          <p:cNvPr id="63491" name="Rectangle 2">
            <a:extLst>
              <a:ext uri="{FF2B5EF4-FFF2-40B4-BE49-F238E27FC236}">
                <a16:creationId xmlns:a16="http://schemas.microsoft.com/office/drawing/2014/main" id="{5500EEC1-D677-804C-B1A9-A6B83E8FEA3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>
            <a:extLst>
              <a:ext uri="{FF2B5EF4-FFF2-40B4-BE49-F238E27FC236}">
                <a16:creationId xmlns:a16="http://schemas.microsoft.com/office/drawing/2014/main" id="{6D109A81-1B28-584D-8055-BFE41C52F9D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>
            <a:extLst>
              <a:ext uri="{FF2B5EF4-FFF2-40B4-BE49-F238E27FC236}">
                <a16:creationId xmlns:a16="http://schemas.microsoft.com/office/drawing/2014/main" id="{AA29994E-75E8-A145-85B0-E2893072BEA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fld id="{2AA9F880-1283-6C41-8506-393E5E0694B4}" type="slidenum">
              <a:rPr lang="en-US" altLang="en-US" sz="1200">
                <a:latin typeface="Arial" panose="020B0604020202020204" pitchFamily="34" charset="0"/>
              </a:rPr>
              <a:pPr/>
              <a:t>51</a:t>
            </a:fld>
            <a:endParaRPr lang="en-US" altLang="en-US" sz="1200">
              <a:latin typeface="Arial" panose="020B0604020202020204" pitchFamily="34" charset="0"/>
            </a:endParaRPr>
          </a:p>
        </p:txBody>
      </p:sp>
      <p:sp>
        <p:nvSpPr>
          <p:cNvPr id="63491" name="Rectangle 2">
            <a:extLst>
              <a:ext uri="{FF2B5EF4-FFF2-40B4-BE49-F238E27FC236}">
                <a16:creationId xmlns:a16="http://schemas.microsoft.com/office/drawing/2014/main" id="{5500EEC1-D677-804C-B1A9-A6B83E8FEA3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>
            <a:extLst>
              <a:ext uri="{FF2B5EF4-FFF2-40B4-BE49-F238E27FC236}">
                <a16:creationId xmlns:a16="http://schemas.microsoft.com/office/drawing/2014/main" id="{6D109A81-1B28-584D-8055-BFE41C52F9D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14649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>
            <a:extLst>
              <a:ext uri="{FF2B5EF4-FFF2-40B4-BE49-F238E27FC236}">
                <a16:creationId xmlns:a16="http://schemas.microsoft.com/office/drawing/2014/main" id="{1E6A0DA3-DE31-0642-BBB3-EF2CA83FE76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fld id="{4F603247-3BB2-B34E-863F-897163A12AD9}" type="slidenum">
              <a:rPr lang="en-US" altLang="en-US" sz="1200">
                <a:latin typeface="Arial" panose="020B0604020202020204" pitchFamily="34" charset="0"/>
              </a:rPr>
              <a:pPr/>
              <a:t>4</a:t>
            </a:fld>
            <a:endParaRPr lang="en-US" altLang="en-US" sz="1200">
              <a:latin typeface="Arial" panose="020B0604020202020204" pitchFamily="34" charset="0"/>
            </a:endParaRPr>
          </a:p>
        </p:txBody>
      </p:sp>
      <p:sp>
        <p:nvSpPr>
          <p:cNvPr id="20483" name="Rectangle 2">
            <a:extLst>
              <a:ext uri="{FF2B5EF4-FFF2-40B4-BE49-F238E27FC236}">
                <a16:creationId xmlns:a16="http://schemas.microsoft.com/office/drawing/2014/main" id="{0AADE64B-BA31-4045-8E75-6B9CE68E28F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4" name="Rectangle 3">
            <a:extLst>
              <a:ext uri="{FF2B5EF4-FFF2-40B4-BE49-F238E27FC236}">
                <a16:creationId xmlns:a16="http://schemas.microsoft.com/office/drawing/2014/main" id="{2DDEFFE2-89BB-AD4A-9868-CD20576A2C9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7">
            <a:extLst>
              <a:ext uri="{FF2B5EF4-FFF2-40B4-BE49-F238E27FC236}">
                <a16:creationId xmlns:a16="http://schemas.microsoft.com/office/drawing/2014/main" id="{7CF7FD5C-2C1C-7141-9B21-7C30E8B221C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fld id="{27E64512-759B-BB4D-B51A-3F6529E5527B}" type="slidenum">
              <a:rPr lang="en-US" altLang="en-US" sz="1200">
                <a:latin typeface="Liberation Sans" charset="0"/>
              </a:rPr>
              <a:pPr/>
              <a:t>5</a:t>
            </a:fld>
            <a:endParaRPr lang="en-US" altLang="en-US" sz="1200">
              <a:latin typeface="Liberation Sans" charset="0"/>
            </a:endParaRPr>
          </a:p>
        </p:txBody>
      </p:sp>
      <p:sp>
        <p:nvSpPr>
          <p:cNvPr id="23554" name="Rectangle 2">
            <a:extLst>
              <a:ext uri="{FF2B5EF4-FFF2-40B4-BE49-F238E27FC236}">
                <a16:creationId xmlns:a16="http://schemas.microsoft.com/office/drawing/2014/main" id="{77F1AF63-0BF0-114B-ABC2-36F0799B117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5" name="Rectangle 3">
            <a:extLst>
              <a:ext uri="{FF2B5EF4-FFF2-40B4-BE49-F238E27FC236}">
                <a16:creationId xmlns:a16="http://schemas.microsoft.com/office/drawing/2014/main" id="{A7EDE9C6-EF81-EF4D-ADF1-FB685E8233D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Liberation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68522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>
            <a:extLst>
              <a:ext uri="{FF2B5EF4-FFF2-40B4-BE49-F238E27FC236}">
                <a16:creationId xmlns:a16="http://schemas.microsoft.com/office/drawing/2014/main" id="{A2A7BA0A-7445-2249-B4AB-BD65ADB14F2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fld id="{B2261284-5568-1448-8810-D4FD23C40354}" type="slidenum">
              <a:rPr lang="en-US" altLang="en-US" sz="1200">
                <a:latin typeface="Arial" panose="020B0604020202020204" pitchFamily="34" charset="0"/>
              </a:rPr>
              <a:pPr/>
              <a:t>6</a:t>
            </a:fld>
            <a:endParaRPr lang="en-US" altLang="en-US" sz="1200">
              <a:latin typeface="Arial" panose="020B0604020202020204" pitchFamily="34" charset="0"/>
            </a:endParaRPr>
          </a:p>
        </p:txBody>
      </p:sp>
      <p:sp>
        <p:nvSpPr>
          <p:cNvPr id="24579" name="Rectangle 2">
            <a:extLst>
              <a:ext uri="{FF2B5EF4-FFF2-40B4-BE49-F238E27FC236}">
                <a16:creationId xmlns:a16="http://schemas.microsoft.com/office/drawing/2014/main" id="{B3B2F494-09E6-DD46-9B41-8DC30412D9D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80" name="Rectangle 3">
            <a:extLst>
              <a:ext uri="{FF2B5EF4-FFF2-40B4-BE49-F238E27FC236}">
                <a16:creationId xmlns:a16="http://schemas.microsoft.com/office/drawing/2014/main" id="{40B1FB7B-BC50-F84B-B971-0F3C3A5E97E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>
            <a:extLst>
              <a:ext uri="{FF2B5EF4-FFF2-40B4-BE49-F238E27FC236}">
                <a16:creationId xmlns:a16="http://schemas.microsoft.com/office/drawing/2014/main" id="{F2AD9176-F65D-4E4D-9C23-0F8BF500DC5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fld id="{4A32BA14-89DC-ED48-A2F2-2B1E6BA09E1D}" type="slidenum">
              <a:rPr lang="en-US" altLang="en-US" sz="1200">
                <a:latin typeface="Arial" panose="020B0604020202020204" pitchFamily="34" charset="0"/>
              </a:rPr>
              <a:pPr/>
              <a:t>7</a:t>
            </a:fld>
            <a:endParaRPr lang="en-US" altLang="en-US" sz="1200">
              <a:latin typeface="Arial" panose="020B0604020202020204" pitchFamily="34" charset="0"/>
            </a:endParaRPr>
          </a:p>
        </p:txBody>
      </p:sp>
      <p:sp>
        <p:nvSpPr>
          <p:cNvPr id="26627" name="Rectangle 2">
            <a:extLst>
              <a:ext uri="{FF2B5EF4-FFF2-40B4-BE49-F238E27FC236}">
                <a16:creationId xmlns:a16="http://schemas.microsoft.com/office/drawing/2014/main" id="{F17F4D1A-92D8-9E48-852B-E21D946F10A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>
            <a:extLst>
              <a:ext uri="{FF2B5EF4-FFF2-40B4-BE49-F238E27FC236}">
                <a16:creationId xmlns:a16="http://schemas.microsoft.com/office/drawing/2014/main" id="{1CA24DBA-42F7-1241-8247-0960F34B880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>
            <a:extLst>
              <a:ext uri="{FF2B5EF4-FFF2-40B4-BE49-F238E27FC236}">
                <a16:creationId xmlns:a16="http://schemas.microsoft.com/office/drawing/2014/main" id="{1A1BDA08-27CC-4445-BFD5-86CCF596ABD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fld id="{43CF6D5A-EC40-0E47-ADDA-571E5893E55F}" type="slidenum">
              <a:rPr lang="en-US" altLang="en-US" sz="1200">
                <a:latin typeface="Arial" panose="020B0604020202020204" pitchFamily="34" charset="0"/>
              </a:rPr>
              <a:pPr/>
              <a:t>8</a:t>
            </a:fld>
            <a:endParaRPr lang="en-US" altLang="en-US" sz="1200">
              <a:latin typeface="Arial" panose="020B0604020202020204" pitchFamily="34" charset="0"/>
            </a:endParaRPr>
          </a:p>
        </p:txBody>
      </p:sp>
      <p:sp>
        <p:nvSpPr>
          <p:cNvPr id="28675" name="Rectangle 2">
            <a:extLst>
              <a:ext uri="{FF2B5EF4-FFF2-40B4-BE49-F238E27FC236}">
                <a16:creationId xmlns:a16="http://schemas.microsoft.com/office/drawing/2014/main" id="{9FDE6EA4-D843-024A-839F-EB26C2BE7B3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6" name="Rectangle 3">
            <a:extLst>
              <a:ext uri="{FF2B5EF4-FFF2-40B4-BE49-F238E27FC236}">
                <a16:creationId xmlns:a16="http://schemas.microsoft.com/office/drawing/2014/main" id="{76A1C812-CBC4-AB4A-A024-CDF2B535C10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>
            <a:extLst>
              <a:ext uri="{FF2B5EF4-FFF2-40B4-BE49-F238E27FC236}">
                <a16:creationId xmlns:a16="http://schemas.microsoft.com/office/drawing/2014/main" id="{4207F8BA-C56B-6143-8239-5C7B12DD39E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fld id="{DA069EE0-002B-6547-A4FD-3D53B9F60349}" type="slidenum">
              <a:rPr lang="en-US" altLang="en-US" sz="1200">
                <a:latin typeface="Arial" panose="020B0604020202020204" pitchFamily="34" charset="0"/>
              </a:rPr>
              <a:pPr/>
              <a:t>9</a:t>
            </a:fld>
            <a:endParaRPr lang="en-US" altLang="en-US" sz="1200">
              <a:latin typeface="Arial" panose="020B0604020202020204" pitchFamily="34" charset="0"/>
            </a:endParaRPr>
          </a:p>
        </p:txBody>
      </p:sp>
      <p:sp>
        <p:nvSpPr>
          <p:cNvPr id="30723" name="Rectangle 2">
            <a:extLst>
              <a:ext uri="{FF2B5EF4-FFF2-40B4-BE49-F238E27FC236}">
                <a16:creationId xmlns:a16="http://schemas.microsoft.com/office/drawing/2014/main" id="{40842949-C2C1-254E-8304-FD2277F260E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>
            <a:extLst>
              <a:ext uri="{FF2B5EF4-FFF2-40B4-BE49-F238E27FC236}">
                <a16:creationId xmlns:a16="http://schemas.microsoft.com/office/drawing/2014/main" id="{A6B75ABB-B975-4A42-8BB1-392F260D132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lvl="1" eaLnBrk="1" hangingPunct="1"/>
            <a:r>
              <a:rPr lang="en-US" altLang="en-US">
                <a:latin typeface="Arial" panose="020B0604020202020204" pitchFamily="34" charset="0"/>
                <a:ea typeface="ＭＳ Ｐゴシック" panose="020B0600070205080204" pitchFamily="34" charset="-128"/>
                <a:sym typeface="MT Extra" pitchFamily="2" charset="77"/>
              </a:rPr>
              <a:t>So the individual atomic energy levels interact to form molecular energy levels</a:t>
            </a:r>
          </a:p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8DAE772A-55EB-F84D-91D4-F0565F3E7D4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9E94D0D9-8C58-4943-84C3-6F05F8E39FC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32A6156A-CEC6-CE4D-A69D-34C11F60136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A01F372-D76C-8C4C-814D-0AE4DE85540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293039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014D233B-EB19-AB4A-B28B-0300B0F19C4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B54C9DAE-93C3-3440-B84C-5B0DA698D32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EF38D272-F86F-374F-82E0-4D04063B4E9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136F518-A6AD-D748-BEF9-CC904DC3C95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319300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24625" y="381000"/>
            <a:ext cx="1944688" cy="5715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381000"/>
            <a:ext cx="5686425" cy="5715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F2000D12-FB51-1944-AADC-1C9547EBB76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579373EC-5080-D94C-B669-4ED6B669D9E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58026E06-2ED4-4E42-A322-512D846AE56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C907533-90AF-2342-B6AB-E2FE72CFA15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087315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81000"/>
            <a:ext cx="7772400" cy="533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96913" y="1203325"/>
            <a:ext cx="3810000" cy="48926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59313" y="1203325"/>
            <a:ext cx="3810000" cy="23701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59313" y="3725863"/>
            <a:ext cx="3810000" cy="23701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F5BFB6D6-DF3F-0840-AF3F-5F44BB51EA6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73ADFAC2-AF57-E845-85C6-0695C006CEB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8">
            <a:extLst>
              <a:ext uri="{FF2B5EF4-FFF2-40B4-BE49-F238E27FC236}">
                <a16:creationId xmlns:a16="http://schemas.microsoft.com/office/drawing/2014/main" id="{91187A74-2000-1849-9412-0DC450AA46D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27AD418-AB76-9B44-AD47-5B2A7D2CDFE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731552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81000"/>
            <a:ext cx="7772400" cy="533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96913" y="1203325"/>
            <a:ext cx="3810000" cy="48926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9313" y="1203325"/>
            <a:ext cx="3810000" cy="48926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C01CC66-6AD9-0A44-84C9-A76575D7454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C3CC5EE-AF12-F34D-A70A-13141AA53FA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5C27B1EF-9AAB-534C-B327-55DF6CF680F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D3A3041-DA24-F149-AB5F-FDE3A693B15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317988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1E732825-5A86-DF4A-A255-B6AA37C509B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6BCEAB1B-CA40-6848-B64F-2C1BFB59133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6122901D-70D5-6E44-8FA3-80C18E43AF3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1C38F4D-92DE-2543-AEB8-082C416E14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518708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9449CCD6-53A2-5642-BEFA-9DB7AEF980F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06D9F588-E9C8-5C41-8BE2-566F06B4BAE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D59127D8-F8A2-304E-BA18-D55EE5EA654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24953DA-BFF9-FA4A-BAF8-DDE1CA2558B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509645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6913" y="1203325"/>
            <a:ext cx="3810000" cy="48926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9313" y="1203325"/>
            <a:ext cx="3810000" cy="48926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89CE395-9F55-F740-B99D-0333127E924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2E85DE3-0885-3745-AFD8-182BCC76EB5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1DEC711C-0E1D-5C40-B749-23C53E96AE1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DA1B44E-7AD8-BA4E-BCDA-D2E3672EFE1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308686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9C4E5833-6125-5745-87BE-7465BCDD029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FF90EE43-8EBA-F442-AB98-0A81892FE98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AAF7BEF-A545-6A44-9467-ED1103BEBE7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6B15070-63E4-7045-AD1A-08058949ED0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907466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CE7CA2CF-EE3F-6649-BE37-FD9C445D5F2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CFC66C00-4936-2F4B-986E-D5B4CD7C2EF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8">
            <a:extLst>
              <a:ext uri="{FF2B5EF4-FFF2-40B4-BE49-F238E27FC236}">
                <a16:creationId xmlns:a16="http://schemas.microsoft.com/office/drawing/2014/main" id="{150E3420-BAF8-8B42-A9CB-E69A1DFCC31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0F67F4D-2454-DC47-A2BB-00ECDAB7A9C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751994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C0F812CA-5F23-A346-A094-2D84DEB5596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EEEB26B3-0712-CE4E-8A47-5A6693E5958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8">
            <a:extLst>
              <a:ext uri="{FF2B5EF4-FFF2-40B4-BE49-F238E27FC236}">
                <a16:creationId xmlns:a16="http://schemas.microsoft.com/office/drawing/2014/main" id="{080007B3-F121-7D43-811E-96A6A5F76DD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662A64D-EB7C-3E43-895A-5F92A958ACA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902114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8B108C5-7639-9C40-9B24-F9E05060895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A36912C-4706-8944-86D6-45DA943EDAA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750B8160-498D-924B-978C-AA37EC4ACDE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090E9D-7AC6-FE47-80B1-9889707D743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893855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1D7FEB8-D57C-6340-A2BE-B76F45F89DC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8E4AC3F-58FF-F64C-8BD7-AA727E2BF3B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312CFFB5-1E6A-B44A-985C-E5B3C4EF6FD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C1C09A8-7DFB-EE49-A93E-D5CEB3BDF9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807516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FAA5B707-EE81-E44B-9CED-94DB803107D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381000"/>
            <a:ext cx="77724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AC553D86-FE45-8C4D-A5A0-4FA9E5F2BC7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96913" y="1203325"/>
            <a:ext cx="7772400" cy="4892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377860" name="Rectangle 4">
            <a:extLst>
              <a:ext uri="{FF2B5EF4-FFF2-40B4-BE49-F238E27FC236}">
                <a16:creationId xmlns:a16="http://schemas.microsoft.com/office/drawing/2014/main" id="{84EB7610-2E8F-AA4A-AF17-B4E8C8AD94FE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04800" y="61722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Times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77861" name="Rectangle 5">
            <a:extLst>
              <a:ext uri="{FF2B5EF4-FFF2-40B4-BE49-F238E27FC236}">
                <a16:creationId xmlns:a16="http://schemas.microsoft.com/office/drawing/2014/main" id="{1C58851A-B86F-7544-9BE2-6301641E2F9B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Times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450D2530-1005-BB49-B76D-3FEF576E24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2800" y="6172200"/>
            <a:ext cx="431800" cy="468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7863" name="Rectangle 7">
            <a:extLst>
              <a:ext uri="{FF2B5EF4-FFF2-40B4-BE49-F238E27FC236}">
                <a16:creationId xmlns:a16="http://schemas.microsoft.com/office/drawing/2014/main" id="{4ACCF2D0-01E7-614D-9B44-B259019459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21538" y="6400800"/>
            <a:ext cx="102870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200">
                <a:latin typeface="Arial" charset="0"/>
                <a:ea typeface="+mn-ea"/>
              </a:rPr>
              <a:t>Chapter 18 -</a:t>
            </a:r>
          </a:p>
        </p:txBody>
      </p:sp>
      <p:sp>
        <p:nvSpPr>
          <p:cNvPr id="377864" name="Rectangle 8">
            <a:extLst>
              <a:ext uri="{FF2B5EF4-FFF2-40B4-BE49-F238E27FC236}">
                <a16:creationId xmlns:a16="http://schemas.microsoft.com/office/drawing/2014/main" id="{CB6CAD14-E6DD-7D4E-83E7-7C91FB7066A5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670800" y="6403975"/>
            <a:ext cx="1181100" cy="35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Arial" panose="020B0604020202020204" pitchFamily="34" charset="0"/>
              </a:defRPr>
            </a:lvl1pPr>
          </a:lstStyle>
          <a:p>
            <a:fld id="{176CB407-2FAC-1D44-B09F-D9CB7B8B08F8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  <p:sldLayoutId id="2147483663" r:id="rId13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+mj-lt"/>
          <a:ea typeface="ＭＳ Ｐゴシック" panose="020B0600070205080204" pitchFamily="34" charset="-128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  <a:ea typeface="ＭＳ Ｐゴシック" panose="020B0600070205080204" pitchFamily="34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  <a:ea typeface="ＭＳ Ｐゴシック" panose="020B0600070205080204" pitchFamily="34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  <a:ea typeface="ＭＳ Ｐゴシック" panose="020B0600070205080204" pitchFamily="34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  <a:ea typeface="ＭＳ Ｐゴシック" panose="020B0600070205080204" pitchFamily="34" charset="-128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800" b="1">
          <a:solidFill>
            <a:schemeClr val="tx1"/>
          </a:solidFill>
          <a:latin typeface="+mn-lt"/>
          <a:ea typeface="ＭＳ Ｐゴシック" panose="020B0600070205080204" pitchFamily="34" charset="-128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 b="1">
          <a:solidFill>
            <a:schemeClr val="tx1"/>
          </a:solidFill>
          <a:latin typeface="+mn-lt"/>
          <a:ea typeface="ＭＳ Ｐゴシック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 b="1">
          <a:solidFill>
            <a:schemeClr val="tx1"/>
          </a:solidFill>
          <a:latin typeface="+mn-lt"/>
          <a:ea typeface="ＭＳ Ｐゴシック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 b="1">
          <a:solidFill>
            <a:schemeClr val="tx1"/>
          </a:solidFill>
          <a:latin typeface="+mn-lt"/>
          <a:ea typeface="ＭＳ Ｐゴシック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 b="1">
          <a:solidFill>
            <a:schemeClr val="tx1"/>
          </a:solidFill>
          <a:latin typeface="+mn-lt"/>
          <a:ea typeface="ＭＳ Ｐゴシック" charset="-128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 b="1">
          <a:solidFill>
            <a:schemeClr val="tx1"/>
          </a:solidFill>
          <a:latin typeface="+mn-lt"/>
          <a:ea typeface="ＭＳ Ｐゴシック" charset="-128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 b="1">
          <a:solidFill>
            <a:schemeClr val="tx1"/>
          </a:solidFill>
          <a:latin typeface="+mn-lt"/>
          <a:ea typeface="ＭＳ Ｐゴシック" charset="-128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 b="1">
          <a:solidFill>
            <a:schemeClr val="tx1"/>
          </a:solidFill>
          <a:latin typeface="+mn-lt"/>
          <a:ea typeface="ＭＳ Ｐゴシック" charset="-128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 b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2.bin"/><Relationship Id="rId3" Type="http://schemas.openxmlformats.org/officeDocument/2006/relationships/notesSlide" Target="../notesSlides/notesSlide15.xml"/><Relationship Id="rId7" Type="http://schemas.openxmlformats.org/officeDocument/2006/relationships/image" Target="../media/image19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11.bin"/><Relationship Id="rId5" Type="http://schemas.openxmlformats.org/officeDocument/2006/relationships/image" Target="../media/image18.emf"/><Relationship Id="rId4" Type="http://schemas.openxmlformats.org/officeDocument/2006/relationships/oleObject" Target="../embeddings/oleObject10.bin"/><Relationship Id="rId9" Type="http://schemas.openxmlformats.org/officeDocument/2006/relationships/image" Target="../media/image20.em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notesSlide" Target="../notesSlides/notesSlide16.xml"/><Relationship Id="rId7" Type="http://schemas.openxmlformats.org/officeDocument/2006/relationships/image" Target="../media/image22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14.bin"/><Relationship Id="rId5" Type="http://schemas.openxmlformats.org/officeDocument/2006/relationships/image" Target="../media/image21.emf"/><Relationship Id="rId4" Type="http://schemas.openxmlformats.org/officeDocument/2006/relationships/oleObject" Target="../embeddings/oleObject13.bin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24.emf"/><Relationship Id="rId4" Type="http://schemas.openxmlformats.org/officeDocument/2006/relationships/oleObject" Target="../embeddings/oleObject15.bin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25.emf"/><Relationship Id="rId4" Type="http://schemas.openxmlformats.org/officeDocument/2006/relationships/oleObject" Target="../embeddings/oleObject16.bin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7" Type="http://schemas.openxmlformats.org/officeDocument/2006/relationships/image" Target="../media/image27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18.bin"/><Relationship Id="rId5" Type="http://schemas.openxmlformats.org/officeDocument/2006/relationships/image" Target="../media/image26.emf"/><Relationship Id="rId4" Type="http://schemas.openxmlformats.org/officeDocument/2006/relationships/oleObject" Target="../embeddings/oleObject17.bin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30.emf"/><Relationship Id="rId4" Type="http://schemas.openxmlformats.org/officeDocument/2006/relationships/oleObject" Target="../embeddings/oleObject19.bin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7" Type="http://schemas.openxmlformats.org/officeDocument/2006/relationships/image" Target="../media/image7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6.emf"/><Relationship Id="rId4" Type="http://schemas.openxmlformats.org/officeDocument/2006/relationships/oleObject" Target="../embeddings/oleObject1.bin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34.tif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tif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f"/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tiff"/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tiff"/><Relationship Id="rId2" Type="http://schemas.openxmlformats.org/officeDocument/2006/relationships/image" Target="../media/image41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tiff"/><Relationship Id="rId4" Type="http://schemas.openxmlformats.org/officeDocument/2006/relationships/image" Target="../media/image43.tiff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tif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8.emf"/><Relationship Id="rId4" Type="http://schemas.openxmlformats.org/officeDocument/2006/relationships/oleObject" Target="../embeddings/oleObject3.bin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tif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tif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tif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tif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tiff"/><Relationship Id="rId2" Type="http://schemas.openxmlformats.org/officeDocument/2006/relationships/image" Target="../media/image59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0.png"/><Relationship Id="rId4" Type="http://schemas.openxmlformats.org/officeDocument/2006/relationships/image" Target="../media/image46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tiff"/><Relationship Id="rId2" Type="http://schemas.openxmlformats.org/officeDocument/2006/relationships/image" Target="../media/image61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.bin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10.emf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5.bin"/><Relationship Id="rId11" Type="http://schemas.openxmlformats.org/officeDocument/2006/relationships/image" Target="../media/image12.emf"/><Relationship Id="rId5" Type="http://schemas.openxmlformats.org/officeDocument/2006/relationships/image" Target="../media/image9.emf"/><Relationship Id="rId10" Type="http://schemas.openxmlformats.org/officeDocument/2006/relationships/oleObject" Target="../embeddings/oleObject7.bin"/><Relationship Id="rId4" Type="http://schemas.openxmlformats.org/officeDocument/2006/relationships/oleObject" Target="../embeddings/oleObject4.bin"/><Relationship Id="rId9" Type="http://schemas.openxmlformats.org/officeDocument/2006/relationships/image" Target="../media/image11.emf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tif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7" Type="http://schemas.openxmlformats.org/officeDocument/2006/relationships/image" Target="../media/image14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9.bin"/><Relationship Id="rId5" Type="http://schemas.openxmlformats.org/officeDocument/2006/relationships/image" Target="../media/image13.emf"/><Relationship Id="rId4" Type="http://schemas.openxmlformats.org/officeDocument/2006/relationships/oleObject" Target="../embeddings/oleObject8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698CEF99-E699-7246-8A66-9EC6C0E2B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fld id="{D6A80A6C-B417-A84C-B6EC-2E05FEB4DEAF}" type="slidenum">
              <a:rPr lang="en-US" altLang="en-US" sz="1200">
                <a:latin typeface="Arial" panose="020B0604020202020204" pitchFamily="34" charset="0"/>
              </a:rPr>
              <a:pPr/>
              <a:t>1</a:t>
            </a:fld>
            <a:endParaRPr lang="en-US" altLang="en-US" sz="1200">
              <a:latin typeface="Arial" panose="020B0604020202020204" pitchFamily="34" charset="0"/>
            </a:endParaRPr>
          </a:p>
        </p:txBody>
      </p:sp>
      <p:sp>
        <p:nvSpPr>
          <p:cNvPr id="15363" name="Rectangle 2">
            <a:extLst>
              <a:ext uri="{FF2B5EF4-FFF2-40B4-BE49-F238E27FC236}">
                <a16:creationId xmlns:a16="http://schemas.microsoft.com/office/drawing/2014/main" id="{59B650D0-154E-5C45-A119-DDDBE6DFB8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1752600"/>
            <a:ext cx="4030663" cy="42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800" b="1">
                <a:solidFill>
                  <a:srgbClr val="4D4D4D"/>
                </a:solidFill>
                <a:latin typeface="Arial" panose="020B0604020202020204" pitchFamily="34" charset="0"/>
              </a:rPr>
              <a:t>ISSUES TO ADDRESS...</a:t>
            </a:r>
          </a:p>
        </p:txBody>
      </p:sp>
      <p:sp>
        <p:nvSpPr>
          <p:cNvPr id="15364" name="Rectangle 3">
            <a:extLst>
              <a:ext uri="{FF2B5EF4-FFF2-40B4-BE49-F238E27FC236}">
                <a16:creationId xmlns:a16="http://schemas.microsoft.com/office/drawing/2014/main" id="{2747BC41-AF1E-004B-B3C4-C2A3B5072A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0088" y="2332038"/>
            <a:ext cx="6578600" cy="73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>
                <a:solidFill>
                  <a:srgbClr val="000000"/>
                </a:solidFill>
                <a:latin typeface="Arial" panose="020B0604020202020204" pitchFamily="34" charset="0"/>
              </a:rPr>
              <a:t>•  How are electrical conductance and resistance</a:t>
            </a:r>
          </a:p>
          <a:p>
            <a:r>
              <a:rPr lang="en-US" altLang="en-US">
                <a:solidFill>
                  <a:srgbClr val="000000"/>
                </a:solidFill>
                <a:latin typeface="Arial" panose="020B0604020202020204" pitchFamily="34" charset="0"/>
              </a:rPr>
              <a:t>     characterized</a:t>
            </a:r>
            <a:r>
              <a:rPr lang="en-US" altLang="en-US" sz="2200">
                <a:solidFill>
                  <a:srgbClr val="000000"/>
                </a:solidFill>
                <a:latin typeface="Arial" panose="020B0604020202020204" pitchFamily="34" charset="0"/>
              </a:rPr>
              <a:t>?</a:t>
            </a:r>
          </a:p>
        </p:txBody>
      </p:sp>
      <p:sp>
        <p:nvSpPr>
          <p:cNvPr id="15365" name="Rectangle 5">
            <a:extLst>
              <a:ext uri="{FF2B5EF4-FFF2-40B4-BE49-F238E27FC236}">
                <a16:creationId xmlns:a16="http://schemas.microsoft.com/office/drawing/2014/main" id="{E46379FA-BD79-1E4C-BC0A-B1E5A5CD8F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3165475"/>
            <a:ext cx="7019925" cy="73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>
                <a:solidFill>
                  <a:srgbClr val="000000"/>
                </a:solidFill>
                <a:latin typeface="Arial" panose="020B0604020202020204" pitchFamily="34" charset="0"/>
              </a:rPr>
              <a:t>•  What are the physical phenomena that distinguish</a:t>
            </a:r>
          </a:p>
          <a:p>
            <a:r>
              <a:rPr lang="en-US" altLang="en-US">
                <a:solidFill>
                  <a:srgbClr val="000000"/>
                </a:solidFill>
                <a:latin typeface="Arial" panose="020B0604020202020204" pitchFamily="34" charset="0"/>
              </a:rPr>
              <a:t>    conductors, semiconductors, and insulators?</a:t>
            </a:r>
          </a:p>
        </p:txBody>
      </p:sp>
      <p:sp>
        <p:nvSpPr>
          <p:cNvPr id="15366" name="Rectangle 6">
            <a:extLst>
              <a:ext uri="{FF2B5EF4-FFF2-40B4-BE49-F238E27FC236}">
                <a16:creationId xmlns:a16="http://schemas.microsoft.com/office/drawing/2014/main" id="{888D152A-DAC1-9049-B892-5B089FF1BC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3998913"/>
            <a:ext cx="6002338" cy="73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>
                <a:solidFill>
                  <a:srgbClr val="000000"/>
                </a:solidFill>
                <a:latin typeface="Arial" panose="020B0604020202020204" pitchFamily="34" charset="0"/>
              </a:rPr>
              <a:t>•  For metals, how is conductivity affected by</a:t>
            </a:r>
          </a:p>
          <a:p>
            <a:r>
              <a:rPr lang="en-US" altLang="en-US">
                <a:solidFill>
                  <a:srgbClr val="000000"/>
                </a:solidFill>
                <a:latin typeface="Arial" panose="020B0604020202020204" pitchFamily="34" charset="0"/>
              </a:rPr>
              <a:t>     imperfections, </a:t>
            </a:r>
            <a:r>
              <a:rPr lang="en-US" altLang="en-US" i="1">
                <a:solidFill>
                  <a:srgbClr val="000000"/>
                </a:solidFill>
                <a:latin typeface="Arial" panose="020B0604020202020204" pitchFamily="34" charset="0"/>
              </a:rPr>
              <a:t>T</a:t>
            </a:r>
            <a:r>
              <a:rPr lang="en-US" altLang="en-US">
                <a:solidFill>
                  <a:srgbClr val="000000"/>
                </a:solidFill>
                <a:latin typeface="Arial" panose="020B0604020202020204" pitchFamily="34" charset="0"/>
              </a:rPr>
              <a:t>, and deformation?</a:t>
            </a:r>
            <a:endParaRPr lang="en-US" altLang="en-US" sz="22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5367" name="Rectangle 7">
            <a:extLst>
              <a:ext uri="{FF2B5EF4-FFF2-40B4-BE49-F238E27FC236}">
                <a16:creationId xmlns:a16="http://schemas.microsoft.com/office/drawing/2014/main" id="{0685685A-E626-7740-BD96-54136AFE9B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4832350"/>
            <a:ext cx="6832600" cy="73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>
                <a:solidFill>
                  <a:srgbClr val="000000"/>
                </a:solidFill>
                <a:latin typeface="Arial" panose="020B0604020202020204" pitchFamily="34" charset="0"/>
              </a:rPr>
              <a:t>•  For semiconductors, how is conductivity affected</a:t>
            </a:r>
          </a:p>
          <a:p>
            <a:r>
              <a:rPr lang="en-US" altLang="en-US">
                <a:solidFill>
                  <a:srgbClr val="000000"/>
                </a:solidFill>
                <a:latin typeface="Arial" panose="020B0604020202020204" pitchFamily="34" charset="0"/>
              </a:rPr>
              <a:t>     by impurities (doping) and </a:t>
            </a:r>
            <a:r>
              <a:rPr lang="en-US" altLang="en-US" i="1">
                <a:solidFill>
                  <a:srgbClr val="000000"/>
                </a:solidFill>
                <a:latin typeface="Arial" panose="020B0604020202020204" pitchFamily="34" charset="0"/>
              </a:rPr>
              <a:t>T</a:t>
            </a:r>
            <a:r>
              <a:rPr lang="en-US" altLang="en-US">
                <a:solidFill>
                  <a:srgbClr val="000000"/>
                </a:solidFill>
                <a:latin typeface="Arial" panose="020B0604020202020204" pitchFamily="34" charset="0"/>
              </a:rPr>
              <a:t>?</a:t>
            </a:r>
            <a:endParaRPr lang="en-US" altLang="en-US" sz="22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5368" name="Rectangle 8">
            <a:extLst>
              <a:ext uri="{FF2B5EF4-FFF2-40B4-BE49-F238E27FC236}">
                <a16:creationId xmlns:a16="http://schemas.microsoft.com/office/drawing/2014/main" id="{4C2AE069-B7B7-EC43-AE0D-A90FF3B8107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/>
              <a:t>Chapter 18:  Electrical Properties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FCA54BA4-536E-5244-92D0-1340DB7D9C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fld id="{03C11353-A525-F14D-9788-9E5A58CEFEE1}" type="slidenum">
              <a:rPr lang="en-US" altLang="en-US" sz="1200">
                <a:latin typeface="Arial" panose="020B0604020202020204" pitchFamily="34" charset="0"/>
              </a:rPr>
              <a:pPr/>
              <a:t>10</a:t>
            </a:fld>
            <a:endParaRPr lang="en-US" altLang="en-US" sz="1200">
              <a:latin typeface="Arial" panose="020B0604020202020204" pitchFamily="34" charset="0"/>
            </a:endParaRPr>
          </a:p>
        </p:txBody>
      </p:sp>
      <p:pic>
        <p:nvPicPr>
          <p:cNvPr id="31747" name="Picture 9" descr="Fig 18_3">
            <a:extLst>
              <a:ext uri="{FF2B5EF4-FFF2-40B4-BE49-F238E27FC236}">
                <a16:creationId xmlns:a16="http://schemas.microsoft.com/office/drawing/2014/main" id="{FEA63AB2-A98F-BB41-83EB-2903D52AAB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13" y="1882775"/>
            <a:ext cx="7199312" cy="4719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48" name="Rectangle 4">
            <a:extLst>
              <a:ext uri="{FF2B5EF4-FFF2-40B4-BE49-F238E27FC236}">
                <a16:creationId xmlns:a16="http://schemas.microsoft.com/office/drawing/2014/main" id="{7AF259C0-51A1-8841-A5F3-8E95D03414C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Band Structure</a:t>
            </a:r>
          </a:p>
        </p:txBody>
      </p:sp>
      <p:sp>
        <p:nvSpPr>
          <p:cNvPr id="31749" name="Rectangle 5">
            <a:extLst>
              <a:ext uri="{FF2B5EF4-FFF2-40B4-BE49-F238E27FC236}">
                <a16:creationId xmlns:a16="http://schemas.microsoft.com/office/drawing/2014/main" id="{3E1A1CBD-3B1A-0843-9CC5-68410BE4A94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42526" y="1136610"/>
            <a:ext cx="8478837" cy="4876800"/>
          </a:xfrm>
        </p:spPr>
        <p:txBody>
          <a:bodyPr/>
          <a:lstStyle/>
          <a:p>
            <a:r>
              <a:rPr lang="en-US" altLang="en-US" sz="2000" b="0" dirty="0">
                <a:solidFill>
                  <a:schemeClr val="accent2"/>
                </a:solidFill>
                <a:sym typeface="MT Extra" pitchFamily="2" charset="77"/>
              </a:rPr>
              <a:t>Valence band</a:t>
            </a:r>
            <a:r>
              <a:rPr lang="en-US" altLang="en-US" sz="2000" b="0" dirty="0">
                <a:sym typeface="MT Extra" pitchFamily="2" charset="77"/>
              </a:rPr>
              <a:t> – filled – highest  occupied energy levels: HOMO</a:t>
            </a:r>
          </a:p>
          <a:p>
            <a:r>
              <a:rPr lang="en-US" altLang="en-US" sz="2000" b="0" dirty="0">
                <a:solidFill>
                  <a:schemeClr val="accent2"/>
                </a:solidFill>
                <a:sym typeface="MT Extra" pitchFamily="2" charset="77"/>
              </a:rPr>
              <a:t>Conduction band</a:t>
            </a:r>
            <a:r>
              <a:rPr lang="en-US" altLang="en-US" sz="2000" b="0" dirty="0">
                <a:sym typeface="MT Extra" pitchFamily="2" charset="77"/>
              </a:rPr>
              <a:t> – empty – lowest unoccupied energy levels: LUMO</a:t>
            </a:r>
          </a:p>
        </p:txBody>
      </p:sp>
      <p:sp>
        <p:nvSpPr>
          <p:cNvPr id="31750" name="Text Box 7">
            <a:extLst>
              <a:ext uri="{FF2B5EF4-FFF2-40B4-BE49-F238E27FC236}">
                <a16:creationId xmlns:a16="http://schemas.microsoft.com/office/drawing/2014/main" id="{E0EEF9A7-BAA0-8C45-B89B-2D3B7495DA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5525" y="3778250"/>
            <a:ext cx="16764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prstDash val="dash"/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sz="1600">
                <a:latin typeface="Arial" panose="020B0604020202020204" pitchFamily="34" charset="0"/>
              </a:rPr>
              <a:t>valence band</a:t>
            </a:r>
          </a:p>
        </p:txBody>
      </p:sp>
      <p:sp>
        <p:nvSpPr>
          <p:cNvPr id="31751" name="Text Box 8">
            <a:extLst>
              <a:ext uri="{FF2B5EF4-FFF2-40B4-BE49-F238E27FC236}">
                <a16:creationId xmlns:a16="http://schemas.microsoft.com/office/drawing/2014/main" id="{0105C285-4DA6-B44B-8004-74FF8D26CE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5675" y="2914650"/>
            <a:ext cx="1890713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prstDash val="dash"/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sz="1600">
                <a:latin typeface="Arial" panose="020B0604020202020204" pitchFamily="34" charset="0"/>
              </a:rPr>
              <a:t>Conduction</a:t>
            </a:r>
            <a:br>
              <a:rPr lang="en-US" altLang="en-US" sz="1600">
                <a:latin typeface="Arial" panose="020B0604020202020204" pitchFamily="34" charset="0"/>
              </a:rPr>
            </a:br>
            <a:r>
              <a:rPr lang="en-US" altLang="en-US" sz="1600">
                <a:latin typeface="Arial" panose="020B0604020202020204" pitchFamily="34" charset="0"/>
              </a:rPr>
              <a:t> band 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3B346-8194-9842-BC29-E77D171D1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Energy levels of electrons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EAA9F8-D3FF-544D-ACD8-EDD9705A3B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105" y="1689100"/>
            <a:ext cx="7772400" cy="4892675"/>
          </a:xfrm>
        </p:spPr>
        <p:txBody>
          <a:bodyPr/>
          <a:lstStyle/>
          <a:p>
            <a:r>
              <a:rPr lang="en-US" dirty="0"/>
              <a:t>Highest energy level: </a:t>
            </a:r>
            <a:r>
              <a:rPr lang="en-US" dirty="0" err="1"/>
              <a:t>E</a:t>
            </a:r>
            <a:r>
              <a:rPr lang="en-US" baseline="-25000" dirty="0" err="1"/>
              <a:t>f</a:t>
            </a:r>
            <a:r>
              <a:rPr lang="en-US" dirty="0"/>
              <a:t> = Fermi energy</a:t>
            </a:r>
          </a:p>
          <a:p>
            <a:r>
              <a:rPr lang="en-US" dirty="0"/>
              <a:t>If </a:t>
            </a:r>
            <a:r>
              <a:rPr lang="en-US" dirty="0" err="1"/>
              <a:t>E</a:t>
            </a:r>
            <a:r>
              <a:rPr lang="en-US" baseline="-25000" dirty="0" err="1"/>
              <a:t>f</a:t>
            </a:r>
            <a:r>
              <a:rPr lang="en-US" dirty="0"/>
              <a:t> is located within a band, then metal</a:t>
            </a:r>
          </a:p>
          <a:p>
            <a:r>
              <a:rPr lang="en-US" dirty="0"/>
              <a:t>If </a:t>
            </a:r>
            <a:r>
              <a:rPr lang="en-US" dirty="0" err="1"/>
              <a:t>E</a:t>
            </a:r>
            <a:r>
              <a:rPr lang="en-US" baseline="-25000" dirty="0" err="1"/>
              <a:t>f</a:t>
            </a:r>
            <a:r>
              <a:rPr lang="en-US" dirty="0"/>
              <a:t> at the top of a band, with a small band gap (</a:t>
            </a:r>
            <a:r>
              <a:rPr lang="en-US" dirty="0" err="1"/>
              <a:t>E</a:t>
            </a:r>
            <a:r>
              <a:rPr lang="en-US" baseline="-25000" dirty="0" err="1"/>
              <a:t>g</a:t>
            </a:r>
            <a:r>
              <a:rPr lang="en-US" dirty="0"/>
              <a:t> &lt; 2 eV), then semiconductor</a:t>
            </a:r>
          </a:p>
          <a:p>
            <a:r>
              <a:rPr lang="en-US" dirty="0"/>
              <a:t>If </a:t>
            </a:r>
            <a:r>
              <a:rPr lang="en-US" dirty="0" err="1"/>
              <a:t>E</a:t>
            </a:r>
            <a:r>
              <a:rPr lang="en-US" baseline="-25000" dirty="0" err="1"/>
              <a:t>f</a:t>
            </a:r>
            <a:r>
              <a:rPr lang="en-US" dirty="0"/>
              <a:t> at the top of a band, with a large band gap (</a:t>
            </a:r>
            <a:r>
              <a:rPr lang="en-US" dirty="0" err="1"/>
              <a:t>E</a:t>
            </a:r>
            <a:r>
              <a:rPr lang="en-US" baseline="-25000" dirty="0" err="1"/>
              <a:t>g</a:t>
            </a:r>
            <a:r>
              <a:rPr lang="en-US" dirty="0"/>
              <a:t> &gt; 2 eV), then insulator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317253-6522-E048-BDA4-6B5796AA3D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38F4D-92DE-2543-AEB8-082C416E14A1}" type="slidenum">
              <a:rPr lang="en-US" altLang="en-US" smtClean="0"/>
              <a:pPr/>
              <a:t>11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895727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lide Number Placeholder 5">
            <a:extLst>
              <a:ext uri="{FF2B5EF4-FFF2-40B4-BE49-F238E27FC236}">
                <a16:creationId xmlns:a16="http://schemas.microsoft.com/office/drawing/2014/main" id="{5B009AC6-35E9-1248-9AEA-F2075D9B17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fld id="{C43EC67A-E2AC-444B-975D-C27582D9F168}" type="slidenum">
              <a:rPr lang="en-US" altLang="en-US" sz="1200">
                <a:latin typeface="Arial" panose="020B0604020202020204" pitchFamily="34" charset="0"/>
              </a:rPr>
              <a:pPr/>
              <a:t>12</a:t>
            </a:fld>
            <a:endParaRPr lang="en-US" altLang="en-US" sz="1200">
              <a:latin typeface="Arial" panose="020B0604020202020204" pitchFamily="34" charset="0"/>
            </a:endParaRPr>
          </a:p>
        </p:txBody>
      </p:sp>
      <p:sp>
        <p:nvSpPr>
          <p:cNvPr id="33795" name="Rectangle 2">
            <a:extLst>
              <a:ext uri="{FF2B5EF4-FFF2-40B4-BE49-F238E27FC236}">
                <a16:creationId xmlns:a16="http://schemas.microsoft.com/office/drawing/2014/main" id="{2528CC6F-8D33-5D44-89E8-0954779C341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200"/>
              <a:t>Conduction &amp; Electron Transport</a:t>
            </a:r>
          </a:p>
        </p:txBody>
      </p:sp>
      <p:sp>
        <p:nvSpPr>
          <p:cNvPr id="33796" name="Rectangle 4">
            <a:extLst>
              <a:ext uri="{FF2B5EF4-FFF2-40B4-BE49-F238E27FC236}">
                <a16:creationId xmlns:a16="http://schemas.microsoft.com/office/drawing/2014/main" id="{E751A044-4F93-9942-AB3C-976554F424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1006475"/>
            <a:ext cx="3105150" cy="1370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dirty="0">
                <a:latin typeface="Arial" panose="020B0604020202020204" pitchFamily="34" charset="0"/>
              </a:rPr>
              <a:t>•  Metals (</a:t>
            </a:r>
            <a:r>
              <a:rPr lang="en-US" altLang="en-US" dirty="0">
                <a:solidFill>
                  <a:srgbClr val="FF3300"/>
                </a:solidFill>
                <a:latin typeface="Arial" panose="020B0604020202020204" pitchFamily="34" charset="0"/>
              </a:rPr>
              <a:t>Conductors</a:t>
            </a:r>
            <a:r>
              <a:rPr lang="en-US" altLang="en-US" dirty="0">
                <a:latin typeface="Arial" panose="020B0604020202020204" pitchFamily="34" charset="0"/>
              </a:rPr>
              <a:t>):</a:t>
            </a:r>
          </a:p>
          <a:p>
            <a:r>
              <a:rPr lang="en-US" altLang="en-US" sz="2200" dirty="0">
                <a:latin typeface="Arial" panose="020B0604020202020204" pitchFamily="34" charset="0"/>
              </a:rPr>
              <a:t>-- Thermal energy puts</a:t>
            </a:r>
          </a:p>
          <a:p>
            <a:r>
              <a:rPr lang="en-US" altLang="en-US" sz="2200" dirty="0">
                <a:latin typeface="Arial" panose="020B0604020202020204" pitchFamily="34" charset="0"/>
              </a:rPr>
              <a:t>     many electrons into</a:t>
            </a:r>
          </a:p>
          <a:p>
            <a:r>
              <a:rPr lang="en-US" altLang="en-US" sz="2200" dirty="0">
                <a:latin typeface="Arial" panose="020B0604020202020204" pitchFamily="34" charset="0"/>
              </a:rPr>
              <a:t>     a higher energy state.</a:t>
            </a:r>
            <a:endParaRPr lang="en-US" altLang="en-US" dirty="0">
              <a:latin typeface="Arial" panose="020B0604020202020204" pitchFamily="34" charset="0"/>
            </a:endParaRPr>
          </a:p>
        </p:txBody>
      </p:sp>
      <p:sp>
        <p:nvSpPr>
          <p:cNvPr id="33797" name="Rectangle 5">
            <a:extLst>
              <a:ext uri="{FF2B5EF4-FFF2-40B4-BE49-F238E27FC236}">
                <a16:creationId xmlns:a16="http://schemas.microsoft.com/office/drawing/2014/main" id="{2D9FC7C0-4570-204B-8A33-8F72DB31BF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2514600"/>
            <a:ext cx="2427288" cy="2039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>
                <a:latin typeface="Arial" panose="020B0604020202020204" pitchFamily="34" charset="0"/>
              </a:rPr>
              <a:t>•  Energy States:</a:t>
            </a:r>
          </a:p>
          <a:p>
            <a:r>
              <a:rPr lang="en-US" altLang="en-US" sz="2200">
                <a:latin typeface="Arial" panose="020B0604020202020204" pitchFamily="34" charset="0"/>
              </a:rPr>
              <a:t>-- for metals nearby</a:t>
            </a:r>
          </a:p>
          <a:p>
            <a:r>
              <a:rPr lang="en-US" altLang="en-US" sz="2200">
                <a:latin typeface="Arial" panose="020B0604020202020204" pitchFamily="34" charset="0"/>
              </a:rPr>
              <a:t>    energy states</a:t>
            </a:r>
          </a:p>
          <a:p>
            <a:r>
              <a:rPr lang="en-US" altLang="en-US" sz="2200">
                <a:latin typeface="Arial" panose="020B0604020202020204" pitchFamily="34" charset="0"/>
              </a:rPr>
              <a:t>    are accessible</a:t>
            </a:r>
          </a:p>
          <a:p>
            <a:r>
              <a:rPr lang="en-US" altLang="en-US" sz="2200">
                <a:latin typeface="Arial" panose="020B0604020202020204" pitchFamily="34" charset="0"/>
              </a:rPr>
              <a:t>    by thermal</a:t>
            </a:r>
          </a:p>
          <a:p>
            <a:r>
              <a:rPr lang="en-US" altLang="en-US" sz="2200">
                <a:latin typeface="Arial" panose="020B0604020202020204" pitchFamily="34" charset="0"/>
              </a:rPr>
              <a:t>    fluctuations.</a:t>
            </a:r>
            <a:endParaRPr lang="en-US" altLang="en-US">
              <a:latin typeface="Arial" panose="020B0604020202020204" pitchFamily="34" charset="0"/>
            </a:endParaRPr>
          </a:p>
        </p:txBody>
      </p:sp>
      <p:grpSp>
        <p:nvGrpSpPr>
          <p:cNvPr id="33798" name="Group 153">
            <a:extLst>
              <a:ext uri="{FF2B5EF4-FFF2-40B4-BE49-F238E27FC236}">
                <a16:creationId xmlns:a16="http://schemas.microsoft.com/office/drawing/2014/main" id="{BA89FA79-8F6C-354E-BF95-3914DE71E0E2}"/>
              </a:ext>
            </a:extLst>
          </p:cNvPr>
          <p:cNvGrpSpPr>
            <a:grpSpLocks/>
          </p:cNvGrpSpPr>
          <p:nvPr/>
        </p:nvGrpSpPr>
        <p:grpSpPr bwMode="auto">
          <a:xfrm>
            <a:off x="5197475" y="1103313"/>
            <a:ext cx="2373313" cy="1344612"/>
            <a:chOff x="2770" y="671"/>
            <a:chExt cx="1495" cy="847"/>
          </a:xfrm>
        </p:grpSpPr>
        <p:grpSp>
          <p:nvGrpSpPr>
            <p:cNvPr id="33951" name="Group 154">
              <a:extLst>
                <a:ext uri="{FF2B5EF4-FFF2-40B4-BE49-F238E27FC236}">
                  <a16:creationId xmlns:a16="http://schemas.microsoft.com/office/drawing/2014/main" id="{C066F023-9CC1-2247-BDBC-BF4C44A54B8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71" y="671"/>
              <a:ext cx="1239" cy="679"/>
              <a:chOff x="2871" y="671"/>
              <a:chExt cx="1239" cy="679"/>
            </a:xfrm>
          </p:grpSpPr>
          <p:sp>
            <p:nvSpPr>
              <p:cNvPr id="33958" name="Freeform 155">
                <a:extLst>
                  <a:ext uri="{FF2B5EF4-FFF2-40B4-BE49-F238E27FC236}">
                    <a16:creationId xmlns:a16="http://schemas.microsoft.com/office/drawing/2014/main" id="{4FC44735-3070-EC40-858E-869A154F1C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71" y="671"/>
                <a:ext cx="1239" cy="679"/>
              </a:xfrm>
              <a:custGeom>
                <a:avLst/>
                <a:gdLst>
                  <a:gd name="T0" fmla="*/ 45 w 1239"/>
                  <a:gd name="T1" fmla="*/ 225 h 679"/>
                  <a:gd name="T2" fmla="*/ 45 w 1239"/>
                  <a:gd name="T3" fmla="*/ 275 h 679"/>
                  <a:gd name="T4" fmla="*/ 45 w 1239"/>
                  <a:gd name="T5" fmla="*/ 298 h 679"/>
                  <a:gd name="T6" fmla="*/ 45 w 1239"/>
                  <a:gd name="T7" fmla="*/ 326 h 679"/>
                  <a:gd name="T8" fmla="*/ 16 w 1239"/>
                  <a:gd name="T9" fmla="*/ 382 h 679"/>
                  <a:gd name="T10" fmla="*/ 5 w 1239"/>
                  <a:gd name="T11" fmla="*/ 404 h 679"/>
                  <a:gd name="T12" fmla="*/ 0 w 1239"/>
                  <a:gd name="T13" fmla="*/ 443 h 679"/>
                  <a:gd name="T14" fmla="*/ 5 w 1239"/>
                  <a:gd name="T15" fmla="*/ 499 h 679"/>
                  <a:gd name="T16" fmla="*/ 39 w 1239"/>
                  <a:gd name="T17" fmla="*/ 550 h 679"/>
                  <a:gd name="T18" fmla="*/ 89 w 1239"/>
                  <a:gd name="T19" fmla="*/ 600 h 679"/>
                  <a:gd name="T20" fmla="*/ 123 w 1239"/>
                  <a:gd name="T21" fmla="*/ 612 h 679"/>
                  <a:gd name="T22" fmla="*/ 168 w 1239"/>
                  <a:gd name="T23" fmla="*/ 628 h 679"/>
                  <a:gd name="T24" fmla="*/ 291 w 1239"/>
                  <a:gd name="T25" fmla="*/ 634 h 679"/>
                  <a:gd name="T26" fmla="*/ 420 w 1239"/>
                  <a:gd name="T27" fmla="*/ 628 h 679"/>
                  <a:gd name="T28" fmla="*/ 532 w 1239"/>
                  <a:gd name="T29" fmla="*/ 628 h 679"/>
                  <a:gd name="T30" fmla="*/ 589 w 1239"/>
                  <a:gd name="T31" fmla="*/ 634 h 679"/>
                  <a:gd name="T32" fmla="*/ 656 w 1239"/>
                  <a:gd name="T33" fmla="*/ 640 h 679"/>
                  <a:gd name="T34" fmla="*/ 712 w 1239"/>
                  <a:gd name="T35" fmla="*/ 645 h 679"/>
                  <a:gd name="T36" fmla="*/ 757 w 1239"/>
                  <a:gd name="T37" fmla="*/ 656 h 679"/>
                  <a:gd name="T38" fmla="*/ 807 w 1239"/>
                  <a:gd name="T39" fmla="*/ 662 h 679"/>
                  <a:gd name="T40" fmla="*/ 863 w 1239"/>
                  <a:gd name="T41" fmla="*/ 673 h 679"/>
                  <a:gd name="T42" fmla="*/ 975 w 1239"/>
                  <a:gd name="T43" fmla="*/ 679 h 679"/>
                  <a:gd name="T44" fmla="*/ 1026 w 1239"/>
                  <a:gd name="T45" fmla="*/ 673 h 679"/>
                  <a:gd name="T46" fmla="*/ 1082 w 1239"/>
                  <a:gd name="T47" fmla="*/ 662 h 679"/>
                  <a:gd name="T48" fmla="*/ 1127 w 1239"/>
                  <a:gd name="T49" fmla="*/ 634 h 679"/>
                  <a:gd name="T50" fmla="*/ 1161 w 1239"/>
                  <a:gd name="T51" fmla="*/ 600 h 679"/>
                  <a:gd name="T52" fmla="*/ 1217 w 1239"/>
                  <a:gd name="T53" fmla="*/ 516 h 679"/>
                  <a:gd name="T54" fmla="*/ 1239 w 1239"/>
                  <a:gd name="T55" fmla="*/ 438 h 679"/>
                  <a:gd name="T56" fmla="*/ 1239 w 1239"/>
                  <a:gd name="T57" fmla="*/ 398 h 679"/>
                  <a:gd name="T58" fmla="*/ 1239 w 1239"/>
                  <a:gd name="T59" fmla="*/ 359 h 679"/>
                  <a:gd name="T60" fmla="*/ 1233 w 1239"/>
                  <a:gd name="T61" fmla="*/ 331 h 679"/>
                  <a:gd name="T62" fmla="*/ 1228 w 1239"/>
                  <a:gd name="T63" fmla="*/ 309 h 679"/>
                  <a:gd name="T64" fmla="*/ 1217 w 1239"/>
                  <a:gd name="T65" fmla="*/ 269 h 679"/>
                  <a:gd name="T66" fmla="*/ 1189 w 1239"/>
                  <a:gd name="T67" fmla="*/ 191 h 679"/>
                  <a:gd name="T68" fmla="*/ 1183 w 1239"/>
                  <a:gd name="T69" fmla="*/ 152 h 679"/>
                  <a:gd name="T70" fmla="*/ 1183 w 1239"/>
                  <a:gd name="T71" fmla="*/ 118 h 679"/>
                  <a:gd name="T72" fmla="*/ 1161 w 1239"/>
                  <a:gd name="T73" fmla="*/ 79 h 679"/>
                  <a:gd name="T74" fmla="*/ 1132 w 1239"/>
                  <a:gd name="T75" fmla="*/ 51 h 679"/>
                  <a:gd name="T76" fmla="*/ 1054 w 1239"/>
                  <a:gd name="T77" fmla="*/ 23 h 679"/>
                  <a:gd name="T78" fmla="*/ 981 w 1239"/>
                  <a:gd name="T79" fmla="*/ 17 h 679"/>
                  <a:gd name="T80" fmla="*/ 936 w 1239"/>
                  <a:gd name="T81" fmla="*/ 12 h 679"/>
                  <a:gd name="T82" fmla="*/ 903 w 1239"/>
                  <a:gd name="T83" fmla="*/ 23 h 679"/>
                  <a:gd name="T84" fmla="*/ 830 w 1239"/>
                  <a:gd name="T85" fmla="*/ 40 h 679"/>
                  <a:gd name="T86" fmla="*/ 734 w 1239"/>
                  <a:gd name="T87" fmla="*/ 28 h 679"/>
                  <a:gd name="T88" fmla="*/ 645 w 1239"/>
                  <a:gd name="T89" fmla="*/ 23 h 679"/>
                  <a:gd name="T90" fmla="*/ 549 w 1239"/>
                  <a:gd name="T91" fmla="*/ 6 h 679"/>
                  <a:gd name="T92" fmla="*/ 460 w 1239"/>
                  <a:gd name="T93" fmla="*/ 0 h 679"/>
                  <a:gd name="T94" fmla="*/ 415 w 1239"/>
                  <a:gd name="T95" fmla="*/ 0 h 679"/>
                  <a:gd name="T96" fmla="*/ 375 w 1239"/>
                  <a:gd name="T97" fmla="*/ 6 h 679"/>
                  <a:gd name="T98" fmla="*/ 297 w 1239"/>
                  <a:gd name="T99" fmla="*/ 23 h 679"/>
                  <a:gd name="T100" fmla="*/ 269 w 1239"/>
                  <a:gd name="T101" fmla="*/ 23 h 679"/>
                  <a:gd name="T102" fmla="*/ 246 w 1239"/>
                  <a:gd name="T103" fmla="*/ 34 h 679"/>
                  <a:gd name="T104" fmla="*/ 196 w 1239"/>
                  <a:gd name="T105" fmla="*/ 45 h 679"/>
                  <a:gd name="T106" fmla="*/ 157 w 1239"/>
                  <a:gd name="T107" fmla="*/ 40 h 679"/>
                  <a:gd name="T108" fmla="*/ 117 w 1239"/>
                  <a:gd name="T109" fmla="*/ 45 h 679"/>
                  <a:gd name="T110" fmla="*/ 78 w 1239"/>
                  <a:gd name="T111" fmla="*/ 56 h 679"/>
                  <a:gd name="T112" fmla="*/ 61 w 1239"/>
                  <a:gd name="T113" fmla="*/ 84 h 679"/>
                  <a:gd name="T114" fmla="*/ 39 w 1239"/>
                  <a:gd name="T115" fmla="*/ 107 h 679"/>
                  <a:gd name="T116" fmla="*/ 39 w 1239"/>
                  <a:gd name="T117" fmla="*/ 141 h 679"/>
                  <a:gd name="T118" fmla="*/ 33 w 1239"/>
                  <a:gd name="T119" fmla="*/ 180 h 679"/>
                  <a:gd name="T120" fmla="*/ 45 w 1239"/>
                  <a:gd name="T121" fmla="*/ 225 h 679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1239"/>
                  <a:gd name="T184" fmla="*/ 0 h 679"/>
                  <a:gd name="T185" fmla="*/ 1239 w 1239"/>
                  <a:gd name="T186" fmla="*/ 679 h 679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1239" h="679">
                    <a:moveTo>
                      <a:pt x="45" y="225"/>
                    </a:moveTo>
                    <a:lnTo>
                      <a:pt x="45" y="275"/>
                    </a:lnTo>
                    <a:lnTo>
                      <a:pt x="45" y="298"/>
                    </a:lnTo>
                    <a:lnTo>
                      <a:pt x="45" y="326"/>
                    </a:lnTo>
                    <a:lnTo>
                      <a:pt x="16" y="382"/>
                    </a:lnTo>
                    <a:lnTo>
                      <a:pt x="5" y="404"/>
                    </a:lnTo>
                    <a:lnTo>
                      <a:pt x="0" y="443"/>
                    </a:lnTo>
                    <a:lnTo>
                      <a:pt x="5" y="499"/>
                    </a:lnTo>
                    <a:lnTo>
                      <a:pt x="39" y="550"/>
                    </a:lnTo>
                    <a:lnTo>
                      <a:pt x="89" y="600"/>
                    </a:lnTo>
                    <a:lnTo>
                      <a:pt x="123" y="612"/>
                    </a:lnTo>
                    <a:lnTo>
                      <a:pt x="168" y="628"/>
                    </a:lnTo>
                    <a:lnTo>
                      <a:pt x="291" y="634"/>
                    </a:lnTo>
                    <a:lnTo>
                      <a:pt x="420" y="628"/>
                    </a:lnTo>
                    <a:lnTo>
                      <a:pt x="532" y="628"/>
                    </a:lnTo>
                    <a:lnTo>
                      <a:pt x="589" y="634"/>
                    </a:lnTo>
                    <a:lnTo>
                      <a:pt x="656" y="640"/>
                    </a:lnTo>
                    <a:lnTo>
                      <a:pt x="712" y="645"/>
                    </a:lnTo>
                    <a:lnTo>
                      <a:pt x="757" y="656"/>
                    </a:lnTo>
                    <a:lnTo>
                      <a:pt x="807" y="662"/>
                    </a:lnTo>
                    <a:lnTo>
                      <a:pt x="863" y="673"/>
                    </a:lnTo>
                    <a:lnTo>
                      <a:pt x="975" y="679"/>
                    </a:lnTo>
                    <a:lnTo>
                      <a:pt x="1026" y="673"/>
                    </a:lnTo>
                    <a:lnTo>
                      <a:pt x="1082" y="662"/>
                    </a:lnTo>
                    <a:lnTo>
                      <a:pt x="1127" y="634"/>
                    </a:lnTo>
                    <a:lnTo>
                      <a:pt x="1161" y="600"/>
                    </a:lnTo>
                    <a:lnTo>
                      <a:pt x="1217" y="516"/>
                    </a:lnTo>
                    <a:lnTo>
                      <a:pt x="1239" y="438"/>
                    </a:lnTo>
                    <a:lnTo>
                      <a:pt x="1239" y="398"/>
                    </a:lnTo>
                    <a:lnTo>
                      <a:pt x="1239" y="359"/>
                    </a:lnTo>
                    <a:lnTo>
                      <a:pt x="1233" y="331"/>
                    </a:lnTo>
                    <a:lnTo>
                      <a:pt x="1228" y="309"/>
                    </a:lnTo>
                    <a:lnTo>
                      <a:pt x="1217" y="269"/>
                    </a:lnTo>
                    <a:lnTo>
                      <a:pt x="1189" y="191"/>
                    </a:lnTo>
                    <a:lnTo>
                      <a:pt x="1183" y="152"/>
                    </a:lnTo>
                    <a:lnTo>
                      <a:pt x="1183" y="118"/>
                    </a:lnTo>
                    <a:lnTo>
                      <a:pt x="1161" y="79"/>
                    </a:lnTo>
                    <a:lnTo>
                      <a:pt x="1132" y="51"/>
                    </a:lnTo>
                    <a:lnTo>
                      <a:pt x="1054" y="23"/>
                    </a:lnTo>
                    <a:lnTo>
                      <a:pt x="981" y="17"/>
                    </a:lnTo>
                    <a:lnTo>
                      <a:pt x="936" y="12"/>
                    </a:lnTo>
                    <a:lnTo>
                      <a:pt x="903" y="23"/>
                    </a:lnTo>
                    <a:lnTo>
                      <a:pt x="830" y="40"/>
                    </a:lnTo>
                    <a:lnTo>
                      <a:pt x="734" y="28"/>
                    </a:lnTo>
                    <a:lnTo>
                      <a:pt x="645" y="23"/>
                    </a:lnTo>
                    <a:lnTo>
                      <a:pt x="549" y="6"/>
                    </a:lnTo>
                    <a:lnTo>
                      <a:pt x="460" y="0"/>
                    </a:lnTo>
                    <a:lnTo>
                      <a:pt x="415" y="0"/>
                    </a:lnTo>
                    <a:lnTo>
                      <a:pt x="375" y="6"/>
                    </a:lnTo>
                    <a:lnTo>
                      <a:pt x="297" y="23"/>
                    </a:lnTo>
                    <a:lnTo>
                      <a:pt x="269" y="23"/>
                    </a:lnTo>
                    <a:lnTo>
                      <a:pt x="246" y="34"/>
                    </a:lnTo>
                    <a:lnTo>
                      <a:pt x="196" y="45"/>
                    </a:lnTo>
                    <a:lnTo>
                      <a:pt x="157" y="40"/>
                    </a:lnTo>
                    <a:lnTo>
                      <a:pt x="117" y="45"/>
                    </a:lnTo>
                    <a:lnTo>
                      <a:pt x="78" y="56"/>
                    </a:lnTo>
                    <a:lnTo>
                      <a:pt x="61" y="84"/>
                    </a:lnTo>
                    <a:lnTo>
                      <a:pt x="39" y="107"/>
                    </a:lnTo>
                    <a:lnTo>
                      <a:pt x="39" y="141"/>
                    </a:lnTo>
                    <a:lnTo>
                      <a:pt x="33" y="180"/>
                    </a:lnTo>
                    <a:lnTo>
                      <a:pt x="45" y="225"/>
                    </a:lnTo>
                    <a:close/>
                  </a:path>
                </a:pathLst>
              </a:custGeom>
              <a:blipFill dpi="0" rotWithShape="0">
                <a:blip/>
                <a:srcRect/>
                <a:tile tx="0" ty="0" sx="100000" sy="100000" flip="none" algn="tl"/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3959" name="Freeform 156">
                <a:extLst>
                  <a:ext uri="{FF2B5EF4-FFF2-40B4-BE49-F238E27FC236}">
                    <a16:creationId xmlns:a16="http://schemas.microsoft.com/office/drawing/2014/main" id="{BC785DD4-1649-434F-AA2D-A703026816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71" y="671"/>
                <a:ext cx="1239" cy="679"/>
              </a:xfrm>
              <a:custGeom>
                <a:avLst/>
                <a:gdLst>
                  <a:gd name="T0" fmla="*/ 45 w 1239"/>
                  <a:gd name="T1" fmla="*/ 225 h 679"/>
                  <a:gd name="T2" fmla="*/ 45 w 1239"/>
                  <a:gd name="T3" fmla="*/ 275 h 679"/>
                  <a:gd name="T4" fmla="*/ 45 w 1239"/>
                  <a:gd name="T5" fmla="*/ 298 h 679"/>
                  <a:gd name="T6" fmla="*/ 45 w 1239"/>
                  <a:gd name="T7" fmla="*/ 326 h 679"/>
                  <a:gd name="T8" fmla="*/ 16 w 1239"/>
                  <a:gd name="T9" fmla="*/ 382 h 679"/>
                  <a:gd name="T10" fmla="*/ 5 w 1239"/>
                  <a:gd name="T11" fmla="*/ 404 h 679"/>
                  <a:gd name="T12" fmla="*/ 0 w 1239"/>
                  <a:gd name="T13" fmla="*/ 443 h 679"/>
                  <a:gd name="T14" fmla="*/ 5 w 1239"/>
                  <a:gd name="T15" fmla="*/ 499 h 679"/>
                  <a:gd name="T16" fmla="*/ 39 w 1239"/>
                  <a:gd name="T17" fmla="*/ 550 h 679"/>
                  <a:gd name="T18" fmla="*/ 89 w 1239"/>
                  <a:gd name="T19" fmla="*/ 600 h 679"/>
                  <a:gd name="T20" fmla="*/ 123 w 1239"/>
                  <a:gd name="T21" fmla="*/ 612 h 679"/>
                  <a:gd name="T22" fmla="*/ 168 w 1239"/>
                  <a:gd name="T23" fmla="*/ 628 h 679"/>
                  <a:gd name="T24" fmla="*/ 291 w 1239"/>
                  <a:gd name="T25" fmla="*/ 634 h 679"/>
                  <a:gd name="T26" fmla="*/ 420 w 1239"/>
                  <a:gd name="T27" fmla="*/ 628 h 679"/>
                  <a:gd name="T28" fmla="*/ 532 w 1239"/>
                  <a:gd name="T29" fmla="*/ 628 h 679"/>
                  <a:gd name="T30" fmla="*/ 589 w 1239"/>
                  <a:gd name="T31" fmla="*/ 634 h 679"/>
                  <a:gd name="T32" fmla="*/ 656 w 1239"/>
                  <a:gd name="T33" fmla="*/ 640 h 679"/>
                  <a:gd name="T34" fmla="*/ 712 w 1239"/>
                  <a:gd name="T35" fmla="*/ 645 h 679"/>
                  <a:gd name="T36" fmla="*/ 757 w 1239"/>
                  <a:gd name="T37" fmla="*/ 656 h 679"/>
                  <a:gd name="T38" fmla="*/ 807 w 1239"/>
                  <a:gd name="T39" fmla="*/ 662 h 679"/>
                  <a:gd name="T40" fmla="*/ 863 w 1239"/>
                  <a:gd name="T41" fmla="*/ 673 h 679"/>
                  <a:gd name="T42" fmla="*/ 975 w 1239"/>
                  <a:gd name="T43" fmla="*/ 679 h 679"/>
                  <a:gd name="T44" fmla="*/ 1026 w 1239"/>
                  <a:gd name="T45" fmla="*/ 673 h 679"/>
                  <a:gd name="T46" fmla="*/ 1082 w 1239"/>
                  <a:gd name="T47" fmla="*/ 662 h 679"/>
                  <a:gd name="T48" fmla="*/ 1127 w 1239"/>
                  <a:gd name="T49" fmla="*/ 634 h 679"/>
                  <a:gd name="T50" fmla="*/ 1161 w 1239"/>
                  <a:gd name="T51" fmla="*/ 600 h 679"/>
                  <a:gd name="T52" fmla="*/ 1217 w 1239"/>
                  <a:gd name="T53" fmla="*/ 516 h 679"/>
                  <a:gd name="T54" fmla="*/ 1239 w 1239"/>
                  <a:gd name="T55" fmla="*/ 438 h 679"/>
                  <a:gd name="T56" fmla="*/ 1239 w 1239"/>
                  <a:gd name="T57" fmla="*/ 398 h 679"/>
                  <a:gd name="T58" fmla="*/ 1239 w 1239"/>
                  <a:gd name="T59" fmla="*/ 359 h 679"/>
                  <a:gd name="T60" fmla="*/ 1233 w 1239"/>
                  <a:gd name="T61" fmla="*/ 331 h 679"/>
                  <a:gd name="T62" fmla="*/ 1228 w 1239"/>
                  <a:gd name="T63" fmla="*/ 309 h 679"/>
                  <a:gd name="T64" fmla="*/ 1217 w 1239"/>
                  <a:gd name="T65" fmla="*/ 269 h 679"/>
                  <a:gd name="T66" fmla="*/ 1189 w 1239"/>
                  <a:gd name="T67" fmla="*/ 191 h 679"/>
                  <a:gd name="T68" fmla="*/ 1183 w 1239"/>
                  <a:gd name="T69" fmla="*/ 152 h 679"/>
                  <a:gd name="T70" fmla="*/ 1183 w 1239"/>
                  <a:gd name="T71" fmla="*/ 118 h 679"/>
                  <a:gd name="T72" fmla="*/ 1161 w 1239"/>
                  <a:gd name="T73" fmla="*/ 79 h 679"/>
                  <a:gd name="T74" fmla="*/ 1132 w 1239"/>
                  <a:gd name="T75" fmla="*/ 51 h 679"/>
                  <a:gd name="T76" fmla="*/ 1054 w 1239"/>
                  <a:gd name="T77" fmla="*/ 23 h 679"/>
                  <a:gd name="T78" fmla="*/ 981 w 1239"/>
                  <a:gd name="T79" fmla="*/ 17 h 679"/>
                  <a:gd name="T80" fmla="*/ 936 w 1239"/>
                  <a:gd name="T81" fmla="*/ 12 h 679"/>
                  <a:gd name="T82" fmla="*/ 903 w 1239"/>
                  <a:gd name="T83" fmla="*/ 23 h 679"/>
                  <a:gd name="T84" fmla="*/ 830 w 1239"/>
                  <a:gd name="T85" fmla="*/ 40 h 679"/>
                  <a:gd name="T86" fmla="*/ 734 w 1239"/>
                  <a:gd name="T87" fmla="*/ 28 h 679"/>
                  <a:gd name="T88" fmla="*/ 645 w 1239"/>
                  <a:gd name="T89" fmla="*/ 23 h 679"/>
                  <a:gd name="T90" fmla="*/ 549 w 1239"/>
                  <a:gd name="T91" fmla="*/ 6 h 679"/>
                  <a:gd name="T92" fmla="*/ 460 w 1239"/>
                  <a:gd name="T93" fmla="*/ 0 h 679"/>
                  <a:gd name="T94" fmla="*/ 415 w 1239"/>
                  <a:gd name="T95" fmla="*/ 0 h 679"/>
                  <a:gd name="T96" fmla="*/ 375 w 1239"/>
                  <a:gd name="T97" fmla="*/ 6 h 679"/>
                  <a:gd name="T98" fmla="*/ 297 w 1239"/>
                  <a:gd name="T99" fmla="*/ 23 h 679"/>
                  <a:gd name="T100" fmla="*/ 269 w 1239"/>
                  <a:gd name="T101" fmla="*/ 23 h 679"/>
                  <a:gd name="T102" fmla="*/ 246 w 1239"/>
                  <a:gd name="T103" fmla="*/ 34 h 679"/>
                  <a:gd name="T104" fmla="*/ 196 w 1239"/>
                  <a:gd name="T105" fmla="*/ 45 h 679"/>
                  <a:gd name="T106" fmla="*/ 157 w 1239"/>
                  <a:gd name="T107" fmla="*/ 40 h 679"/>
                  <a:gd name="T108" fmla="*/ 117 w 1239"/>
                  <a:gd name="T109" fmla="*/ 45 h 679"/>
                  <a:gd name="T110" fmla="*/ 78 w 1239"/>
                  <a:gd name="T111" fmla="*/ 56 h 679"/>
                  <a:gd name="T112" fmla="*/ 61 w 1239"/>
                  <a:gd name="T113" fmla="*/ 84 h 679"/>
                  <a:gd name="T114" fmla="*/ 39 w 1239"/>
                  <a:gd name="T115" fmla="*/ 107 h 679"/>
                  <a:gd name="T116" fmla="*/ 39 w 1239"/>
                  <a:gd name="T117" fmla="*/ 141 h 679"/>
                  <a:gd name="T118" fmla="*/ 33 w 1239"/>
                  <a:gd name="T119" fmla="*/ 180 h 679"/>
                  <a:gd name="T120" fmla="*/ 45 w 1239"/>
                  <a:gd name="T121" fmla="*/ 225 h 679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1239"/>
                  <a:gd name="T184" fmla="*/ 0 h 679"/>
                  <a:gd name="T185" fmla="*/ 1239 w 1239"/>
                  <a:gd name="T186" fmla="*/ 679 h 679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1239" h="679">
                    <a:moveTo>
                      <a:pt x="45" y="225"/>
                    </a:moveTo>
                    <a:lnTo>
                      <a:pt x="45" y="275"/>
                    </a:lnTo>
                    <a:lnTo>
                      <a:pt x="45" y="298"/>
                    </a:lnTo>
                    <a:lnTo>
                      <a:pt x="45" y="326"/>
                    </a:lnTo>
                    <a:lnTo>
                      <a:pt x="16" y="382"/>
                    </a:lnTo>
                    <a:lnTo>
                      <a:pt x="5" y="404"/>
                    </a:lnTo>
                    <a:lnTo>
                      <a:pt x="0" y="443"/>
                    </a:lnTo>
                    <a:lnTo>
                      <a:pt x="5" y="499"/>
                    </a:lnTo>
                    <a:lnTo>
                      <a:pt x="39" y="550"/>
                    </a:lnTo>
                    <a:lnTo>
                      <a:pt x="89" y="600"/>
                    </a:lnTo>
                    <a:lnTo>
                      <a:pt x="123" y="612"/>
                    </a:lnTo>
                    <a:lnTo>
                      <a:pt x="168" y="628"/>
                    </a:lnTo>
                    <a:lnTo>
                      <a:pt x="291" y="634"/>
                    </a:lnTo>
                    <a:lnTo>
                      <a:pt x="420" y="628"/>
                    </a:lnTo>
                    <a:lnTo>
                      <a:pt x="532" y="628"/>
                    </a:lnTo>
                    <a:lnTo>
                      <a:pt x="589" y="634"/>
                    </a:lnTo>
                    <a:lnTo>
                      <a:pt x="656" y="640"/>
                    </a:lnTo>
                    <a:lnTo>
                      <a:pt x="712" y="645"/>
                    </a:lnTo>
                    <a:lnTo>
                      <a:pt x="757" y="656"/>
                    </a:lnTo>
                    <a:lnTo>
                      <a:pt x="807" y="662"/>
                    </a:lnTo>
                    <a:lnTo>
                      <a:pt x="863" y="673"/>
                    </a:lnTo>
                    <a:lnTo>
                      <a:pt x="975" y="679"/>
                    </a:lnTo>
                    <a:lnTo>
                      <a:pt x="1026" y="673"/>
                    </a:lnTo>
                    <a:lnTo>
                      <a:pt x="1082" y="662"/>
                    </a:lnTo>
                    <a:lnTo>
                      <a:pt x="1127" y="634"/>
                    </a:lnTo>
                    <a:lnTo>
                      <a:pt x="1161" y="600"/>
                    </a:lnTo>
                    <a:lnTo>
                      <a:pt x="1217" y="516"/>
                    </a:lnTo>
                    <a:lnTo>
                      <a:pt x="1239" y="438"/>
                    </a:lnTo>
                    <a:lnTo>
                      <a:pt x="1239" y="398"/>
                    </a:lnTo>
                    <a:lnTo>
                      <a:pt x="1239" y="359"/>
                    </a:lnTo>
                    <a:lnTo>
                      <a:pt x="1233" y="331"/>
                    </a:lnTo>
                    <a:lnTo>
                      <a:pt x="1228" y="309"/>
                    </a:lnTo>
                    <a:lnTo>
                      <a:pt x="1217" y="269"/>
                    </a:lnTo>
                    <a:lnTo>
                      <a:pt x="1189" y="191"/>
                    </a:lnTo>
                    <a:lnTo>
                      <a:pt x="1183" y="152"/>
                    </a:lnTo>
                    <a:lnTo>
                      <a:pt x="1183" y="118"/>
                    </a:lnTo>
                    <a:lnTo>
                      <a:pt x="1161" y="79"/>
                    </a:lnTo>
                    <a:lnTo>
                      <a:pt x="1132" y="51"/>
                    </a:lnTo>
                    <a:lnTo>
                      <a:pt x="1054" y="23"/>
                    </a:lnTo>
                    <a:lnTo>
                      <a:pt x="981" y="17"/>
                    </a:lnTo>
                    <a:lnTo>
                      <a:pt x="936" y="12"/>
                    </a:lnTo>
                    <a:lnTo>
                      <a:pt x="903" y="23"/>
                    </a:lnTo>
                    <a:lnTo>
                      <a:pt x="830" y="40"/>
                    </a:lnTo>
                    <a:lnTo>
                      <a:pt x="734" y="28"/>
                    </a:lnTo>
                    <a:lnTo>
                      <a:pt x="645" y="23"/>
                    </a:lnTo>
                    <a:lnTo>
                      <a:pt x="549" y="6"/>
                    </a:lnTo>
                    <a:lnTo>
                      <a:pt x="460" y="0"/>
                    </a:lnTo>
                    <a:lnTo>
                      <a:pt x="415" y="0"/>
                    </a:lnTo>
                    <a:lnTo>
                      <a:pt x="375" y="6"/>
                    </a:lnTo>
                    <a:lnTo>
                      <a:pt x="297" y="23"/>
                    </a:lnTo>
                    <a:lnTo>
                      <a:pt x="269" y="23"/>
                    </a:lnTo>
                    <a:lnTo>
                      <a:pt x="246" y="34"/>
                    </a:lnTo>
                    <a:lnTo>
                      <a:pt x="196" y="45"/>
                    </a:lnTo>
                    <a:lnTo>
                      <a:pt x="157" y="40"/>
                    </a:lnTo>
                    <a:lnTo>
                      <a:pt x="117" y="45"/>
                    </a:lnTo>
                    <a:lnTo>
                      <a:pt x="78" y="56"/>
                    </a:lnTo>
                    <a:lnTo>
                      <a:pt x="61" y="84"/>
                    </a:lnTo>
                    <a:lnTo>
                      <a:pt x="39" y="107"/>
                    </a:lnTo>
                    <a:lnTo>
                      <a:pt x="39" y="141"/>
                    </a:lnTo>
                    <a:lnTo>
                      <a:pt x="33" y="180"/>
                    </a:lnTo>
                    <a:lnTo>
                      <a:pt x="45" y="225"/>
                    </a:lnTo>
                    <a:close/>
                  </a:path>
                </a:pathLst>
              </a:custGeom>
              <a:noFill/>
              <a:ln w="174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3960" name="Line 157">
                <a:extLst>
                  <a:ext uri="{FF2B5EF4-FFF2-40B4-BE49-F238E27FC236}">
                    <a16:creationId xmlns:a16="http://schemas.microsoft.com/office/drawing/2014/main" id="{572C804D-CCA3-3A4D-B9BB-F0226724423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2916" y="896"/>
                <a:ext cx="11" cy="33"/>
              </a:xfrm>
              <a:prstGeom prst="line">
                <a:avLst/>
              </a:prstGeom>
              <a:noFill/>
              <a:ln w="174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33961" name="Group 158">
                <a:extLst>
                  <a:ext uri="{FF2B5EF4-FFF2-40B4-BE49-F238E27FC236}">
                    <a16:creationId xmlns:a16="http://schemas.microsoft.com/office/drawing/2014/main" id="{9712340A-5A32-2B4A-9B3E-36BF85F83D5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77" y="850"/>
                <a:ext cx="1044" cy="136"/>
                <a:chOff x="2977" y="850"/>
                <a:chExt cx="1044" cy="136"/>
              </a:xfrm>
            </p:grpSpPr>
            <p:sp>
              <p:nvSpPr>
                <p:cNvPr id="33978" name="Oval 159">
                  <a:extLst>
                    <a:ext uri="{FF2B5EF4-FFF2-40B4-BE49-F238E27FC236}">
                      <a16:creationId xmlns:a16="http://schemas.microsoft.com/office/drawing/2014/main" id="{F2E415D4-007F-9A43-95F3-9F7D2595A2A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77" y="850"/>
                  <a:ext cx="135" cy="136"/>
                </a:xfrm>
                <a:prstGeom prst="ellipse">
                  <a:avLst/>
                </a:prstGeom>
                <a:solidFill>
                  <a:srgbClr val="BBBBBB"/>
                </a:solidFill>
                <a:ln w="17463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33979" name="Oval 160">
                  <a:extLst>
                    <a:ext uri="{FF2B5EF4-FFF2-40B4-BE49-F238E27FC236}">
                      <a16:creationId xmlns:a16="http://schemas.microsoft.com/office/drawing/2014/main" id="{A464D890-0C26-4943-828E-BB3CB0E5D64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07" y="850"/>
                  <a:ext cx="135" cy="136"/>
                </a:xfrm>
                <a:prstGeom prst="ellipse">
                  <a:avLst/>
                </a:prstGeom>
                <a:solidFill>
                  <a:srgbClr val="BBBBBB"/>
                </a:solidFill>
                <a:ln w="17463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33980" name="Oval 161">
                  <a:extLst>
                    <a:ext uri="{FF2B5EF4-FFF2-40B4-BE49-F238E27FC236}">
                      <a16:creationId xmlns:a16="http://schemas.microsoft.com/office/drawing/2014/main" id="{6CDB2155-B3DE-AB4E-9F0B-217A4C5400A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431" y="850"/>
                  <a:ext cx="136" cy="136"/>
                </a:xfrm>
                <a:prstGeom prst="ellipse">
                  <a:avLst/>
                </a:prstGeom>
                <a:solidFill>
                  <a:srgbClr val="BBBBBB"/>
                </a:solidFill>
                <a:ln w="17463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33981" name="Oval 162">
                  <a:extLst>
                    <a:ext uri="{FF2B5EF4-FFF2-40B4-BE49-F238E27FC236}">
                      <a16:creationId xmlns:a16="http://schemas.microsoft.com/office/drawing/2014/main" id="{03899B95-8EBE-B34A-A06B-32473B49935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61" y="850"/>
                  <a:ext cx="136" cy="136"/>
                </a:xfrm>
                <a:prstGeom prst="ellipse">
                  <a:avLst/>
                </a:prstGeom>
                <a:solidFill>
                  <a:srgbClr val="BBBBBB"/>
                </a:solidFill>
                <a:ln w="17463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33982" name="Oval 163">
                  <a:extLst>
                    <a:ext uri="{FF2B5EF4-FFF2-40B4-BE49-F238E27FC236}">
                      <a16:creationId xmlns:a16="http://schemas.microsoft.com/office/drawing/2014/main" id="{4685E769-972E-1C4A-80DB-3AB8145A798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885" y="850"/>
                  <a:ext cx="136" cy="136"/>
                </a:xfrm>
                <a:prstGeom prst="ellipse">
                  <a:avLst/>
                </a:prstGeom>
                <a:solidFill>
                  <a:srgbClr val="BBBBBB"/>
                </a:solidFill>
                <a:ln w="17463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grpSp>
            <p:nvGrpSpPr>
              <p:cNvPr id="33962" name="Group 164">
                <a:extLst>
                  <a:ext uri="{FF2B5EF4-FFF2-40B4-BE49-F238E27FC236}">
                    <a16:creationId xmlns:a16="http://schemas.microsoft.com/office/drawing/2014/main" id="{26CF772D-9CC7-0E4C-A091-7B865197D29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089" y="1002"/>
                <a:ext cx="820" cy="135"/>
                <a:chOff x="3089" y="1002"/>
                <a:chExt cx="820" cy="135"/>
              </a:xfrm>
            </p:grpSpPr>
            <p:sp>
              <p:nvSpPr>
                <p:cNvPr id="33974" name="Oval 165">
                  <a:extLst>
                    <a:ext uri="{FF2B5EF4-FFF2-40B4-BE49-F238E27FC236}">
                      <a16:creationId xmlns:a16="http://schemas.microsoft.com/office/drawing/2014/main" id="{F40ED86A-FF6A-3745-B18B-AD91E27C7D1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89" y="1002"/>
                  <a:ext cx="136" cy="135"/>
                </a:xfrm>
                <a:prstGeom prst="ellipse">
                  <a:avLst/>
                </a:prstGeom>
                <a:solidFill>
                  <a:srgbClr val="BBBBBB"/>
                </a:solidFill>
                <a:ln w="17463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33975" name="Oval 166">
                  <a:extLst>
                    <a:ext uri="{FF2B5EF4-FFF2-40B4-BE49-F238E27FC236}">
                      <a16:creationId xmlns:a16="http://schemas.microsoft.com/office/drawing/2014/main" id="{BD0B3040-A97B-E34F-8870-D06A15D54F2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19" y="1002"/>
                  <a:ext cx="136" cy="135"/>
                </a:xfrm>
                <a:prstGeom prst="ellipse">
                  <a:avLst/>
                </a:prstGeom>
                <a:solidFill>
                  <a:srgbClr val="BBBBBB"/>
                </a:solidFill>
                <a:ln w="17463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33976" name="Oval 167">
                  <a:extLst>
                    <a:ext uri="{FF2B5EF4-FFF2-40B4-BE49-F238E27FC236}">
                      <a16:creationId xmlns:a16="http://schemas.microsoft.com/office/drawing/2014/main" id="{DF0F7ECE-1423-A140-A485-83054637140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43" y="1002"/>
                  <a:ext cx="136" cy="135"/>
                </a:xfrm>
                <a:prstGeom prst="ellipse">
                  <a:avLst/>
                </a:prstGeom>
                <a:solidFill>
                  <a:srgbClr val="BBBBBB"/>
                </a:solidFill>
                <a:ln w="17463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33977" name="Oval 168">
                  <a:extLst>
                    <a:ext uri="{FF2B5EF4-FFF2-40B4-BE49-F238E27FC236}">
                      <a16:creationId xmlns:a16="http://schemas.microsoft.com/office/drawing/2014/main" id="{1F58622A-9DA2-B448-A3DA-5870B648C85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73" y="1002"/>
                  <a:ext cx="136" cy="135"/>
                </a:xfrm>
                <a:prstGeom prst="ellipse">
                  <a:avLst/>
                </a:prstGeom>
                <a:solidFill>
                  <a:srgbClr val="BBBBBB"/>
                </a:solidFill>
                <a:ln w="17463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grpSp>
            <p:nvGrpSpPr>
              <p:cNvPr id="33963" name="Group 169">
                <a:extLst>
                  <a:ext uri="{FF2B5EF4-FFF2-40B4-BE49-F238E27FC236}">
                    <a16:creationId xmlns:a16="http://schemas.microsoft.com/office/drawing/2014/main" id="{EE6ECE08-8929-1F43-9FFE-B3087A75CB0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77" y="1153"/>
                <a:ext cx="1044" cy="136"/>
                <a:chOff x="2977" y="1153"/>
                <a:chExt cx="1044" cy="136"/>
              </a:xfrm>
            </p:grpSpPr>
            <p:sp>
              <p:nvSpPr>
                <p:cNvPr id="33969" name="Oval 170">
                  <a:extLst>
                    <a:ext uri="{FF2B5EF4-FFF2-40B4-BE49-F238E27FC236}">
                      <a16:creationId xmlns:a16="http://schemas.microsoft.com/office/drawing/2014/main" id="{8BD44477-36FE-174E-92A3-6E6985D909D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77" y="1153"/>
                  <a:ext cx="135" cy="136"/>
                </a:xfrm>
                <a:prstGeom prst="ellipse">
                  <a:avLst/>
                </a:prstGeom>
                <a:solidFill>
                  <a:srgbClr val="BBBBBB"/>
                </a:solidFill>
                <a:ln w="17463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33970" name="Oval 171">
                  <a:extLst>
                    <a:ext uri="{FF2B5EF4-FFF2-40B4-BE49-F238E27FC236}">
                      <a16:creationId xmlns:a16="http://schemas.microsoft.com/office/drawing/2014/main" id="{937CBF4B-21AB-854D-A357-F5BAC40B0F3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07" y="1153"/>
                  <a:ext cx="135" cy="136"/>
                </a:xfrm>
                <a:prstGeom prst="ellipse">
                  <a:avLst/>
                </a:prstGeom>
                <a:solidFill>
                  <a:srgbClr val="BBBBBB"/>
                </a:solidFill>
                <a:ln w="17463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33971" name="Oval 172">
                  <a:extLst>
                    <a:ext uri="{FF2B5EF4-FFF2-40B4-BE49-F238E27FC236}">
                      <a16:creationId xmlns:a16="http://schemas.microsoft.com/office/drawing/2014/main" id="{04C16C9C-2270-4B4D-BDAF-1D14AF7B55C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431" y="1153"/>
                  <a:ext cx="136" cy="136"/>
                </a:xfrm>
                <a:prstGeom prst="ellipse">
                  <a:avLst/>
                </a:prstGeom>
                <a:solidFill>
                  <a:srgbClr val="BBBBBB"/>
                </a:solidFill>
                <a:ln w="17463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33972" name="Oval 173">
                  <a:extLst>
                    <a:ext uri="{FF2B5EF4-FFF2-40B4-BE49-F238E27FC236}">
                      <a16:creationId xmlns:a16="http://schemas.microsoft.com/office/drawing/2014/main" id="{8DD05014-3647-4B47-BDB3-ED8C7093442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61" y="1153"/>
                  <a:ext cx="136" cy="136"/>
                </a:xfrm>
                <a:prstGeom prst="ellipse">
                  <a:avLst/>
                </a:prstGeom>
                <a:solidFill>
                  <a:srgbClr val="BBBBBB"/>
                </a:solidFill>
                <a:ln w="17463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33973" name="Oval 174">
                  <a:extLst>
                    <a:ext uri="{FF2B5EF4-FFF2-40B4-BE49-F238E27FC236}">
                      <a16:creationId xmlns:a16="http://schemas.microsoft.com/office/drawing/2014/main" id="{3CCE49B5-BB98-AE43-877D-64C9BC1C3A5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885" y="1153"/>
                  <a:ext cx="136" cy="136"/>
                </a:xfrm>
                <a:prstGeom prst="ellipse">
                  <a:avLst/>
                </a:prstGeom>
                <a:solidFill>
                  <a:srgbClr val="BBBBBB"/>
                </a:solidFill>
                <a:ln w="17463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grpSp>
            <p:nvGrpSpPr>
              <p:cNvPr id="33964" name="Group 175">
                <a:extLst>
                  <a:ext uri="{FF2B5EF4-FFF2-40B4-BE49-F238E27FC236}">
                    <a16:creationId xmlns:a16="http://schemas.microsoft.com/office/drawing/2014/main" id="{15B93FDA-639F-674C-B6DB-EB7F187A584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100" y="710"/>
                <a:ext cx="814" cy="136"/>
                <a:chOff x="3100" y="710"/>
                <a:chExt cx="814" cy="136"/>
              </a:xfrm>
            </p:grpSpPr>
            <p:sp>
              <p:nvSpPr>
                <p:cNvPr id="33965" name="Oval 176">
                  <a:extLst>
                    <a:ext uri="{FF2B5EF4-FFF2-40B4-BE49-F238E27FC236}">
                      <a16:creationId xmlns:a16="http://schemas.microsoft.com/office/drawing/2014/main" id="{508131A5-905A-5141-836D-DE6448AA124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00" y="710"/>
                  <a:ext cx="136" cy="136"/>
                </a:xfrm>
                <a:prstGeom prst="ellipse">
                  <a:avLst/>
                </a:prstGeom>
                <a:solidFill>
                  <a:srgbClr val="BBBBBB"/>
                </a:solidFill>
                <a:ln w="17463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33966" name="Oval 177">
                  <a:extLst>
                    <a:ext uri="{FF2B5EF4-FFF2-40B4-BE49-F238E27FC236}">
                      <a16:creationId xmlns:a16="http://schemas.microsoft.com/office/drawing/2014/main" id="{ABD3E03A-563C-BB4C-ABD5-1A7161E3B30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24" y="710"/>
                  <a:ext cx="136" cy="136"/>
                </a:xfrm>
                <a:prstGeom prst="ellipse">
                  <a:avLst/>
                </a:prstGeom>
                <a:solidFill>
                  <a:srgbClr val="BBBBBB"/>
                </a:solidFill>
                <a:ln w="17463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33967" name="Oval 178">
                  <a:extLst>
                    <a:ext uri="{FF2B5EF4-FFF2-40B4-BE49-F238E27FC236}">
                      <a16:creationId xmlns:a16="http://schemas.microsoft.com/office/drawing/2014/main" id="{9F6588EB-2798-3C4E-82A3-52779C0FE81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54" y="710"/>
                  <a:ext cx="136" cy="136"/>
                </a:xfrm>
                <a:prstGeom prst="ellipse">
                  <a:avLst/>
                </a:prstGeom>
                <a:solidFill>
                  <a:srgbClr val="BBBBBB"/>
                </a:solidFill>
                <a:ln w="17463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33968" name="Oval 179">
                  <a:extLst>
                    <a:ext uri="{FF2B5EF4-FFF2-40B4-BE49-F238E27FC236}">
                      <a16:creationId xmlns:a16="http://schemas.microsoft.com/office/drawing/2014/main" id="{C4473B1B-9F49-7947-AF66-BC0E54A8581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79" y="710"/>
                  <a:ext cx="135" cy="136"/>
                </a:xfrm>
                <a:prstGeom prst="ellipse">
                  <a:avLst/>
                </a:prstGeom>
                <a:solidFill>
                  <a:srgbClr val="BBBBBB"/>
                </a:solidFill>
                <a:ln w="17463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</p:grpSp>
        <p:sp>
          <p:nvSpPr>
            <p:cNvPr id="33952" name="Rectangle 180">
              <a:extLst>
                <a:ext uri="{FF2B5EF4-FFF2-40B4-BE49-F238E27FC236}">
                  <a16:creationId xmlns:a16="http://schemas.microsoft.com/office/drawing/2014/main" id="{31A63587-A8B6-2048-B8DF-426C4E696E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72" y="918"/>
              <a:ext cx="9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2000">
                  <a:solidFill>
                    <a:srgbClr val="003399"/>
                  </a:solidFill>
                  <a:latin typeface="Arial" panose="020B0604020202020204" pitchFamily="34" charset="0"/>
                </a:rPr>
                <a:t>+</a:t>
              </a:r>
              <a:endParaRPr lang="en-US" altLang="en-US">
                <a:latin typeface="Arial" panose="020B0604020202020204" pitchFamily="34" charset="0"/>
              </a:endParaRPr>
            </a:p>
          </p:txBody>
        </p:sp>
        <p:sp>
          <p:nvSpPr>
            <p:cNvPr id="33953" name="Rectangle 181">
              <a:extLst>
                <a:ext uri="{FF2B5EF4-FFF2-40B4-BE49-F238E27FC236}">
                  <a16:creationId xmlns:a16="http://schemas.microsoft.com/office/drawing/2014/main" id="{A9454F4E-CB40-E44E-9312-AE3F91D748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70" y="918"/>
              <a:ext cx="5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2000">
                  <a:solidFill>
                    <a:srgbClr val="003399"/>
                  </a:solidFill>
                  <a:latin typeface="Arial" panose="020B0604020202020204" pitchFamily="34" charset="0"/>
                </a:rPr>
                <a:t>-</a:t>
              </a:r>
              <a:endParaRPr lang="en-US" altLang="en-US">
                <a:latin typeface="Arial" panose="020B0604020202020204" pitchFamily="34" charset="0"/>
              </a:endParaRPr>
            </a:p>
          </p:txBody>
        </p:sp>
        <p:grpSp>
          <p:nvGrpSpPr>
            <p:cNvPr id="33954" name="Group 182">
              <a:extLst>
                <a:ext uri="{FF2B5EF4-FFF2-40B4-BE49-F238E27FC236}">
                  <a16:creationId xmlns:a16="http://schemas.microsoft.com/office/drawing/2014/main" id="{0FA70CBE-382E-3343-99C1-CA127402609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140" y="1344"/>
              <a:ext cx="634" cy="79"/>
              <a:chOff x="3140" y="1344"/>
              <a:chExt cx="634" cy="79"/>
            </a:xfrm>
          </p:grpSpPr>
          <p:sp>
            <p:nvSpPr>
              <p:cNvPr id="33956" name="Freeform 183">
                <a:extLst>
                  <a:ext uri="{FF2B5EF4-FFF2-40B4-BE49-F238E27FC236}">
                    <a16:creationId xmlns:a16="http://schemas.microsoft.com/office/drawing/2014/main" id="{B52387DC-CDF7-BC47-B4AA-7B4E801D3E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89" y="1344"/>
                <a:ext cx="85" cy="79"/>
              </a:xfrm>
              <a:custGeom>
                <a:avLst/>
                <a:gdLst>
                  <a:gd name="T0" fmla="*/ 85 w 85"/>
                  <a:gd name="T1" fmla="*/ 39 h 79"/>
                  <a:gd name="T2" fmla="*/ 0 w 85"/>
                  <a:gd name="T3" fmla="*/ 79 h 79"/>
                  <a:gd name="T4" fmla="*/ 28 w 85"/>
                  <a:gd name="T5" fmla="*/ 39 h 79"/>
                  <a:gd name="T6" fmla="*/ 0 w 85"/>
                  <a:gd name="T7" fmla="*/ 0 h 79"/>
                  <a:gd name="T8" fmla="*/ 85 w 85"/>
                  <a:gd name="T9" fmla="*/ 39 h 7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5"/>
                  <a:gd name="T16" fmla="*/ 0 h 79"/>
                  <a:gd name="T17" fmla="*/ 85 w 85"/>
                  <a:gd name="T18" fmla="*/ 79 h 7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5" h="79">
                    <a:moveTo>
                      <a:pt x="85" y="39"/>
                    </a:moveTo>
                    <a:lnTo>
                      <a:pt x="0" y="79"/>
                    </a:lnTo>
                    <a:lnTo>
                      <a:pt x="28" y="39"/>
                    </a:lnTo>
                    <a:lnTo>
                      <a:pt x="0" y="0"/>
                    </a:lnTo>
                    <a:lnTo>
                      <a:pt x="85" y="39"/>
                    </a:lnTo>
                    <a:close/>
                  </a:path>
                </a:pathLst>
              </a:custGeom>
              <a:solidFill>
                <a:srgbClr val="003399"/>
              </a:solidFill>
              <a:ln w="9525">
                <a:solidFill>
                  <a:srgbClr val="003399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3957" name="Line 184">
                <a:extLst>
                  <a:ext uri="{FF2B5EF4-FFF2-40B4-BE49-F238E27FC236}">
                    <a16:creationId xmlns:a16="http://schemas.microsoft.com/office/drawing/2014/main" id="{A836EB79-B423-FA44-B6F2-36C92339054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40" y="1383"/>
                <a:ext cx="577" cy="1"/>
              </a:xfrm>
              <a:prstGeom prst="line">
                <a:avLst/>
              </a:prstGeom>
              <a:noFill/>
              <a:ln w="26988">
                <a:solidFill>
                  <a:srgbClr val="00339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3955" name="Rectangle 185">
              <a:extLst>
                <a:ext uri="{FF2B5EF4-FFF2-40B4-BE49-F238E27FC236}">
                  <a16:creationId xmlns:a16="http://schemas.microsoft.com/office/drawing/2014/main" id="{62249E80-9F48-1747-ACB9-DE6CBE93A0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48" y="1355"/>
              <a:ext cx="45" cy="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700">
                  <a:solidFill>
                    <a:srgbClr val="003399"/>
                  </a:solidFill>
                  <a:latin typeface="Arial" panose="020B0604020202020204" pitchFamily="34" charset="0"/>
                </a:rPr>
                <a:t>-</a:t>
              </a:r>
              <a:endParaRPr lang="en-US" altLang="en-US">
                <a:latin typeface="Arial" panose="020B0604020202020204" pitchFamily="34" charset="0"/>
              </a:endParaRPr>
            </a:p>
          </p:txBody>
        </p:sp>
      </p:grpSp>
      <p:grpSp>
        <p:nvGrpSpPr>
          <p:cNvPr id="33799" name="Group 263">
            <a:extLst>
              <a:ext uri="{FF2B5EF4-FFF2-40B4-BE49-F238E27FC236}">
                <a16:creationId xmlns:a16="http://schemas.microsoft.com/office/drawing/2014/main" id="{25DFFDAA-7D04-6047-A899-B4A3A9B7D5CF}"/>
              </a:ext>
            </a:extLst>
          </p:cNvPr>
          <p:cNvGrpSpPr>
            <a:grpSpLocks/>
          </p:cNvGrpSpPr>
          <p:nvPr/>
        </p:nvGrpSpPr>
        <p:grpSpPr bwMode="auto">
          <a:xfrm>
            <a:off x="3378200" y="2540000"/>
            <a:ext cx="2133600" cy="4089400"/>
            <a:chOff x="2128" y="1600"/>
            <a:chExt cx="1344" cy="2576"/>
          </a:xfrm>
        </p:grpSpPr>
        <p:sp>
          <p:nvSpPr>
            <p:cNvPr id="33876" name="Rectangle 7">
              <a:extLst>
                <a:ext uri="{FF2B5EF4-FFF2-40B4-BE49-F238E27FC236}">
                  <a16:creationId xmlns:a16="http://schemas.microsoft.com/office/drawing/2014/main" id="{B73BE67E-AAC0-DA49-A7E4-4DD137CB74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52" y="2456"/>
              <a:ext cx="720" cy="904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3877" name="Rectangle 8">
              <a:extLst>
                <a:ext uri="{FF2B5EF4-FFF2-40B4-BE49-F238E27FC236}">
                  <a16:creationId xmlns:a16="http://schemas.microsoft.com/office/drawing/2014/main" id="{21C63986-839B-B142-8279-1117F9F923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52" y="3512"/>
              <a:ext cx="720" cy="488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3878" name="Rectangle 9">
              <a:extLst>
                <a:ext uri="{FF2B5EF4-FFF2-40B4-BE49-F238E27FC236}">
                  <a16:creationId xmlns:a16="http://schemas.microsoft.com/office/drawing/2014/main" id="{7234BA17-253D-594C-AF9A-61A5E7A3E1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04" y="2912"/>
              <a:ext cx="544" cy="108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3879" name="Rectangle 10">
              <a:extLst>
                <a:ext uri="{FF2B5EF4-FFF2-40B4-BE49-F238E27FC236}">
                  <a16:creationId xmlns:a16="http://schemas.microsoft.com/office/drawing/2014/main" id="{660A7D1C-57B9-9E41-AB2E-15E2B376B9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28" y="3584"/>
              <a:ext cx="374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2000">
                  <a:solidFill>
                    <a:srgbClr val="993300"/>
                  </a:solidFill>
                  <a:latin typeface="Arial" panose="020B0604020202020204" pitchFamily="34" charset="0"/>
                </a:rPr>
                <a:t>filled </a:t>
              </a:r>
              <a:endParaRPr lang="en-US" altLang="en-US">
                <a:latin typeface="Arial" panose="020B0604020202020204" pitchFamily="34" charset="0"/>
              </a:endParaRPr>
            </a:p>
          </p:txBody>
        </p:sp>
        <p:sp>
          <p:nvSpPr>
            <p:cNvPr id="33880" name="Rectangle 11">
              <a:extLst>
                <a:ext uri="{FF2B5EF4-FFF2-40B4-BE49-F238E27FC236}">
                  <a16:creationId xmlns:a16="http://schemas.microsoft.com/office/drawing/2014/main" id="{7446BF54-0E6F-394A-BEBA-E2410B0510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28" y="3768"/>
              <a:ext cx="356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2000">
                  <a:solidFill>
                    <a:srgbClr val="993300"/>
                  </a:solidFill>
                  <a:latin typeface="Arial" panose="020B0604020202020204" pitchFamily="34" charset="0"/>
                </a:rPr>
                <a:t>band</a:t>
              </a:r>
              <a:endParaRPr lang="en-US" altLang="en-US">
                <a:latin typeface="Arial" panose="020B0604020202020204" pitchFamily="34" charset="0"/>
              </a:endParaRPr>
            </a:p>
          </p:txBody>
        </p:sp>
        <p:sp>
          <p:nvSpPr>
            <p:cNvPr id="33881" name="Rectangle 12">
              <a:extLst>
                <a:ext uri="{FF2B5EF4-FFF2-40B4-BE49-F238E27FC236}">
                  <a16:creationId xmlns:a16="http://schemas.microsoft.com/office/drawing/2014/main" id="{C712DC73-D0D6-4C47-87AD-49C7DBB468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52" y="1792"/>
              <a:ext cx="720" cy="456"/>
            </a:xfrm>
            <a:prstGeom prst="rect">
              <a:avLst/>
            </a:prstGeom>
            <a:solidFill>
              <a:srgbClr val="FF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grpSp>
          <p:nvGrpSpPr>
            <p:cNvPr id="33882" name="Group 13">
              <a:extLst>
                <a:ext uri="{FF2B5EF4-FFF2-40B4-BE49-F238E27FC236}">
                  <a16:creationId xmlns:a16="http://schemas.microsoft.com/office/drawing/2014/main" id="{626FCD6A-F21D-0641-AE18-1A3534FF69B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84" y="1744"/>
              <a:ext cx="96" cy="2256"/>
              <a:chOff x="2784" y="1744"/>
              <a:chExt cx="96" cy="2256"/>
            </a:xfrm>
          </p:grpSpPr>
          <p:sp>
            <p:nvSpPr>
              <p:cNvPr id="33949" name="Freeform 14">
                <a:extLst>
                  <a:ext uri="{FF2B5EF4-FFF2-40B4-BE49-F238E27FC236}">
                    <a16:creationId xmlns:a16="http://schemas.microsoft.com/office/drawing/2014/main" id="{E6851470-86F3-8244-B3FB-86BDDFF3D4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4" y="1744"/>
                <a:ext cx="96" cy="104"/>
              </a:xfrm>
              <a:custGeom>
                <a:avLst/>
                <a:gdLst>
                  <a:gd name="T0" fmla="*/ 48 w 96"/>
                  <a:gd name="T1" fmla="*/ 0 h 104"/>
                  <a:gd name="T2" fmla="*/ 96 w 96"/>
                  <a:gd name="T3" fmla="*/ 104 h 104"/>
                  <a:gd name="T4" fmla="*/ 48 w 96"/>
                  <a:gd name="T5" fmla="*/ 72 h 104"/>
                  <a:gd name="T6" fmla="*/ 0 w 96"/>
                  <a:gd name="T7" fmla="*/ 104 h 104"/>
                  <a:gd name="T8" fmla="*/ 48 w 96"/>
                  <a:gd name="T9" fmla="*/ 0 h 10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6"/>
                  <a:gd name="T16" fmla="*/ 0 h 104"/>
                  <a:gd name="T17" fmla="*/ 96 w 96"/>
                  <a:gd name="T18" fmla="*/ 104 h 10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6" h="104">
                    <a:moveTo>
                      <a:pt x="48" y="0"/>
                    </a:moveTo>
                    <a:lnTo>
                      <a:pt x="96" y="104"/>
                    </a:lnTo>
                    <a:lnTo>
                      <a:pt x="48" y="72"/>
                    </a:lnTo>
                    <a:lnTo>
                      <a:pt x="0" y="104"/>
                    </a:ln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00000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3950" name="Line 15">
                <a:extLst>
                  <a:ext uri="{FF2B5EF4-FFF2-40B4-BE49-F238E27FC236}">
                    <a16:creationId xmlns:a16="http://schemas.microsoft.com/office/drawing/2014/main" id="{E182AA92-D447-454D-A3C4-803B593A2EF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32" y="1816"/>
                <a:ext cx="1" cy="2184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3883" name="Rectangle 16">
              <a:extLst>
                <a:ext uri="{FF2B5EF4-FFF2-40B4-BE49-F238E27FC236}">
                  <a16:creationId xmlns:a16="http://schemas.microsoft.com/office/drawing/2014/main" id="{87337E89-E5FD-6848-9FC8-C61281CAB3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76" y="1600"/>
              <a:ext cx="608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Arial" panose="020B0604020202020204" pitchFamily="34" charset="0"/>
                </a:rPr>
                <a:t>Energy</a:t>
              </a:r>
              <a:endParaRPr lang="en-US" altLang="en-US">
                <a:latin typeface="Arial" panose="020B0604020202020204" pitchFamily="34" charset="0"/>
              </a:endParaRPr>
            </a:p>
          </p:txBody>
        </p:sp>
        <p:grpSp>
          <p:nvGrpSpPr>
            <p:cNvPr id="33884" name="Group 17">
              <a:extLst>
                <a:ext uri="{FF2B5EF4-FFF2-40B4-BE49-F238E27FC236}">
                  <a16:creationId xmlns:a16="http://schemas.microsoft.com/office/drawing/2014/main" id="{01FF82BA-C242-DA40-9A1D-4D4A0D7D58E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44" y="2912"/>
              <a:ext cx="240" cy="416"/>
              <a:chOff x="2944" y="2912"/>
              <a:chExt cx="240" cy="416"/>
            </a:xfrm>
          </p:grpSpPr>
          <p:grpSp>
            <p:nvGrpSpPr>
              <p:cNvPr id="33937" name="Group 18">
                <a:extLst>
                  <a:ext uri="{FF2B5EF4-FFF2-40B4-BE49-F238E27FC236}">
                    <a16:creationId xmlns:a16="http://schemas.microsoft.com/office/drawing/2014/main" id="{369111AD-2951-014A-BB9C-819BD62B657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44" y="3232"/>
                <a:ext cx="240" cy="96"/>
                <a:chOff x="2944" y="3232"/>
                <a:chExt cx="240" cy="96"/>
              </a:xfrm>
            </p:grpSpPr>
            <p:sp>
              <p:nvSpPr>
                <p:cNvPr id="33947" name="Line 19">
                  <a:extLst>
                    <a:ext uri="{FF2B5EF4-FFF2-40B4-BE49-F238E27FC236}">
                      <a16:creationId xmlns:a16="http://schemas.microsoft.com/office/drawing/2014/main" id="{1D196D45-4EF7-FF40-B843-8C5F72B592A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944" y="3280"/>
                  <a:ext cx="240" cy="1"/>
                </a:xfrm>
                <a:prstGeom prst="line">
                  <a:avLst/>
                </a:prstGeom>
                <a:noFill/>
                <a:ln w="254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3948" name="Oval 20">
                  <a:extLst>
                    <a:ext uri="{FF2B5EF4-FFF2-40B4-BE49-F238E27FC236}">
                      <a16:creationId xmlns:a16="http://schemas.microsoft.com/office/drawing/2014/main" id="{8F6DF187-B073-F340-BDDA-FA2C4C3F011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16" y="3232"/>
                  <a:ext cx="96" cy="96"/>
                </a:xfrm>
                <a:prstGeom prst="ellipse">
                  <a:avLst/>
                </a:prstGeom>
                <a:solidFill>
                  <a:srgbClr val="0033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grpSp>
            <p:nvGrpSpPr>
              <p:cNvPr id="33938" name="Group 21">
                <a:extLst>
                  <a:ext uri="{FF2B5EF4-FFF2-40B4-BE49-F238E27FC236}">
                    <a16:creationId xmlns:a16="http://schemas.microsoft.com/office/drawing/2014/main" id="{C6F1AC9D-ABA8-DD4C-841A-410D11BEDF4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44" y="3128"/>
                <a:ext cx="240" cy="96"/>
                <a:chOff x="2944" y="3128"/>
                <a:chExt cx="240" cy="96"/>
              </a:xfrm>
            </p:grpSpPr>
            <p:sp>
              <p:nvSpPr>
                <p:cNvPr id="33945" name="Line 22">
                  <a:extLst>
                    <a:ext uri="{FF2B5EF4-FFF2-40B4-BE49-F238E27FC236}">
                      <a16:creationId xmlns:a16="http://schemas.microsoft.com/office/drawing/2014/main" id="{2A259AC9-D9F6-244B-8A0F-B65568A091C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944" y="3176"/>
                  <a:ext cx="240" cy="1"/>
                </a:xfrm>
                <a:prstGeom prst="line">
                  <a:avLst/>
                </a:prstGeom>
                <a:noFill/>
                <a:ln w="254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3946" name="Oval 23">
                  <a:extLst>
                    <a:ext uri="{FF2B5EF4-FFF2-40B4-BE49-F238E27FC236}">
                      <a16:creationId xmlns:a16="http://schemas.microsoft.com/office/drawing/2014/main" id="{AF8A66BF-415D-DE4B-A92E-B0B12173663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16" y="3128"/>
                  <a:ext cx="96" cy="96"/>
                </a:xfrm>
                <a:prstGeom prst="ellipse">
                  <a:avLst/>
                </a:prstGeom>
                <a:solidFill>
                  <a:srgbClr val="0033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grpSp>
            <p:nvGrpSpPr>
              <p:cNvPr id="33939" name="Group 24">
                <a:extLst>
                  <a:ext uri="{FF2B5EF4-FFF2-40B4-BE49-F238E27FC236}">
                    <a16:creationId xmlns:a16="http://schemas.microsoft.com/office/drawing/2014/main" id="{803A3E16-7B3B-9D40-AB31-7332D4BB3A3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44" y="3016"/>
                <a:ext cx="240" cy="96"/>
                <a:chOff x="2944" y="3016"/>
                <a:chExt cx="240" cy="96"/>
              </a:xfrm>
            </p:grpSpPr>
            <p:sp>
              <p:nvSpPr>
                <p:cNvPr id="33943" name="Line 25">
                  <a:extLst>
                    <a:ext uri="{FF2B5EF4-FFF2-40B4-BE49-F238E27FC236}">
                      <a16:creationId xmlns:a16="http://schemas.microsoft.com/office/drawing/2014/main" id="{B09B7B48-CCF7-814A-B9E7-811E37B6147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944" y="3064"/>
                  <a:ext cx="240" cy="1"/>
                </a:xfrm>
                <a:prstGeom prst="line">
                  <a:avLst/>
                </a:prstGeom>
                <a:noFill/>
                <a:ln w="254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3944" name="Oval 26">
                  <a:extLst>
                    <a:ext uri="{FF2B5EF4-FFF2-40B4-BE49-F238E27FC236}">
                      <a16:creationId xmlns:a16="http://schemas.microsoft.com/office/drawing/2014/main" id="{7B9ADAB1-6AD4-6146-9841-6C6AC2AF3A3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16" y="3016"/>
                  <a:ext cx="96" cy="96"/>
                </a:xfrm>
                <a:prstGeom prst="ellipse">
                  <a:avLst/>
                </a:prstGeom>
                <a:solidFill>
                  <a:srgbClr val="0033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grpSp>
            <p:nvGrpSpPr>
              <p:cNvPr id="33940" name="Group 27">
                <a:extLst>
                  <a:ext uri="{FF2B5EF4-FFF2-40B4-BE49-F238E27FC236}">
                    <a16:creationId xmlns:a16="http://schemas.microsoft.com/office/drawing/2014/main" id="{66BEBE3D-2BF6-D941-9BEB-5553989B850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44" y="2912"/>
                <a:ext cx="240" cy="96"/>
                <a:chOff x="2944" y="2912"/>
                <a:chExt cx="240" cy="96"/>
              </a:xfrm>
            </p:grpSpPr>
            <p:sp>
              <p:nvSpPr>
                <p:cNvPr id="33941" name="Line 28">
                  <a:extLst>
                    <a:ext uri="{FF2B5EF4-FFF2-40B4-BE49-F238E27FC236}">
                      <a16:creationId xmlns:a16="http://schemas.microsoft.com/office/drawing/2014/main" id="{EEB86268-D97D-1745-BC15-0F16A71F676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944" y="2960"/>
                  <a:ext cx="240" cy="1"/>
                </a:xfrm>
                <a:prstGeom prst="line">
                  <a:avLst/>
                </a:prstGeom>
                <a:noFill/>
                <a:ln w="254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3942" name="Oval 29">
                  <a:extLst>
                    <a:ext uri="{FF2B5EF4-FFF2-40B4-BE49-F238E27FC236}">
                      <a16:creationId xmlns:a16="http://schemas.microsoft.com/office/drawing/2014/main" id="{FB77BD4E-9EFD-6341-BE04-061B7D9C357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16" y="2912"/>
                  <a:ext cx="96" cy="96"/>
                </a:xfrm>
                <a:prstGeom prst="ellipse">
                  <a:avLst/>
                </a:prstGeom>
                <a:solidFill>
                  <a:srgbClr val="0033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</p:grpSp>
        <p:grpSp>
          <p:nvGrpSpPr>
            <p:cNvPr id="33885" name="Group 30">
              <a:extLst>
                <a:ext uri="{FF2B5EF4-FFF2-40B4-BE49-F238E27FC236}">
                  <a16:creationId xmlns:a16="http://schemas.microsoft.com/office/drawing/2014/main" id="{69486224-C77A-5249-9F0F-ADA6FFFCFE2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44" y="2464"/>
              <a:ext cx="240" cy="424"/>
              <a:chOff x="2944" y="2464"/>
              <a:chExt cx="240" cy="424"/>
            </a:xfrm>
          </p:grpSpPr>
          <p:grpSp>
            <p:nvGrpSpPr>
              <p:cNvPr id="33925" name="Group 31">
                <a:extLst>
                  <a:ext uri="{FF2B5EF4-FFF2-40B4-BE49-F238E27FC236}">
                    <a16:creationId xmlns:a16="http://schemas.microsoft.com/office/drawing/2014/main" id="{C1BAF31D-4FF7-0449-9F2D-3ABCF20DC44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44" y="2792"/>
                <a:ext cx="240" cy="96"/>
                <a:chOff x="2944" y="2792"/>
                <a:chExt cx="240" cy="96"/>
              </a:xfrm>
            </p:grpSpPr>
            <p:sp>
              <p:nvSpPr>
                <p:cNvPr id="33935" name="Line 32">
                  <a:extLst>
                    <a:ext uri="{FF2B5EF4-FFF2-40B4-BE49-F238E27FC236}">
                      <a16:creationId xmlns:a16="http://schemas.microsoft.com/office/drawing/2014/main" id="{60FAD107-8F50-8743-AABE-20E19EB7CFA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944" y="2840"/>
                  <a:ext cx="240" cy="1"/>
                </a:xfrm>
                <a:prstGeom prst="line">
                  <a:avLst/>
                </a:prstGeom>
                <a:noFill/>
                <a:ln w="254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3936" name="Oval 33">
                  <a:extLst>
                    <a:ext uri="{FF2B5EF4-FFF2-40B4-BE49-F238E27FC236}">
                      <a16:creationId xmlns:a16="http://schemas.microsoft.com/office/drawing/2014/main" id="{DBD0D5E6-9A0D-BC4E-87C5-0BB5ADC2A7E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16" y="2792"/>
                  <a:ext cx="96" cy="96"/>
                </a:xfrm>
                <a:prstGeom prst="ellipse">
                  <a:avLst/>
                </a:prstGeom>
                <a:solidFill>
                  <a:srgbClr val="FFFFFF"/>
                </a:solidFill>
                <a:ln w="254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grpSp>
            <p:nvGrpSpPr>
              <p:cNvPr id="33926" name="Group 34">
                <a:extLst>
                  <a:ext uri="{FF2B5EF4-FFF2-40B4-BE49-F238E27FC236}">
                    <a16:creationId xmlns:a16="http://schemas.microsoft.com/office/drawing/2014/main" id="{0FF19938-C961-6549-A84F-0C21E37E905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44" y="2680"/>
                <a:ext cx="240" cy="96"/>
                <a:chOff x="2944" y="2680"/>
                <a:chExt cx="240" cy="96"/>
              </a:xfrm>
            </p:grpSpPr>
            <p:sp>
              <p:nvSpPr>
                <p:cNvPr id="33933" name="Line 35">
                  <a:extLst>
                    <a:ext uri="{FF2B5EF4-FFF2-40B4-BE49-F238E27FC236}">
                      <a16:creationId xmlns:a16="http://schemas.microsoft.com/office/drawing/2014/main" id="{029DF6F9-C0AF-F743-A5C1-7EBA125EEEB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944" y="2728"/>
                  <a:ext cx="240" cy="1"/>
                </a:xfrm>
                <a:prstGeom prst="line">
                  <a:avLst/>
                </a:prstGeom>
                <a:noFill/>
                <a:ln w="254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3934" name="Oval 36">
                  <a:extLst>
                    <a:ext uri="{FF2B5EF4-FFF2-40B4-BE49-F238E27FC236}">
                      <a16:creationId xmlns:a16="http://schemas.microsoft.com/office/drawing/2014/main" id="{6DF2F7CA-BB21-7D44-B46F-64D1FC7F11D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16" y="2680"/>
                  <a:ext cx="96" cy="96"/>
                </a:xfrm>
                <a:prstGeom prst="ellipse">
                  <a:avLst/>
                </a:prstGeom>
                <a:solidFill>
                  <a:srgbClr val="FFFFFF"/>
                </a:solidFill>
                <a:ln w="254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grpSp>
            <p:nvGrpSpPr>
              <p:cNvPr id="33927" name="Group 37">
                <a:extLst>
                  <a:ext uri="{FF2B5EF4-FFF2-40B4-BE49-F238E27FC236}">
                    <a16:creationId xmlns:a16="http://schemas.microsoft.com/office/drawing/2014/main" id="{3D754B4F-B673-7248-85F2-5A77341DBE5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44" y="2576"/>
                <a:ext cx="240" cy="96"/>
                <a:chOff x="2944" y="2576"/>
                <a:chExt cx="240" cy="96"/>
              </a:xfrm>
            </p:grpSpPr>
            <p:sp>
              <p:nvSpPr>
                <p:cNvPr id="33931" name="Line 38">
                  <a:extLst>
                    <a:ext uri="{FF2B5EF4-FFF2-40B4-BE49-F238E27FC236}">
                      <a16:creationId xmlns:a16="http://schemas.microsoft.com/office/drawing/2014/main" id="{0DB05897-454E-5444-89A2-86C95B0CBB6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944" y="2624"/>
                  <a:ext cx="240" cy="1"/>
                </a:xfrm>
                <a:prstGeom prst="line">
                  <a:avLst/>
                </a:prstGeom>
                <a:noFill/>
                <a:ln w="254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3932" name="Oval 39">
                  <a:extLst>
                    <a:ext uri="{FF2B5EF4-FFF2-40B4-BE49-F238E27FC236}">
                      <a16:creationId xmlns:a16="http://schemas.microsoft.com/office/drawing/2014/main" id="{C65F4D17-4D69-954A-9D99-3EC8A3E10C5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16" y="2576"/>
                  <a:ext cx="96" cy="96"/>
                </a:xfrm>
                <a:prstGeom prst="ellipse">
                  <a:avLst/>
                </a:prstGeom>
                <a:solidFill>
                  <a:srgbClr val="FFFFFF"/>
                </a:solidFill>
                <a:ln w="254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grpSp>
            <p:nvGrpSpPr>
              <p:cNvPr id="33928" name="Group 40">
                <a:extLst>
                  <a:ext uri="{FF2B5EF4-FFF2-40B4-BE49-F238E27FC236}">
                    <a16:creationId xmlns:a16="http://schemas.microsoft.com/office/drawing/2014/main" id="{CF7FF3E7-D7F7-C240-8467-E2858AD667E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44" y="2464"/>
                <a:ext cx="240" cy="96"/>
                <a:chOff x="2944" y="2464"/>
                <a:chExt cx="240" cy="96"/>
              </a:xfrm>
            </p:grpSpPr>
            <p:sp>
              <p:nvSpPr>
                <p:cNvPr id="33929" name="Line 41">
                  <a:extLst>
                    <a:ext uri="{FF2B5EF4-FFF2-40B4-BE49-F238E27FC236}">
                      <a16:creationId xmlns:a16="http://schemas.microsoft.com/office/drawing/2014/main" id="{127BA60C-C8AC-0D40-842B-474A21F0BC3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944" y="2512"/>
                  <a:ext cx="240" cy="1"/>
                </a:xfrm>
                <a:prstGeom prst="line">
                  <a:avLst/>
                </a:prstGeom>
                <a:noFill/>
                <a:ln w="254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3930" name="Oval 42">
                  <a:extLst>
                    <a:ext uri="{FF2B5EF4-FFF2-40B4-BE49-F238E27FC236}">
                      <a16:creationId xmlns:a16="http://schemas.microsoft.com/office/drawing/2014/main" id="{FB7A0ED7-DF0F-E44B-93EE-3FEBA701FF7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16" y="2464"/>
                  <a:ext cx="96" cy="96"/>
                </a:xfrm>
                <a:prstGeom prst="ellipse">
                  <a:avLst/>
                </a:prstGeom>
                <a:solidFill>
                  <a:srgbClr val="FFFFFF"/>
                </a:solidFill>
                <a:ln w="254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</p:grpSp>
        <p:grpSp>
          <p:nvGrpSpPr>
            <p:cNvPr id="33886" name="Group 43">
              <a:extLst>
                <a:ext uri="{FF2B5EF4-FFF2-40B4-BE49-F238E27FC236}">
                  <a16:creationId xmlns:a16="http://schemas.microsoft.com/office/drawing/2014/main" id="{7554A040-175D-0F4C-88B0-FEF4C0749A7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44" y="3512"/>
              <a:ext cx="240" cy="416"/>
              <a:chOff x="2944" y="3512"/>
              <a:chExt cx="240" cy="416"/>
            </a:xfrm>
          </p:grpSpPr>
          <p:grpSp>
            <p:nvGrpSpPr>
              <p:cNvPr id="33913" name="Group 44">
                <a:extLst>
                  <a:ext uri="{FF2B5EF4-FFF2-40B4-BE49-F238E27FC236}">
                    <a16:creationId xmlns:a16="http://schemas.microsoft.com/office/drawing/2014/main" id="{EAC56C3A-75BE-3D4B-9AD7-9221C8A730E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44" y="3832"/>
                <a:ext cx="240" cy="96"/>
                <a:chOff x="2944" y="3832"/>
                <a:chExt cx="240" cy="96"/>
              </a:xfrm>
            </p:grpSpPr>
            <p:sp>
              <p:nvSpPr>
                <p:cNvPr id="33923" name="Line 45">
                  <a:extLst>
                    <a:ext uri="{FF2B5EF4-FFF2-40B4-BE49-F238E27FC236}">
                      <a16:creationId xmlns:a16="http://schemas.microsoft.com/office/drawing/2014/main" id="{8B5E3D78-204E-3E4C-ADA1-9BAFE090B6F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944" y="3880"/>
                  <a:ext cx="240" cy="1"/>
                </a:xfrm>
                <a:prstGeom prst="line">
                  <a:avLst/>
                </a:prstGeom>
                <a:noFill/>
                <a:ln w="254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3924" name="Oval 46">
                  <a:extLst>
                    <a:ext uri="{FF2B5EF4-FFF2-40B4-BE49-F238E27FC236}">
                      <a16:creationId xmlns:a16="http://schemas.microsoft.com/office/drawing/2014/main" id="{D6FA608F-99A9-1B4A-8A24-5ED445829F1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16" y="3832"/>
                  <a:ext cx="96" cy="96"/>
                </a:xfrm>
                <a:prstGeom prst="ellipse">
                  <a:avLst/>
                </a:prstGeom>
                <a:solidFill>
                  <a:srgbClr val="0033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grpSp>
            <p:nvGrpSpPr>
              <p:cNvPr id="33914" name="Group 47">
                <a:extLst>
                  <a:ext uri="{FF2B5EF4-FFF2-40B4-BE49-F238E27FC236}">
                    <a16:creationId xmlns:a16="http://schemas.microsoft.com/office/drawing/2014/main" id="{6FB78539-883D-4445-B605-2DCA9B42109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44" y="3728"/>
                <a:ext cx="240" cy="96"/>
                <a:chOff x="2944" y="3728"/>
                <a:chExt cx="240" cy="96"/>
              </a:xfrm>
            </p:grpSpPr>
            <p:sp>
              <p:nvSpPr>
                <p:cNvPr id="33921" name="Line 48">
                  <a:extLst>
                    <a:ext uri="{FF2B5EF4-FFF2-40B4-BE49-F238E27FC236}">
                      <a16:creationId xmlns:a16="http://schemas.microsoft.com/office/drawing/2014/main" id="{E1A39958-4AE7-CF4E-BBBE-17040CA67C7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944" y="3776"/>
                  <a:ext cx="240" cy="1"/>
                </a:xfrm>
                <a:prstGeom prst="line">
                  <a:avLst/>
                </a:prstGeom>
                <a:noFill/>
                <a:ln w="254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3922" name="Oval 49">
                  <a:extLst>
                    <a:ext uri="{FF2B5EF4-FFF2-40B4-BE49-F238E27FC236}">
                      <a16:creationId xmlns:a16="http://schemas.microsoft.com/office/drawing/2014/main" id="{472E8626-62FD-6E4D-9B6D-2C1BA5841F6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16" y="3728"/>
                  <a:ext cx="96" cy="96"/>
                </a:xfrm>
                <a:prstGeom prst="ellipse">
                  <a:avLst/>
                </a:prstGeom>
                <a:solidFill>
                  <a:srgbClr val="0033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grpSp>
            <p:nvGrpSpPr>
              <p:cNvPr id="33915" name="Group 50">
                <a:extLst>
                  <a:ext uri="{FF2B5EF4-FFF2-40B4-BE49-F238E27FC236}">
                    <a16:creationId xmlns:a16="http://schemas.microsoft.com/office/drawing/2014/main" id="{47C09718-8D5F-5943-97FB-7837BFAD75B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44" y="3616"/>
                <a:ext cx="240" cy="96"/>
                <a:chOff x="2944" y="3616"/>
                <a:chExt cx="240" cy="96"/>
              </a:xfrm>
            </p:grpSpPr>
            <p:sp>
              <p:nvSpPr>
                <p:cNvPr id="33919" name="Line 51">
                  <a:extLst>
                    <a:ext uri="{FF2B5EF4-FFF2-40B4-BE49-F238E27FC236}">
                      <a16:creationId xmlns:a16="http://schemas.microsoft.com/office/drawing/2014/main" id="{C6ED7CBC-3AF5-4549-A03B-FFC32C67D19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944" y="3664"/>
                  <a:ext cx="240" cy="1"/>
                </a:xfrm>
                <a:prstGeom prst="line">
                  <a:avLst/>
                </a:prstGeom>
                <a:noFill/>
                <a:ln w="254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3920" name="Oval 52">
                  <a:extLst>
                    <a:ext uri="{FF2B5EF4-FFF2-40B4-BE49-F238E27FC236}">
                      <a16:creationId xmlns:a16="http://schemas.microsoft.com/office/drawing/2014/main" id="{25859AE5-06E9-A44F-BCF9-CC1471F7D24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16" y="3616"/>
                  <a:ext cx="96" cy="96"/>
                </a:xfrm>
                <a:prstGeom prst="ellipse">
                  <a:avLst/>
                </a:prstGeom>
                <a:solidFill>
                  <a:srgbClr val="0033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grpSp>
            <p:nvGrpSpPr>
              <p:cNvPr id="33916" name="Group 53">
                <a:extLst>
                  <a:ext uri="{FF2B5EF4-FFF2-40B4-BE49-F238E27FC236}">
                    <a16:creationId xmlns:a16="http://schemas.microsoft.com/office/drawing/2014/main" id="{5C06148F-B19B-6348-8C6B-F4FECC6A3C6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44" y="3512"/>
                <a:ext cx="240" cy="96"/>
                <a:chOff x="2944" y="3512"/>
                <a:chExt cx="240" cy="96"/>
              </a:xfrm>
            </p:grpSpPr>
            <p:sp>
              <p:nvSpPr>
                <p:cNvPr id="33917" name="Line 54">
                  <a:extLst>
                    <a:ext uri="{FF2B5EF4-FFF2-40B4-BE49-F238E27FC236}">
                      <a16:creationId xmlns:a16="http://schemas.microsoft.com/office/drawing/2014/main" id="{D43DEA44-C900-754F-9134-929B01D8770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944" y="3560"/>
                  <a:ext cx="240" cy="1"/>
                </a:xfrm>
                <a:prstGeom prst="line">
                  <a:avLst/>
                </a:prstGeom>
                <a:noFill/>
                <a:ln w="254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3918" name="Oval 55">
                  <a:extLst>
                    <a:ext uri="{FF2B5EF4-FFF2-40B4-BE49-F238E27FC236}">
                      <a16:creationId xmlns:a16="http://schemas.microsoft.com/office/drawing/2014/main" id="{C512FB3E-F393-744B-9F44-0D1368E2858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16" y="3512"/>
                  <a:ext cx="96" cy="96"/>
                </a:xfrm>
                <a:prstGeom prst="ellipse">
                  <a:avLst/>
                </a:prstGeom>
                <a:solidFill>
                  <a:srgbClr val="0033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</p:grpSp>
        <p:sp>
          <p:nvSpPr>
            <p:cNvPr id="33887" name="Rectangle 56">
              <a:extLst>
                <a:ext uri="{FF2B5EF4-FFF2-40B4-BE49-F238E27FC236}">
                  <a16:creationId xmlns:a16="http://schemas.microsoft.com/office/drawing/2014/main" id="{D865A13D-0D28-174D-B09D-398BFDA451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28" y="2464"/>
              <a:ext cx="436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2000">
                  <a:solidFill>
                    <a:srgbClr val="993300"/>
                  </a:solidFill>
                  <a:latin typeface="Arial" panose="020B0604020202020204" pitchFamily="34" charset="0"/>
                </a:rPr>
                <a:t>partly </a:t>
              </a:r>
              <a:endParaRPr lang="en-US" altLang="en-US">
                <a:latin typeface="Arial" panose="020B0604020202020204" pitchFamily="34" charset="0"/>
              </a:endParaRPr>
            </a:p>
          </p:txBody>
        </p:sp>
        <p:sp>
          <p:nvSpPr>
            <p:cNvPr id="33888" name="Rectangle 57">
              <a:extLst>
                <a:ext uri="{FF2B5EF4-FFF2-40B4-BE49-F238E27FC236}">
                  <a16:creationId xmlns:a16="http://schemas.microsoft.com/office/drawing/2014/main" id="{3976059D-3275-134D-8648-C0B25C3179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28" y="2648"/>
              <a:ext cx="374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2000">
                  <a:solidFill>
                    <a:srgbClr val="993300"/>
                  </a:solidFill>
                  <a:latin typeface="Arial" panose="020B0604020202020204" pitchFamily="34" charset="0"/>
                </a:rPr>
                <a:t>filled </a:t>
              </a:r>
              <a:endParaRPr lang="en-US" altLang="en-US">
                <a:latin typeface="Arial" panose="020B0604020202020204" pitchFamily="34" charset="0"/>
              </a:endParaRPr>
            </a:p>
          </p:txBody>
        </p:sp>
        <p:sp>
          <p:nvSpPr>
            <p:cNvPr id="33889" name="Rectangle 58">
              <a:extLst>
                <a:ext uri="{FF2B5EF4-FFF2-40B4-BE49-F238E27FC236}">
                  <a16:creationId xmlns:a16="http://schemas.microsoft.com/office/drawing/2014/main" id="{7C59690D-AAE6-6F40-AC1D-029459BC12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28" y="2832"/>
              <a:ext cx="596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2000">
                  <a:solidFill>
                    <a:srgbClr val="993300"/>
                  </a:solidFill>
                  <a:latin typeface="Arial" panose="020B0604020202020204" pitchFamily="34" charset="0"/>
                </a:rPr>
                <a:t>valence </a:t>
              </a:r>
              <a:endParaRPr lang="en-US" altLang="en-US">
                <a:latin typeface="Arial" panose="020B0604020202020204" pitchFamily="34" charset="0"/>
              </a:endParaRPr>
            </a:p>
          </p:txBody>
        </p:sp>
        <p:sp>
          <p:nvSpPr>
            <p:cNvPr id="33890" name="Rectangle 59">
              <a:extLst>
                <a:ext uri="{FF2B5EF4-FFF2-40B4-BE49-F238E27FC236}">
                  <a16:creationId xmlns:a16="http://schemas.microsoft.com/office/drawing/2014/main" id="{A24C8A68-DB35-4543-852D-934F90C43E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28" y="3016"/>
              <a:ext cx="356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2000">
                  <a:solidFill>
                    <a:srgbClr val="993300"/>
                  </a:solidFill>
                  <a:latin typeface="Arial" panose="020B0604020202020204" pitchFamily="34" charset="0"/>
                </a:rPr>
                <a:t>band</a:t>
              </a:r>
              <a:endParaRPr lang="en-US" altLang="en-US">
                <a:latin typeface="Arial" panose="020B0604020202020204" pitchFamily="34" charset="0"/>
              </a:endParaRPr>
            </a:p>
          </p:txBody>
        </p:sp>
        <p:grpSp>
          <p:nvGrpSpPr>
            <p:cNvPr id="33891" name="Group 60">
              <a:extLst>
                <a:ext uri="{FF2B5EF4-FFF2-40B4-BE49-F238E27FC236}">
                  <a16:creationId xmlns:a16="http://schemas.microsoft.com/office/drawing/2014/main" id="{670EF672-E96E-7144-8A86-A39B26BAE35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00" y="2744"/>
              <a:ext cx="112" cy="88"/>
              <a:chOff x="3200" y="2744"/>
              <a:chExt cx="112" cy="88"/>
            </a:xfrm>
          </p:grpSpPr>
          <p:sp>
            <p:nvSpPr>
              <p:cNvPr id="33911" name="Freeform 61">
                <a:extLst>
                  <a:ext uri="{FF2B5EF4-FFF2-40B4-BE49-F238E27FC236}">
                    <a16:creationId xmlns:a16="http://schemas.microsoft.com/office/drawing/2014/main" id="{E0F22787-2F3E-B344-90C3-45B5A6844D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00" y="2744"/>
                <a:ext cx="112" cy="88"/>
              </a:xfrm>
              <a:custGeom>
                <a:avLst/>
                <a:gdLst>
                  <a:gd name="T0" fmla="*/ 0 w 112"/>
                  <a:gd name="T1" fmla="*/ 8 h 88"/>
                  <a:gd name="T2" fmla="*/ 112 w 112"/>
                  <a:gd name="T3" fmla="*/ 0 h 88"/>
                  <a:gd name="T4" fmla="*/ 64 w 112"/>
                  <a:gd name="T5" fmla="*/ 32 h 88"/>
                  <a:gd name="T6" fmla="*/ 80 w 112"/>
                  <a:gd name="T7" fmla="*/ 88 h 88"/>
                  <a:gd name="T8" fmla="*/ 0 w 112"/>
                  <a:gd name="T9" fmla="*/ 8 h 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2"/>
                  <a:gd name="T16" fmla="*/ 0 h 88"/>
                  <a:gd name="T17" fmla="*/ 112 w 112"/>
                  <a:gd name="T18" fmla="*/ 88 h 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2" h="88">
                    <a:moveTo>
                      <a:pt x="0" y="8"/>
                    </a:moveTo>
                    <a:lnTo>
                      <a:pt x="112" y="0"/>
                    </a:lnTo>
                    <a:lnTo>
                      <a:pt x="64" y="32"/>
                    </a:lnTo>
                    <a:lnTo>
                      <a:pt x="80" y="88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990000"/>
              </a:solidFill>
              <a:ln w="12700">
                <a:solidFill>
                  <a:srgbClr val="99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3912" name="Line 62">
                <a:extLst>
                  <a:ext uri="{FF2B5EF4-FFF2-40B4-BE49-F238E27FC236}">
                    <a16:creationId xmlns:a16="http://schemas.microsoft.com/office/drawing/2014/main" id="{5C555843-F309-8C41-85FA-5D08B2D3777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64" y="2776"/>
                <a:ext cx="8" cy="8"/>
              </a:xfrm>
              <a:prstGeom prst="line">
                <a:avLst/>
              </a:prstGeom>
              <a:noFill/>
              <a:ln w="25400">
                <a:solidFill>
                  <a:srgbClr val="99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3892" name="Rectangle 63">
              <a:extLst>
                <a:ext uri="{FF2B5EF4-FFF2-40B4-BE49-F238E27FC236}">
                  <a16:creationId xmlns:a16="http://schemas.microsoft.com/office/drawing/2014/main" id="{EA688ED0-1FA5-5C44-805C-BF5500B8C3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28" y="1848"/>
              <a:ext cx="480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2000">
                  <a:solidFill>
                    <a:srgbClr val="993300"/>
                  </a:solidFill>
                  <a:latin typeface="Arial" panose="020B0604020202020204" pitchFamily="34" charset="0"/>
                </a:rPr>
                <a:t>empty </a:t>
              </a:r>
              <a:endParaRPr lang="en-US" altLang="en-US">
                <a:latin typeface="Arial" panose="020B0604020202020204" pitchFamily="34" charset="0"/>
              </a:endParaRPr>
            </a:p>
          </p:txBody>
        </p:sp>
        <p:sp>
          <p:nvSpPr>
            <p:cNvPr id="33893" name="Rectangle 64">
              <a:extLst>
                <a:ext uri="{FF2B5EF4-FFF2-40B4-BE49-F238E27FC236}">
                  <a16:creationId xmlns:a16="http://schemas.microsoft.com/office/drawing/2014/main" id="{756D901E-83CE-BD49-A370-D68CA3DFC9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28" y="2032"/>
              <a:ext cx="356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2000">
                  <a:solidFill>
                    <a:srgbClr val="993300"/>
                  </a:solidFill>
                  <a:latin typeface="Arial" panose="020B0604020202020204" pitchFamily="34" charset="0"/>
                </a:rPr>
                <a:t>band</a:t>
              </a:r>
              <a:endParaRPr lang="en-US" altLang="en-US">
                <a:latin typeface="Arial" panose="020B0604020202020204" pitchFamily="34" charset="0"/>
              </a:endParaRPr>
            </a:p>
          </p:txBody>
        </p:sp>
        <p:grpSp>
          <p:nvGrpSpPr>
            <p:cNvPr id="33894" name="Group 65">
              <a:extLst>
                <a:ext uri="{FF2B5EF4-FFF2-40B4-BE49-F238E27FC236}">
                  <a16:creationId xmlns:a16="http://schemas.microsoft.com/office/drawing/2014/main" id="{98F9F052-E2D2-4A4C-8D4E-053804D4443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44" y="1816"/>
              <a:ext cx="240" cy="424"/>
              <a:chOff x="2944" y="1816"/>
              <a:chExt cx="240" cy="424"/>
            </a:xfrm>
          </p:grpSpPr>
          <p:grpSp>
            <p:nvGrpSpPr>
              <p:cNvPr id="33899" name="Group 66">
                <a:extLst>
                  <a:ext uri="{FF2B5EF4-FFF2-40B4-BE49-F238E27FC236}">
                    <a16:creationId xmlns:a16="http://schemas.microsoft.com/office/drawing/2014/main" id="{950680F9-2266-7A4D-882E-4C07441FBAB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44" y="2032"/>
                <a:ext cx="240" cy="96"/>
                <a:chOff x="2944" y="2032"/>
                <a:chExt cx="240" cy="96"/>
              </a:xfrm>
            </p:grpSpPr>
            <p:sp>
              <p:nvSpPr>
                <p:cNvPr id="33909" name="Line 67">
                  <a:extLst>
                    <a:ext uri="{FF2B5EF4-FFF2-40B4-BE49-F238E27FC236}">
                      <a16:creationId xmlns:a16="http://schemas.microsoft.com/office/drawing/2014/main" id="{60D215AC-6694-1347-B6FD-2B9077494E8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944" y="2080"/>
                  <a:ext cx="240" cy="1"/>
                </a:xfrm>
                <a:prstGeom prst="line">
                  <a:avLst/>
                </a:prstGeom>
                <a:noFill/>
                <a:ln w="254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3910" name="Oval 68">
                  <a:extLst>
                    <a:ext uri="{FF2B5EF4-FFF2-40B4-BE49-F238E27FC236}">
                      <a16:creationId xmlns:a16="http://schemas.microsoft.com/office/drawing/2014/main" id="{CED16430-FB3D-474A-8F01-94869CD3FF2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16" y="2032"/>
                  <a:ext cx="96" cy="96"/>
                </a:xfrm>
                <a:prstGeom prst="ellipse">
                  <a:avLst/>
                </a:prstGeom>
                <a:solidFill>
                  <a:srgbClr val="FFFFFF"/>
                </a:solidFill>
                <a:ln w="254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grpSp>
            <p:nvGrpSpPr>
              <p:cNvPr id="33900" name="Group 69">
                <a:extLst>
                  <a:ext uri="{FF2B5EF4-FFF2-40B4-BE49-F238E27FC236}">
                    <a16:creationId xmlns:a16="http://schemas.microsoft.com/office/drawing/2014/main" id="{8FBD825D-F7AF-F447-BA59-F1D833598B0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44" y="1928"/>
                <a:ext cx="240" cy="96"/>
                <a:chOff x="2944" y="1928"/>
                <a:chExt cx="240" cy="96"/>
              </a:xfrm>
            </p:grpSpPr>
            <p:sp>
              <p:nvSpPr>
                <p:cNvPr id="33907" name="Line 70">
                  <a:extLst>
                    <a:ext uri="{FF2B5EF4-FFF2-40B4-BE49-F238E27FC236}">
                      <a16:creationId xmlns:a16="http://schemas.microsoft.com/office/drawing/2014/main" id="{B89C23FC-F234-5F4B-B291-3EB706D046F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944" y="1976"/>
                  <a:ext cx="240" cy="1"/>
                </a:xfrm>
                <a:prstGeom prst="line">
                  <a:avLst/>
                </a:prstGeom>
                <a:noFill/>
                <a:ln w="254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3908" name="Oval 71">
                  <a:extLst>
                    <a:ext uri="{FF2B5EF4-FFF2-40B4-BE49-F238E27FC236}">
                      <a16:creationId xmlns:a16="http://schemas.microsoft.com/office/drawing/2014/main" id="{AF5D9963-79DF-F74F-9119-20D0BB2A44A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16" y="1928"/>
                  <a:ext cx="96" cy="96"/>
                </a:xfrm>
                <a:prstGeom prst="ellipse">
                  <a:avLst/>
                </a:prstGeom>
                <a:solidFill>
                  <a:srgbClr val="FFFFFF"/>
                </a:solidFill>
                <a:ln w="254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grpSp>
            <p:nvGrpSpPr>
              <p:cNvPr id="33901" name="Group 72">
                <a:extLst>
                  <a:ext uri="{FF2B5EF4-FFF2-40B4-BE49-F238E27FC236}">
                    <a16:creationId xmlns:a16="http://schemas.microsoft.com/office/drawing/2014/main" id="{50C01061-5630-1D42-B31B-7E93BB17789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44" y="2144"/>
                <a:ext cx="240" cy="96"/>
                <a:chOff x="2944" y="2144"/>
                <a:chExt cx="240" cy="96"/>
              </a:xfrm>
            </p:grpSpPr>
            <p:sp>
              <p:nvSpPr>
                <p:cNvPr id="33905" name="Line 73">
                  <a:extLst>
                    <a:ext uri="{FF2B5EF4-FFF2-40B4-BE49-F238E27FC236}">
                      <a16:creationId xmlns:a16="http://schemas.microsoft.com/office/drawing/2014/main" id="{476621C4-18BE-1C4A-8C77-34FBB8AD14A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944" y="2192"/>
                  <a:ext cx="240" cy="1"/>
                </a:xfrm>
                <a:prstGeom prst="line">
                  <a:avLst/>
                </a:prstGeom>
                <a:noFill/>
                <a:ln w="254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3906" name="Oval 74">
                  <a:extLst>
                    <a:ext uri="{FF2B5EF4-FFF2-40B4-BE49-F238E27FC236}">
                      <a16:creationId xmlns:a16="http://schemas.microsoft.com/office/drawing/2014/main" id="{7FA12492-8637-1A46-A749-A13BC637C81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16" y="2144"/>
                  <a:ext cx="96" cy="96"/>
                </a:xfrm>
                <a:prstGeom prst="ellipse">
                  <a:avLst/>
                </a:prstGeom>
                <a:solidFill>
                  <a:srgbClr val="FFFFFF"/>
                </a:solidFill>
                <a:ln w="254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grpSp>
            <p:nvGrpSpPr>
              <p:cNvPr id="33902" name="Group 75">
                <a:extLst>
                  <a:ext uri="{FF2B5EF4-FFF2-40B4-BE49-F238E27FC236}">
                    <a16:creationId xmlns:a16="http://schemas.microsoft.com/office/drawing/2014/main" id="{47C7C344-08B4-E440-9E27-A89264F265B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44" y="1816"/>
                <a:ext cx="240" cy="96"/>
                <a:chOff x="2944" y="1816"/>
                <a:chExt cx="240" cy="96"/>
              </a:xfrm>
            </p:grpSpPr>
            <p:sp>
              <p:nvSpPr>
                <p:cNvPr id="33903" name="Line 76">
                  <a:extLst>
                    <a:ext uri="{FF2B5EF4-FFF2-40B4-BE49-F238E27FC236}">
                      <a16:creationId xmlns:a16="http://schemas.microsoft.com/office/drawing/2014/main" id="{A053B208-D891-F346-A556-03158328BC9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944" y="1864"/>
                  <a:ext cx="240" cy="1"/>
                </a:xfrm>
                <a:prstGeom prst="line">
                  <a:avLst/>
                </a:prstGeom>
                <a:noFill/>
                <a:ln w="254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3904" name="Oval 77">
                  <a:extLst>
                    <a:ext uri="{FF2B5EF4-FFF2-40B4-BE49-F238E27FC236}">
                      <a16:creationId xmlns:a16="http://schemas.microsoft.com/office/drawing/2014/main" id="{7E7E31E1-872B-4A41-B728-BEAB7E0E909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16" y="1816"/>
                  <a:ext cx="96" cy="96"/>
                </a:xfrm>
                <a:prstGeom prst="ellipse">
                  <a:avLst/>
                </a:prstGeom>
                <a:solidFill>
                  <a:srgbClr val="FFFFFF"/>
                </a:solidFill>
                <a:ln w="254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</p:grpSp>
        <p:sp>
          <p:nvSpPr>
            <p:cNvPr id="33895" name="Rectangle 78">
              <a:extLst>
                <a:ext uri="{FF2B5EF4-FFF2-40B4-BE49-F238E27FC236}">
                  <a16:creationId xmlns:a16="http://schemas.microsoft.com/office/drawing/2014/main" id="{8BC30346-0358-4A4F-ABFE-505874BEF7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56" y="2232"/>
              <a:ext cx="405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Arial" panose="020B0604020202020204" pitchFamily="34" charset="0"/>
                </a:rPr>
                <a:t>GAP</a:t>
              </a:r>
              <a:endParaRPr lang="en-US" altLang="en-US">
                <a:latin typeface="Arial" panose="020B0604020202020204" pitchFamily="34" charset="0"/>
              </a:endParaRPr>
            </a:p>
          </p:txBody>
        </p:sp>
        <p:sp>
          <p:nvSpPr>
            <p:cNvPr id="33896" name="Freeform 79">
              <a:extLst>
                <a:ext uri="{FF2B5EF4-FFF2-40B4-BE49-F238E27FC236}">
                  <a16:creationId xmlns:a16="http://schemas.microsoft.com/office/drawing/2014/main" id="{58F30583-5E96-C64C-928C-6F80D392719A}"/>
                </a:ext>
              </a:extLst>
            </p:cNvPr>
            <p:cNvSpPr>
              <a:spLocks/>
            </p:cNvSpPr>
            <p:nvPr/>
          </p:nvSpPr>
          <p:spPr bwMode="auto">
            <a:xfrm>
              <a:off x="2776" y="4008"/>
              <a:ext cx="152" cy="168"/>
            </a:xfrm>
            <a:custGeom>
              <a:avLst/>
              <a:gdLst>
                <a:gd name="T0" fmla="*/ 56 w 152"/>
                <a:gd name="T1" fmla="*/ 0 h 168"/>
                <a:gd name="T2" fmla="*/ 152 w 152"/>
                <a:gd name="T3" fmla="*/ 16 h 168"/>
                <a:gd name="T4" fmla="*/ 0 w 152"/>
                <a:gd name="T5" fmla="*/ 40 h 168"/>
                <a:gd name="T6" fmla="*/ 64 w 152"/>
                <a:gd name="T7" fmla="*/ 64 h 168"/>
                <a:gd name="T8" fmla="*/ 64 w 152"/>
                <a:gd name="T9" fmla="*/ 168 h 1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52"/>
                <a:gd name="T16" fmla="*/ 0 h 168"/>
                <a:gd name="T17" fmla="*/ 152 w 152"/>
                <a:gd name="T18" fmla="*/ 168 h 1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52" h="168">
                  <a:moveTo>
                    <a:pt x="56" y="0"/>
                  </a:moveTo>
                  <a:lnTo>
                    <a:pt x="152" y="16"/>
                  </a:lnTo>
                  <a:lnTo>
                    <a:pt x="0" y="40"/>
                  </a:lnTo>
                  <a:lnTo>
                    <a:pt x="64" y="64"/>
                  </a:lnTo>
                  <a:lnTo>
                    <a:pt x="64" y="168"/>
                  </a:lnTo>
                </a:path>
              </a:pathLst>
            </a:cu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3897" name="Rectangle 81">
              <a:extLst>
                <a:ext uri="{FF2B5EF4-FFF2-40B4-BE49-F238E27FC236}">
                  <a16:creationId xmlns:a16="http://schemas.microsoft.com/office/drawing/2014/main" id="{A852F7BE-FF8D-6947-95B7-AB8AE5E13FA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809" y="3363"/>
              <a:ext cx="960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>
                  <a:solidFill>
                    <a:srgbClr val="FFFFFF"/>
                  </a:solidFill>
                  <a:latin typeface="Arial" panose="020B0604020202020204" pitchFamily="34" charset="0"/>
                </a:rPr>
                <a:t>filled states</a:t>
              </a:r>
              <a:endParaRPr lang="en-US" altLang="en-US">
                <a:latin typeface="Arial" panose="020B0604020202020204" pitchFamily="34" charset="0"/>
              </a:endParaRPr>
            </a:p>
          </p:txBody>
        </p:sp>
        <p:sp>
          <p:nvSpPr>
            <p:cNvPr id="33898" name="Freeform 257">
              <a:extLst>
                <a:ext uri="{FF2B5EF4-FFF2-40B4-BE49-F238E27FC236}">
                  <a16:creationId xmlns:a16="http://schemas.microsoft.com/office/drawing/2014/main" id="{5CFA7463-3FC2-4843-B674-4D5260E3C3D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23" y="2770"/>
              <a:ext cx="134" cy="192"/>
            </a:xfrm>
            <a:custGeom>
              <a:avLst/>
              <a:gdLst>
                <a:gd name="T0" fmla="*/ 0 w 134"/>
                <a:gd name="T1" fmla="*/ 192 h 192"/>
                <a:gd name="T2" fmla="*/ 96 w 134"/>
                <a:gd name="T3" fmla="*/ 151 h 192"/>
                <a:gd name="T4" fmla="*/ 123 w 134"/>
                <a:gd name="T5" fmla="*/ 62 h 192"/>
                <a:gd name="T6" fmla="*/ 27 w 134"/>
                <a:gd name="T7" fmla="*/ 0 h 19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34"/>
                <a:gd name="T13" fmla="*/ 0 h 192"/>
                <a:gd name="T14" fmla="*/ 134 w 134"/>
                <a:gd name="T15" fmla="*/ 192 h 19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34" h="192">
                  <a:moveTo>
                    <a:pt x="0" y="192"/>
                  </a:moveTo>
                  <a:cubicBezTo>
                    <a:pt x="37" y="182"/>
                    <a:pt x="75" y="173"/>
                    <a:pt x="96" y="151"/>
                  </a:cubicBezTo>
                  <a:cubicBezTo>
                    <a:pt x="117" y="129"/>
                    <a:pt x="134" y="87"/>
                    <a:pt x="123" y="62"/>
                  </a:cubicBezTo>
                  <a:cubicBezTo>
                    <a:pt x="112" y="37"/>
                    <a:pt x="69" y="18"/>
                    <a:pt x="27" y="0"/>
                  </a:cubicBezTo>
                </a:path>
              </a:pathLst>
            </a:custGeom>
            <a:noFill/>
            <a:ln w="28575">
              <a:solidFill>
                <a:srgbClr val="99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</p:grpSp>
      <p:grpSp>
        <p:nvGrpSpPr>
          <p:cNvPr id="33800" name="Group 262">
            <a:extLst>
              <a:ext uri="{FF2B5EF4-FFF2-40B4-BE49-F238E27FC236}">
                <a16:creationId xmlns:a16="http://schemas.microsoft.com/office/drawing/2014/main" id="{A85B38BB-69B5-744A-96F4-DAF76B8528A3}"/>
              </a:ext>
            </a:extLst>
          </p:cNvPr>
          <p:cNvGrpSpPr>
            <a:grpSpLocks/>
          </p:cNvGrpSpPr>
          <p:nvPr/>
        </p:nvGrpSpPr>
        <p:grpSpPr bwMode="auto">
          <a:xfrm>
            <a:off x="5575300" y="2540000"/>
            <a:ext cx="3092450" cy="4102100"/>
            <a:chOff x="3512" y="1600"/>
            <a:chExt cx="1948" cy="2584"/>
          </a:xfrm>
        </p:grpSpPr>
        <p:sp>
          <p:nvSpPr>
            <p:cNvPr id="33803" name="Rectangle 187">
              <a:extLst>
                <a:ext uri="{FF2B5EF4-FFF2-40B4-BE49-F238E27FC236}">
                  <a16:creationId xmlns:a16="http://schemas.microsoft.com/office/drawing/2014/main" id="{C19E8D97-908A-D74B-823F-0B1CFF3CA9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12" y="2152"/>
              <a:ext cx="720" cy="456"/>
            </a:xfrm>
            <a:prstGeom prst="rect">
              <a:avLst/>
            </a:prstGeom>
            <a:solidFill>
              <a:srgbClr val="FF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3804" name="Rectangle 188">
              <a:extLst>
                <a:ext uri="{FF2B5EF4-FFF2-40B4-BE49-F238E27FC236}">
                  <a16:creationId xmlns:a16="http://schemas.microsoft.com/office/drawing/2014/main" id="{13F92F9B-E8C3-F84B-86AD-8851551EC2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12" y="2456"/>
              <a:ext cx="720" cy="904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3805" name="Rectangle 189">
              <a:extLst>
                <a:ext uri="{FF2B5EF4-FFF2-40B4-BE49-F238E27FC236}">
                  <a16:creationId xmlns:a16="http://schemas.microsoft.com/office/drawing/2014/main" id="{0A4DF2CE-10BA-EA4D-B5B5-14BD75F49A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12" y="3512"/>
              <a:ext cx="720" cy="488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3806" name="Rectangle 190">
              <a:extLst>
                <a:ext uri="{FF2B5EF4-FFF2-40B4-BE49-F238E27FC236}">
                  <a16:creationId xmlns:a16="http://schemas.microsoft.com/office/drawing/2014/main" id="{CE2165AB-E306-0049-96AC-4E620F2425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40" y="2488"/>
              <a:ext cx="544" cy="1504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grpSp>
          <p:nvGrpSpPr>
            <p:cNvPr id="33807" name="Group 191">
              <a:extLst>
                <a:ext uri="{FF2B5EF4-FFF2-40B4-BE49-F238E27FC236}">
                  <a16:creationId xmlns:a16="http://schemas.microsoft.com/office/drawing/2014/main" id="{3B677500-B45D-F44E-8824-B88BB898A6E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120" y="1744"/>
              <a:ext cx="96" cy="2272"/>
              <a:chOff x="4120" y="1744"/>
              <a:chExt cx="96" cy="2272"/>
            </a:xfrm>
          </p:grpSpPr>
          <p:sp>
            <p:nvSpPr>
              <p:cNvPr id="33874" name="Freeform 192">
                <a:extLst>
                  <a:ext uri="{FF2B5EF4-FFF2-40B4-BE49-F238E27FC236}">
                    <a16:creationId xmlns:a16="http://schemas.microsoft.com/office/drawing/2014/main" id="{03683813-502D-7A43-BBD5-3D23419852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20" y="1744"/>
                <a:ext cx="96" cy="104"/>
              </a:xfrm>
              <a:custGeom>
                <a:avLst/>
                <a:gdLst>
                  <a:gd name="T0" fmla="*/ 48 w 96"/>
                  <a:gd name="T1" fmla="*/ 0 h 104"/>
                  <a:gd name="T2" fmla="*/ 96 w 96"/>
                  <a:gd name="T3" fmla="*/ 104 h 104"/>
                  <a:gd name="T4" fmla="*/ 48 w 96"/>
                  <a:gd name="T5" fmla="*/ 72 h 104"/>
                  <a:gd name="T6" fmla="*/ 0 w 96"/>
                  <a:gd name="T7" fmla="*/ 104 h 104"/>
                  <a:gd name="T8" fmla="*/ 48 w 96"/>
                  <a:gd name="T9" fmla="*/ 0 h 10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6"/>
                  <a:gd name="T16" fmla="*/ 0 h 104"/>
                  <a:gd name="T17" fmla="*/ 96 w 96"/>
                  <a:gd name="T18" fmla="*/ 104 h 10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6" h="104">
                    <a:moveTo>
                      <a:pt x="48" y="0"/>
                    </a:moveTo>
                    <a:lnTo>
                      <a:pt x="96" y="104"/>
                    </a:lnTo>
                    <a:lnTo>
                      <a:pt x="48" y="72"/>
                    </a:lnTo>
                    <a:lnTo>
                      <a:pt x="0" y="104"/>
                    </a:ln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00000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3875" name="Line 193">
                <a:extLst>
                  <a:ext uri="{FF2B5EF4-FFF2-40B4-BE49-F238E27FC236}">
                    <a16:creationId xmlns:a16="http://schemas.microsoft.com/office/drawing/2014/main" id="{E9237E5C-F039-7B47-90D5-A4ED71575FE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168" y="1816"/>
                <a:ext cx="1" cy="2200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3808" name="Rectangle 194">
              <a:extLst>
                <a:ext uri="{FF2B5EF4-FFF2-40B4-BE49-F238E27FC236}">
                  <a16:creationId xmlns:a16="http://schemas.microsoft.com/office/drawing/2014/main" id="{A89ED0B4-032D-7E42-9447-CD504B8AC8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2" y="1600"/>
              <a:ext cx="608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Arial" panose="020B0604020202020204" pitchFamily="34" charset="0"/>
                </a:rPr>
                <a:t>Energy</a:t>
              </a:r>
              <a:endParaRPr lang="en-US" altLang="en-US">
                <a:latin typeface="Arial" panose="020B0604020202020204" pitchFamily="34" charset="0"/>
              </a:endParaRPr>
            </a:p>
          </p:txBody>
        </p:sp>
        <p:grpSp>
          <p:nvGrpSpPr>
            <p:cNvPr id="33809" name="Group 195">
              <a:extLst>
                <a:ext uri="{FF2B5EF4-FFF2-40B4-BE49-F238E27FC236}">
                  <a16:creationId xmlns:a16="http://schemas.microsoft.com/office/drawing/2014/main" id="{E468BE4E-5113-484C-9C8A-7DFAE185B43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280" y="2912"/>
              <a:ext cx="240" cy="416"/>
              <a:chOff x="4280" y="2912"/>
              <a:chExt cx="240" cy="416"/>
            </a:xfrm>
          </p:grpSpPr>
          <p:grpSp>
            <p:nvGrpSpPr>
              <p:cNvPr id="33862" name="Group 196">
                <a:extLst>
                  <a:ext uri="{FF2B5EF4-FFF2-40B4-BE49-F238E27FC236}">
                    <a16:creationId xmlns:a16="http://schemas.microsoft.com/office/drawing/2014/main" id="{F87C2DF3-4C77-A34F-8356-1BC781B9DDE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280" y="3232"/>
                <a:ext cx="240" cy="96"/>
                <a:chOff x="4280" y="3232"/>
                <a:chExt cx="240" cy="96"/>
              </a:xfrm>
            </p:grpSpPr>
            <p:sp>
              <p:nvSpPr>
                <p:cNvPr id="33872" name="Line 197">
                  <a:extLst>
                    <a:ext uri="{FF2B5EF4-FFF2-40B4-BE49-F238E27FC236}">
                      <a16:creationId xmlns:a16="http://schemas.microsoft.com/office/drawing/2014/main" id="{31D08624-A124-A449-95D1-80935B0C56A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280" y="3280"/>
                  <a:ext cx="240" cy="1"/>
                </a:xfrm>
                <a:prstGeom prst="line">
                  <a:avLst/>
                </a:prstGeom>
                <a:noFill/>
                <a:ln w="254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3873" name="Oval 198">
                  <a:extLst>
                    <a:ext uri="{FF2B5EF4-FFF2-40B4-BE49-F238E27FC236}">
                      <a16:creationId xmlns:a16="http://schemas.microsoft.com/office/drawing/2014/main" id="{E6714193-C43D-0B47-8BC1-A5A706DD91F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52" y="3232"/>
                  <a:ext cx="96" cy="96"/>
                </a:xfrm>
                <a:prstGeom prst="ellipse">
                  <a:avLst/>
                </a:prstGeom>
                <a:solidFill>
                  <a:srgbClr val="0033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grpSp>
            <p:nvGrpSpPr>
              <p:cNvPr id="33863" name="Group 199">
                <a:extLst>
                  <a:ext uri="{FF2B5EF4-FFF2-40B4-BE49-F238E27FC236}">
                    <a16:creationId xmlns:a16="http://schemas.microsoft.com/office/drawing/2014/main" id="{CE52E14C-9C34-B64B-B91F-B2647CD2157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280" y="3128"/>
                <a:ext cx="240" cy="96"/>
                <a:chOff x="4280" y="3128"/>
                <a:chExt cx="240" cy="96"/>
              </a:xfrm>
            </p:grpSpPr>
            <p:sp>
              <p:nvSpPr>
                <p:cNvPr id="33870" name="Line 200">
                  <a:extLst>
                    <a:ext uri="{FF2B5EF4-FFF2-40B4-BE49-F238E27FC236}">
                      <a16:creationId xmlns:a16="http://schemas.microsoft.com/office/drawing/2014/main" id="{4B9306C1-D8AB-5E4B-90C4-674DF39A057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280" y="3176"/>
                  <a:ext cx="240" cy="1"/>
                </a:xfrm>
                <a:prstGeom prst="line">
                  <a:avLst/>
                </a:prstGeom>
                <a:noFill/>
                <a:ln w="254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3871" name="Oval 201">
                  <a:extLst>
                    <a:ext uri="{FF2B5EF4-FFF2-40B4-BE49-F238E27FC236}">
                      <a16:creationId xmlns:a16="http://schemas.microsoft.com/office/drawing/2014/main" id="{E5A59F95-1D02-F346-883D-1B403CF4D1B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52" y="3128"/>
                  <a:ext cx="96" cy="96"/>
                </a:xfrm>
                <a:prstGeom prst="ellipse">
                  <a:avLst/>
                </a:prstGeom>
                <a:solidFill>
                  <a:srgbClr val="0033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grpSp>
            <p:nvGrpSpPr>
              <p:cNvPr id="33864" name="Group 202">
                <a:extLst>
                  <a:ext uri="{FF2B5EF4-FFF2-40B4-BE49-F238E27FC236}">
                    <a16:creationId xmlns:a16="http://schemas.microsoft.com/office/drawing/2014/main" id="{55C50C24-3BDB-D343-90F9-9D94ACD044A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280" y="3016"/>
                <a:ext cx="240" cy="96"/>
                <a:chOff x="4280" y="3016"/>
                <a:chExt cx="240" cy="96"/>
              </a:xfrm>
            </p:grpSpPr>
            <p:sp>
              <p:nvSpPr>
                <p:cNvPr id="33868" name="Line 203">
                  <a:extLst>
                    <a:ext uri="{FF2B5EF4-FFF2-40B4-BE49-F238E27FC236}">
                      <a16:creationId xmlns:a16="http://schemas.microsoft.com/office/drawing/2014/main" id="{65649893-D359-9048-859C-B4ECEB13EAB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280" y="3064"/>
                  <a:ext cx="240" cy="1"/>
                </a:xfrm>
                <a:prstGeom prst="line">
                  <a:avLst/>
                </a:prstGeom>
                <a:noFill/>
                <a:ln w="254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3869" name="Oval 204">
                  <a:extLst>
                    <a:ext uri="{FF2B5EF4-FFF2-40B4-BE49-F238E27FC236}">
                      <a16:creationId xmlns:a16="http://schemas.microsoft.com/office/drawing/2014/main" id="{6E769939-93A1-3445-95B6-AFDB7362C90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52" y="3016"/>
                  <a:ext cx="96" cy="96"/>
                </a:xfrm>
                <a:prstGeom prst="ellipse">
                  <a:avLst/>
                </a:prstGeom>
                <a:solidFill>
                  <a:srgbClr val="0033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grpSp>
            <p:nvGrpSpPr>
              <p:cNvPr id="33865" name="Group 205">
                <a:extLst>
                  <a:ext uri="{FF2B5EF4-FFF2-40B4-BE49-F238E27FC236}">
                    <a16:creationId xmlns:a16="http://schemas.microsoft.com/office/drawing/2014/main" id="{4C936394-F77F-CD49-832C-76E4E8B54BD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280" y="2912"/>
                <a:ext cx="240" cy="96"/>
                <a:chOff x="4280" y="2912"/>
                <a:chExt cx="240" cy="96"/>
              </a:xfrm>
            </p:grpSpPr>
            <p:sp>
              <p:nvSpPr>
                <p:cNvPr id="33866" name="Line 206">
                  <a:extLst>
                    <a:ext uri="{FF2B5EF4-FFF2-40B4-BE49-F238E27FC236}">
                      <a16:creationId xmlns:a16="http://schemas.microsoft.com/office/drawing/2014/main" id="{0E6E09C2-E2D4-3B44-AC48-D93D1C63299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280" y="2960"/>
                  <a:ext cx="240" cy="1"/>
                </a:xfrm>
                <a:prstGeom prst="line">
                  <a:avLst/>
                </a:prstGeom>
                <a:noFill/>
                <a:ln w="254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3867" name="Oval 207">
                  <a:extLst>
                    <a:ext uri="{FF2B5EF4-FFF2-40B4-BE49-F238E27FC236}">
                      <a16:creationId xmlns:a16="http://schemas.microsoft.com/office/drawing/2014/main" id="{D2E7B40D-6CC2-DE4C-9ADB-181D483375F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52" y="2912"/>
                  <a:ext cx="96" cy="96"/>
                </a:xfrm>
                <a:prstGeom prst="ellipse">
                  <a:avLst/>
                </a:prstGeom>
                <a:solidFill>
                  <a:srgbClr val="0033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</p:grpSp>
        <p:grpSp>
          <p:nvGrpSpPr>
            <p:cNvPr id="33810" name="Group 208">
              <a:extLst>
                <a:ext uri="{FF2B5EF4-FFF2-40B4-BE49-F238E27FC236}">
                  <a16:creationId xmlns:a16="http://schemas.microsoft.com/office/drawing/2014/main" id="{98514BB4-D544-3040-BF34-2FBC39CF10E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280" y="3512"/>
              <a:ext cx="240" cy="416"/>
              <a:chOff x="4280" y="3512"/>
              <a:chExt cx="240" cy="416"/>
            </a:xfrm>
          </p:grpSpPr>
          <p:grpSp>
            <p:nvGrpSpPr>
              <p:cNvPr id="33850" name="Group 209">
                <a:extLst>
                  <a:ext uri="{FF2B5EF4-FFF2-40B4-BE49-F238E27FC236}">
                    <a16:creationId xmlns:a16="http://schemas.microsoft.com/office/drawing/2014/main" id="{05504BB6-9F40-2C4C-9E21-3CDB075F160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280" y="3832"/>
                <a:ext cx="240" cy="96"/>
                <a:chOff x="4280" y="3832"/>
                <a:chExt cx="240" cy="96"/>
              </a:xfrm>
            </p:grpSpPr>
            <p:sp>
              <p:nvSpPr>
                <p:cNvPr id="33860" name="Line 210">
                  <a:extLst>
                    <a:ext uri="{FF2B5EF4-FFF2-40B4-BE49-F238E27FC236}">
                      <a16:creationId xmlns:a16="http://schemas.microsoft.com/office/drawing/2014/main" id="{2D5FA566-0E4F-D448-9CE7-DADF83F9C69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280" y="3880"/>
                  <a:ext cx="240" cy="1"/>
                </a:xfrm>
                <a:prstGeom prst="line">
                  <a:avLst/>
                </a:prstGeom>
                <a:noFill/>
                <a:ln w="254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3861" name="Oval 211">
                  <a:extLst>
                    <a:ext uri="{FF2B5EF4-FFF2-40B4-BE49-F238E27FC236}">
                      <a16:creationId xmlns:a16="http://schemas.microsoft.com/office/drawing/2014/main" id="{198D0F84-8083-9640-A0E4-A3C4384A9FE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52" y="3832"/>
                  <a:ext cx="96" cy="96"/>
                </a:xfrm>
                <a:prstGeom prst="ellipse">
                  <a:avLst/>
                </a:prstGeom>
                <a:solidFill>
                  <a:srgbClr val="0033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grpSp>
            <p:nvGrpSpPr>
              <p:cNvPr id="33851" name="Group 212">
                <a:extLst>
                  <a:ext uri="{FF2B5EF4-FFF2-40B4-BE49-F238E27FC236}">
                    <a16:creationId xmlns:a16="http://schemas.microsoft.com/office/drawing/2014/main" id="{5541CE05-1FF3-1448-8856-161F43AB4F8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280" y="3728"/>
                <a:ext cx="240" cy="96"/>
                <a:chOff x="4280" y="3728"/>
                <a:chExt cx="240" cy="96"/>
              </a:xfrm>
            </p:grpSpPr>
            <p:sp>
              <p:nvSpPr>
                <p:cNvPr id="33858" name="Line 213">
                  <a:extLst>
                    <a:ext uri="{FF2B5EF4-FFF2-40B4-BE49-F238E27FC236}">
                      <a16:creationId xmlns:a16="http://schemas.microsoft.com/office/drawing/2014/main" id="{8D1F3612-EBFD-924D-B8D2-13542FFBAB8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280" y="3776"/>
                  <a:ext cx="240" cy="1"/>
                </a:xfrm>
                <a:prstGeom prst="line">
                  <a:avLst/>
                </a:prstGeom>
                <a:noFill/>
                <a:ln w="254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3859" name="Oval 214">
                  <a:extLst>
                    <a:ext uri="{FF2B5EF4-FFF2-40B4-BE49-F238E27FC236}">
                      <a16:creationId xmlns:a16="http://schemas.microsoft.com/office/drawing/2014/main" id="{58986D3D-0A9F-584D-A467-44304D62F19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52" y="3728"/>
                  <a:ext cx="96" cy="96"/>
                </a:xfrm>
                <a:prstGeom prst="ellipse">
                  <a:avLst/>
                </a:prstGeom>
                <a:solidFill>
                  <a:srgbClr val="0033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grpSp>
            <p:nvGrpSpPr>
              <p:cNvPr id="33852" name="Group 215">
                <a:extLst>
                  <a:ext uri="{FF2B5EF4-FFF2-40B4-BE49-F238E27FC236}">
                    <a16:creationId xmlns:a16="http://schemas.microsoft.com/office/drawing/2014/main" id="{7D96A080-F7A0-5642-A43A-C4599C1018F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280" y="3616"/>
                <a:ext cx="240" cy="96"/>
                <a:chOff x="4280" y="3616"/>
                <a:chExt cx="240" cy="96"/>
              </a:xfrm>
            </p:grpSpPr>
            <p:sp>
              <p:nvSpPr>
                <p:cNvPr id="33856" name="Line 216">
                  <a:extLst>
                    <a:ext uri="{FF2B5EF4-FFF2-40B4-BE49-F238E27FC236}">
                      <a16:creationId xmlns:a16="http://schemas.microsoft.com/office/drawing/2014/main" id="{B6CBD991-3D10-EF47-93B0-4E12A1854AE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280" y="3664"/>
                  <a:ext cx="240" cy="1"/>
                </a:xfrm>
                <a:prstGeom prst="line">
                  <a:avLst/>
                </a:prstGeom>
                <a:noFill/>
                <a:ln w="254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3857" name="Oval 217">
                  <a:extLst>
                    <a:ext uri="{FF2B5EF4-FFF2-40B4-BE49-F238E27FC236}">
                      <a16:creationId xmlns:a16="http://schemas.microsoft.com/office/drawing/2014/main" id="{2E3A1186-DA3C-EC45-8797-6619E8D8C9A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52" y="3616"/>
                  <a:ext cx="96" cy="96"/>
                </a:xfrm>
                <a:prstGeom prst="ellipse">
                  <a:avLst/>
                </a:prstGeom>
                <a:solidFill>
                  <a:srgbClr val="0033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grpSp>
            <p:nvGrpSpPr>
              <p:cNvPr id="33853" name="Group 218">
                <a:extLst>
                  <a:ext uri="{FF2B5EF4-FFF2-40B4-BE49-F238E27FC236}">
                    <a16:creationId xmlns:a16="http://schemas.microsoft.com/office/drawing/2014/main" id="{134B88EA-ABEB-E54E-A7AB-65EB516BC80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280" y="3512"/>
                <a:ext cx="240" cy="96"/>
                <a:chOff x="4280" y="3512"/>
                <a:chExt cx="240" cy="96"/>
              </a:xfrm>
            </p:grpSpPr>
            <p:sp>
              <p:nvSpPr>
                <p:cNvPr id="33854" name="Line 219">
                  <a:extLst>
                    <a:ext uri="{FF2B5EF4-FFF2-40B4-BE49-F238E27FC236}">
                      <a16:creationId xmlns:a16="http://schemas.microsoft.com/office/drawing/2014/main" id="{738ECE24-7474-434E-A082-ADCBEA8B451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280" y="3560"/>
                  <a:ext cx="240" cy="1"/>
                </a:xfrm>
                <a:prstGeom prst="line">
                  <a:avLst/>
                </a:prstGeom>
                <a:noFill/>
                <a:ln w="254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3855" name="Oval 220">
                  <a:extLst>
                    <a:ext uri="{FF2B5EF4-FFF2-40B4-BE49-F238E27FC236}">
                      <a16:creationId xmlns:a16="http://schemas.microsoft.com/office/drawing/2014/main" id="{E683BC50-E52B-7946-B6C3-0FFCA5AE8E8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52" y="3512"/>
                  <a:ext cx="96" cy="96"/>
                </a:xfrm>
                <a:prstGeom prst="ellipse">
                  <a:avLst/>
                </a:prstGeom>
                <a:solidFill>
                  <a:srgbClr val="0033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</p:grpSp>
        <p:sp>
          <p:nvSpPr>
            <p:cNvPr id="33811" name="Rectangle 221">
              <a:extLst>
                <a:ext uri="{FF2B5EF4-FFF2-40B4-BE49-F238E27FC236}">
                  <a16:creationId xmlns:a16="http://schemas.microsoft.com/office/drawing/2014/main" id="{726973E6-1E59-1E40-AA32-627737ABE1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64" y="3584"/>
              <a:ext cx="374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2000">
                  <a:solidFill>
                    <a:srgbClr val="993300"/>
                  </a:solidFill>
                  <a:latin typeface="Arial" panose="020B0604020202020204" pitchFamily="34" charset="0"/>
                </a:rPr>
                <a:t>filled </a:t>
              </a:r>
              <a:endParaRPr lang="en-US" altLang="en-US">
                <a:latin typeface="Arial" panose="020B0604020202020204" pitchFamily="34" charset="0"/>
              </a:endParaRPr>
            </a:p>
          </p:txBody>
        </p:sp>
        <p:sp>
          <p:nvSpPr>
            <p:cNvPr id="33812" name="Rectangle 222">
              <a:extLst>
                <a:ext uri="{FF2B5EF4-FFF2-40B4-BE49-F238E27FC236}">
                  <a16:creationId xmlns:a16="http://schemas.microsoft.com/office/drawing/2014/main" id="{4E23C2F8-278B-FC44-8F64-130FFB31E5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64" y="3768"/>
              <a:ext cx="356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2000">
                  <a:solidFill>
                    <a:srgbClr val="993300"/>
                  </a:solidFill>
                  <a:latin typeface="Arial" panose="020B0604020202020204" pitchFamily="34" charset="0"/>
                </a:rPr>
                <a:t>band</a:t>
              </a:r>
              <a:endParaRPr lang="en-US" altLang="en-US">
                <a:latin typeface="Arial" panose="020B0604020202020204" pitchFamily="34" charset="0"/>
              </a:endParaRPr>
            </a:p>
          </p:txBody>
        </p:sp>
        <p:sp>
          <p:nvSpPr>
            <p:cNvPr id="33813" name="Rectangle 223">
              <a:extLst>
                <a:ext uri="{FF2B5EF4-FFF2-40B4-BE49-F238E27FC236}">
                  <a16:creationId xmlns:a16="http://schemas.microsoft.com/office/drawing/2014/main" id="{733B252F-F859-0340-AB76-A6AA7FE3BC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64" y="2712"/>
              <a:ext cx="374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2000">
                  <a:solidFill>
                    <a:srgbClr val="993300"/>
                  </a:solidFill>
                  <a:latin typeface="Arial" panose="020B0604020202020204" pitchFamily="34" charset="0"/>
                </a:rPr>
                <a:t>filled </a:t>
              </a:r>
              <a:endParaRPr lang="en-US" altLang="en-US">
                <a:latin typeface="Arial" panose="020B0604020202020204" pitchFamily="34" charset="0"/>
              </a:endParaRPr>
            </a:p>
          </p:txBody>
        </p:sp>
        <p:sp>
          <p:nvSpPr>
            <p:cNvPr id="33814" name="Rectangle 224">
              <a:extLst>
                <a:ext uri="{FF2B5EF4-FFF2-40B4-BE49-F238E27FC236}">
                  <a16:creationId xmlns:a16="http://schemas.microsoft.com/office/drawing/2014/main" id="{E0515DE2-F2EC-0545-985C-B0EF71898A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64" y="2896"/>
              <a:ext cx="596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2000">
                  <a:solidFill>
                    <a:srgbClr val="993300"/>
                  </a:solidFill>
                  <a:latin typeface="Arial" panose="020B0604020202020204" pitchFamily="34" charset="0"/>
                </a:rPr>
                <a:t>valence </a:t>
              </a:r>
              <a:endParaRPr lang="en-US" altLang="en-US">
                <a:latin typeface="Arial" panose="020B0604020202020204" pitchFamily="34" charset="0"/>
              </a:endParaRPr>
            </a:p>
          </p:txBody>
        </p:sp>
        <p:sp>
          <p:nvSpPr>
            <p:cNvPr id="33815" name="Rectangle 225">
              <a:extLst>
                <a:ext uri="{FF2B5EF4-FFF2-40B4-BE49-F238E27FC236}">
                  <a16:creationId xmlns:a16="http://schemas.microsoft.com/office/drawing/2014/main" id="{8D433260-4F3E-484F-AC8C-E5535C70CC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64" y="3080"/>
              <a:ext cx="356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2000">
                  <a:solidFill>
                    <a:srgbClr val="993300"/>
                  </a:solidFill>
                  <a:latin typeface="Arial" panose="020B0604020202020204" pitchFamily="34" charset="0"/>
                </a:rPr>
                <a:t>band</a:t>
              </a:r>
              <a:endParaRPr lang="en-US" altLang="en-US">
                <a:latin typeface="Arial" panose="020B0604020202020204" pitchFamily="34" charset="0"/>
              </a:endParaRPr>
            </a:p>
          </p:txBody>
        </p:sp>
        <p:sp>
          <p:nvSpPr>
            <p:cNvPr id="33816" name="Rectangle 226">
              <a:extLst>
                <a:ext uri="{FF2B5EF4-FFF2-40B4-BE49-F238E27FC236}">
                  <a16:creationId xmlns:a16="http://schemas.microsoft.com/office/drawing/2014/main" id="{AF797C21-CC7B-134C-943D-1C517457CE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64" y="2200"/>
              <a:ext cx="480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2000">
                  <a:solidFill>
                    <a:srgbClr val="993300"/>
                  </a:solidFill>
                  <a:latin typeface="Arial" panose="020B0604020202020204" pitchFamily="34" charset="0"/>
                </a:rPr>
                <a:t>empty </a:t>
              </a:r>
              <a:endParaRPr lang="en-US" altLang="en-US">
                <a:latin typeface="Arial" panose="020B0604020202020204" pitchFamily="34" charset="0"/>
              </a:endParaRPr>
            </a:p>
          </p:txBody>
        </p:sp>
        <p:sp>
          <p:nvSpPr>
            <p:cNvPr id="33817" name="Rectangle 227">
              <a:extLst>
                <a:ext uri="{FF2B5EF4-FFF2-40B4-BE49-F238E27FC236}">
                  <a16:creationId xmlns:a16="http://schemas.microsoft.com/office/drawing/2014/main" id="{07561ADC-AA15-E44D-9FB7-C99E92DC44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64" y="2384"/>
              <a:ext cx="356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2000">
                  <a:solidFill>
                    <a:srgbClr val="993300"/>
                  </a:solidFill>
                  <a:latin typeface="Arial" panose="020B0604020202020204" pitchFamily="34" charset="0"/>
                </a:rPr>
                <a:t>band</a:t>
              </a:r>
              <a:endParaRPr lang="en-US" altLang="en-US">
                <a:latin typeface="Arial" panose="020B0604020202020204" pitchFamily="34" charset="0"/>
              </a:endParaRPr>
            </a:p>
          </p:txBody>
        </p:sp>
        <p:grpSp>
          <p:nvGrpSpPr>
            <p:cNvPr id="33818" name="Group 228">
              <a:extLst>
                <a:ext uri="{FF2B5EF4-FFF2-40B4-BE49-F238E27FC236}">
                  <a16:creationId xmlns:a16="http://schemas.microsoft.com/office/drawing/2014/main" id="{0677BA1F-C178-A249-A0C4-C82ACAA285F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44" y="2216"/>
              <a:ext cx="240" cy="416"/>
              <a:chOff x="4544" y="2216"/>
              <a:chExt cx="240" cy="416"/>
            </a:xfrm>
          </p:grpSpPr>
          <p:grpSp>
            <p:nvGrpSpPr>
              <p:cNvPr id="33838" name="Group 229">
                <a:extLst>
                  <a:ext uri="{FF2B5EF4-FFF2-40B4-BE49-F238E27FC236}">
                    <a16:creationId xmlns:a16="http://schemas.microsoft.com/office/drawing/2014/main" id="{7748829C-7444-D245-AC8F-549C1FB7F61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544" y="2432"/>
                <a:ext cx="240" cy="96"/>
                <a:chOff x="4544" y="2432"/>
                <a:chExt cx="240" cy="96"/>
              </a:xfrm>
            </p:grpSpPr>
            <p:sp>
              <p:nvSpPr>
                <p:cNvPr id="33848" name="Line 230">
                  <a:extLst>
                    <a:ext uri="{FF2B5EF4-FFF2-40B4-BE49-F238E27FC236}">
                      <a16:creationId xmlns:a16="http://schemas.microsoft.com/office/drawing/2014/main" id="{99804876-157F-3148-8C60-91DDCBD3698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544" y="2480"/>
                  <a:ext cx="240" cy="1"/>
                </a:xfrm>
                <a:prstGeom prst="line">
                  <a:avLst/>
                </a:prstGeom>
                <a:noFill/>
                <a:ln w="254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3849" name="Oval 231">
                  <a:extLst>
                    <a:ext uri="{FF2B5EF4-FFF2-40B4-BE49-F238E27FC236}">
                      <a16:creationId xmlns:a16="http://schemas.microsoft.com/office/drawing/2014/main" id="{C7757233-6026-6143-9ECA-6206D12AD25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16" y="2432"/>
                  <a:ext cx="96" cy="96"/>
                </a:xfrm>
                <a:prstGeom prst="ellipse">
                  <a:avLst/>
                </a:prstGeom>
                <a:solidFill>
                  <a:srgbClr val="FFFFFF"/>
                </a:solidFill>
                <a:ln w="254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grpSp>
            <p:nvGrpSpPr>
              <p:cNvPr id="33839" name="Group 232">
                <a:extLst>
                  <a:ext uri="{FF2B5EF4-FFF2-40B4-BE49-F238E27FC236}">
                    <a16:creationId xmlns:a16="http://schemas.microsoft.com/office/drawing/2014/main" id="{E10AAD5D-0E44-6245-BE07-536FD5B5FB1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544" y="2320"/>
                <a:ext cx="240" cy="96"/>
                <a:chOff x="4544" y="2320"/>
                <a:chExt cx="240" cy="96"/>
              </a:xfrm>
            </p:grpSpPr>
            <p:sp>
              <p:nvSpPr>
                <p:cNvPr id="33846" name="Line 233">
                  <a:extLst>
                    <a:ext uri="{FF2B5EF4-FFF2-40B4-BE49-F238E27FC236}">
                      <a16:creationId xmlns:a16="http://schemas.microsoft.com/office/drawing/2014/main" id="{A137FFFD-7FF0-A041-97C1-73A5612AB95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544" y="2368"/>
                  <a:ext cx="240" cy="1"/>
                </a:xfrm>
                <a:prstGeom prst="line">
                  <a:avLst/>
                </a:prstGeom>
                <a:noFill/>
                <a:ln w="254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3847" name="Oval 234">
                  <a:extLst>
                    <a:ext uri="{FF2B5EF4-FFF2-40B4-BE49-F238E27FC236}">
                      <a16:creationId xmlns:a16="http://schemas.microsoft.com/office/drawing/2014/main" id="{F398C89F-0ECC-3A47-98DD-39EE17E2B26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16" y="2320"/>
                  <a:ext cx="96" cy="96"/>
                </a:xfrm>
                <a:prstGeom prst="ellipse">
                  <a:avLst/>
                </a:prstGeom>
                <a:solidFill>
                  <a:srgbClr val="FFFFFF"/>
                </a:solidFill>
                <a:ln w="254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grpSp>
            <p:nvGrpSpPr>
              <p:cNvPr id="33840" name="Group 235">
                <a:extLst>
                  <a:ext uri="{FF2B5EF4-FFF2-40B4-BE49-F238E27FC236}">
                    <a16:creationId xmlns:a16="http://schemas.microsoft.com/office/drawing/2014/main" id="{1812EE0D-B339-054C-9F4A-49DB7EC9201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544" y="2536"/>
                <a:ext cx="240" cy="96"/>
                <a:chOff x="4544" y="2536"/>
                <a:chExt cx="240" cy="96"/>
              </a:xfrm>
            </p:grpSpPr>
            <p:sp>
              <p:nvSpPr>
                <p:cNvPr id="33844" name="Line 236">
                  <a:extLst>
                    <a:ext uri="{FF2B5EF4-FFF2-40B4-BE49-F238E27FC236}">
                      <a16:creationId xmlns:a16="http://schemas.microsoft.com/office/drawing/2014/main" id="{E55782DF-E317-C94D-8CBC-679C0A57178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544" y="2584"/>
                  <a:ext cx="240" cy="1"/>
                </a:xfrm>
                <a:prstGeom prst="line">
                  <a:avLst/>
                </a:prstGeom>
                <a:noFill/>
                <a:ln w="254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3845" name="Oval 237">
                  <a:extLst>
                    <a:ext uri="{FF2B5EF4-FFF2-40B4-BE49-F238E27FC236}">
                      <a16:creationId xmlns:a16="http://schemas.microsoft.com/office/drawing/2014/main" id="{89098A01-36CB-994C-B134-0A84CC5B617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16" y="2536"/>
                  <a:ext cx="96" cy="96"/>
                </a:xfrm>
                <a:prstGeom prst="ellipse">
                  <a:avLst/>
                </a:prstGeom>
                <a:solidFill>
                  <a:srgbClr val="FFFFFF"/>
                </a:solidFill>
                <a:ln w="254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grpSp>
            <p:nvGrpSpPr>
              <p:cNvPr id="33841" name="Group 238">
                <a:extLst>
                  <a:ext uri="{FF2B5EF4-FFF2-40B4-BE49-F238E27FC236}">
                    <a16:creationId xmlns:a16="http://schemas.microsoft.com/office/drawing/2014/main" id="{771F7ED8-5343-1841-9DFF-94A0C26A444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544" y="2216"/>
                <a:ext cx="240" cy="96"/>
                <a:chOff x="4544" y="2216"/>
                <a:chExt cx="240" cy="96"/>
              </a:xfrm>
            </p:grpSpPr>
            <p:sp>
              <p:nvSpPr>
                <p:cNvPr id="33842" name="Line 239">
                  <a:extLst>
                    <a:ext uri="{FF2B5EF4-FFF2-40B4-BE49-F238E27FC236}">
                      <a16:creationId xmlns:a16="http://schemas.microsoft.com/office/drawing/2014/main" id="{66D11D7F-B94C-184B-8658-F4AFD8EE4DC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544" y="2264"/>
                  <a:ext cx="240" cy="1"/>
                </a:xfrm>
                <a:prstGeom prst="line">
                  <a:avLst/>
                </a:prstGeom>
                <a:noFill/>
                <a:ln w="254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3843" name="Oval 240">
                  <a:extLst>
                    <a:ext uri="{FF2B5EF4-FFF2-40B4-BE49-F238E27FC236}">
                      <a16:creationId xmlns:a16="http://schemas.microsoft.com/office/drawing/2014/main" id="{0B8AB4DB-DFA1-B34B-ADBC-F5AB32D1CD6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16" y="2216"/>
                  <a:ext cx="96" cy="96"/>
                </a:xfrm>
                <a:prstGeom prst="ellipse">
                  <a:avLst/>
                </a:prstGeom>
                <a:solidFill>
                  <a:srgbClr val="FFFFFF"/>
                </a:solidFill>
                <a:ln w="254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</p:grpSp>
        <p:sp>
          <p:nvSpPr>
            <p:cNvPr id="33819" name="Rectangle 241">
              <a:extLst>
                <a:ext uri="{FF2B5EF4-FFF2-40B4-BE49-F238E27FC236}">
                  <a16:creationId xmlns:a16="http://schemas.microsoft.com/office/drawing/2014/main" id="{83D4E73C-6BFF-3747-BB11-8F8C4FF972F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4130" y="3243"/>
              <a:ext cx="960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>
                  <a:solidFill>
                    <a:srgbClr val="FFFFFF"/>
                  </a:solidFill>
                  <a:latin typeface="Arial" panose="020B0604020202020204" pitchFamily="34" charset="0"/>
                </a:rPr>
                <a:t>filled states</a:t>
              </a:r>
              <a:endParaRPr lang="en-US" altLang="en-US">
                <a:latin typeface="Arial" panose="020B0604020202020204" pitchFamily="34" charset="0"/>
              </a:endParaRPr>
            </a:p>
          </p:txBody>
        </p:sp>
        <p:grpSp>
          <p:nvGrpSpPr>
            <p:cNvPr id="33820" name="Group 242">
              <a:extLst>
                <a:ext uri="{FF2B5EF4-FFF2-40B4-BE49-F238E27FC236}">
                  <a16:creationId xmlns:a16="http://schemas.microsoft.com/office/drawing/2014/main" id="{0B709F82-17DC-834B-A82F-8ED58A6B833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280" y="2480"/>
              <a:ext cx="240" cy="416"/>
              <a:chOff x="4280" y="2480"/>
              <a:chExt cx="240" cy="416"/>
            </a:xfrm>
          </p:grpSpPr>
          <p:grpSp>
            <p:nvGrpSpPr>
              <p:cNvPr id="33826" name="Group 243">
                <a:extLst>
                  <a:ext uri="{FF2B5EF4-FFF2-40B4-BE49-F238E27FC236}">
                    <a16:creationId xmlns:a16="http://schemas.microsoft.com/office/drawing/2014/main" id="{F76A985F-60D6-3541-A656-55F99E05C27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280" y="2800"/>
                <a:ext cx="240" cy="96"/>
                <a:chOff x="4280" y="2800"/>
                <a:chExt cx="240" cy="96"/>
              </a:xfrm>
            </p:grpSpPr>
            <p:sp>
              <p:nvSpPr>
                <p:cNvPr id="33836" name="Line 244">
                  <a:extLst>
                    <a:ext uri="{FF2B5EF4-FFF2-40B4-BE49-F238E27FC236}">
                      <a16:creationId xmlns:a16="http://schemas.microsoft.com/office/drawing/2014/main" id="{00D90BB6-BDFD-A748-9348-40CFEC2CD23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280" y="2848"/>
                  <a:ext cx="240" cy="1"/>
                </a:xfrm>
                <a:prstGeom prst="line">
                  <a:avLst/>
                </a:prstGeom>
                <a:noFill/>
                <a:ln w="254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3837" name="Oval 245">
                  <a:extLst>
                    <a:ext uri="{FF2B5EF4-FFF2-40B4-BE49-F238E27FC236}">
                      <a16:creationId xmlns:a16="http://schemas.microsoft.com/office/drawing/2014/main" id="{5941B3C2-3972-AF4B-B03A-C1ACE24437C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52" y="2800"/>
                  <a:ext cx="96" cy="96"/>
                </a:xfrm>
                <a:prstGeom prst="ellipse">
                  <a:avLst/>
                </a:prstGeom>
                <a:solidFill>
                  <a:srgbClr val="0033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grpSp>
            <p:nvGrpSpPr>
              <p:cNvPr id="33827" name="Group 246">
                <a:extLst>
                  <a:ext uri="{FF2B5EF4-FFF2-40B4-BE49-F238E27FC236}">
                    <a16:creationId xmlns:a16="http://schemas.microsoft.com/office/drawing/2014/main" id="{381C6143-4C17-8547-860B-45FC6B618CC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280" y="2696"/>
                <a:ext cx="240" cy="96"/>
                <a:chOff x="4280" y="2696"/>
                <a:chExt cx="240" cy="96"/>
              </a:xfrm>
            </p:grpSpPr>
            <p:sp>
              <p:nvSpPr>
                <p:cNvPr id="33834" name="Line 247">
                  <a:extLst>
                    <a:ext uri="{FF2B5EF4-FFF2-40B4-BE49-F238E27FC236}">
                      <a16:creationId xmlns:a16="http://schemas.microsoft.com/office/drawing/2014/main" id="{A8365255-7284-0C49-A706-ED544FA44E5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280" y="2744"/>
                  <a:ext cx="240" cy="1"/>
                </a:xfrm>
                <a:prstGeom prst="line">
                  <a:avLst/>
                </a:prstGeom>
                <a:noFill/>
                <a:ln w="254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3835" name="Oval 248">
                  <a:extLst>
                    <a:ext uri="{FF2B5EF4-FFF2-40B4-BE49-F238E27FC236}">
                      <a16:creationId xmlns:a16="http://schemas.microsoft.com/office/drawing/2014/main" id="{9758B3F6-BB4C-1F41-A157-786529CDDC5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52" y="2696"/>
                  <a:ext cx="96" cy="96"/>
                </a:xfrm>
                <a:prstGeom prst="ellipse">
                  <a:avLst/>
                </a:prstGeom>
                <a:solidFill>
                  <a:srgbClr val="0033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grpSp>
            <p:nvGrpSpPr>
              <p:cNvPr id="33828" name="Group 249">
                <a:extLst>
                  <a:ext uri="{FF2B5EF4-FFF2-40B4-BE49-F238E27FC236}">
                    <a16:creationId xmlns:a16="http://schemas.microsoft.com/office/drawing/2014/main" id="{9ED32BE6-35C8-EB41-B6D4-B48C7DD22A6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280" y="2584"/>
                <a:ext cx="240" cy="96"/>
                <a:chOff x="4280" y="2584"/>
                <a:chExt cx="240" cy="96"/>
              </a:xfrm>
            </p:grpSpPr>
            <p:sp>
              <p:nvSpPr>
                <p:cNvPr id="33832" name="Line 250">
                  <a:extLst>
                    <a:ext uri="{FF2B5EF4-FFF2-40B4-BE49-F238E27FC236}">
                      <a16:creationId xmlns:a16="http://schemas.microsoft.com/office/drawing/2014/main" id="{9525C64F-1FEE-954C-AC6A-552DC8A2A85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280" y="2632"/>
                  <a:ext cx="240" cy="1"/>
                </a:xfrm>
                <a:prstGeom prst="line">
                  <a:avLst/>
                </a:prstGeom>
                <a:noFill/>
                <a:ln w="254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3833" name="Oval 251">
                  <a:extLst>
                    <a:ext uri="{FF2B5EF4-FFF2-40B4-BE49-F238E27FC236}">
                      <a16:creationId xmlns:a16="http://schemas.microsoft.com/office/drawing/2014/main" id="{C157A29D-D7EC-3349-9CCB-2F1D93D6CF5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52" y="2584"/>
                  <a:ext cx="96" cy="96"/>
                </a:xfrm>
                <a:prstGeom prst="ellipse">
                  <a:avLst/>
                </a:prstGeom>
                <a:solidFill>
                  <a:srgbClr val="0033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grpSp>
            <p:nvGrpSpPr>
              <p:cNvPr id="33829" name="Group 252">
                <a:extLst>
                  <a:ext uri="{FF2B5EF4-FFF2-40B4-BE49-F238E27FC236}">
                    <a16:creationId xmlns:a16="http://schemas.microsoft.com/office/drawing/2014/main" id="{911E8C66-6D6D-4F4A-A1E3-490CE99C83E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280" y="2480"/>
                <a:ext cx="240" cy="96"/>
                <a:chOff x="4280" y="2480"/>
                <a:chExt cx="240" cy="96"/>
              </a:xfrm>
            </p:grpSpPr>
            <p:sp>
              <p:nvSpPr>
                <p:cNvPr id="33830" name="Line 253">
                  <a:extLst>
                    <a:ext uri="{FF2B5EF4-FFF2-40B4-BE49-F238E27FC236}">
                      <a16:creationId xmlns:a16="http://schemas.microsoft.com/office/drawing/2014/main" id="{0D202587-75E0-D140-B3E9-8CEEEF32B96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280" y="2528"/>
                  <a:ext cx="240" cy="1"/>
                </a:xfrm>
                <a:prstGeom prst="line">
                  <a:avLst/>
                </a:prstGeom>
                <a:noFill/>
                <a:ln w="254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3831" name="Oval 254">
                  <a:extLst>
                    <a:ext uri="{FF2B5EF4-FFF2-40B4-BE49-F238E27FC236}">
                      <a16:creationId xmlns:a16="http://schemas.microsoft.com/office/drawing/2014/main" id="{7F93BEC5-8DC6-E949-9899-5D7213A87A1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52" y="2480"/>
                  <a:ext cx="96" cy="96"/>
                </a:xfrm>
                <a:prstGeom prst="ellipse">
                  <a:avLst/>
                </a:prstGeom>
                <a:solidFill>
                  <a:srgbClr val="0033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</p:grpSp>
        <p:sp>
          <p:nvSpPr>
            <p:cNvPr id="33821" name="Freeform 255">
              <a:extLst>
                <a:ext uri="{FF2B5EF4-FFF2-40B4-BE49-F238E27FC236}">
                  <a16:creationId xmlns:a16="http://schemas.microsoft.com/office/drawing/2014/main" id="{743671E5-FEBF-BD43-98AE-A40EBB8E8307}"/>
                </a:ext>
              </a:extLst>
            </p:cNvPr>
            <p:cNvSpPr>
              <a:spLocks/>
            </p:cNvSpPr>
            <p:nvPr/>
          </p:nvSpPr>
          <p:spPr bwMode="auto">
            <a:xfrm>
              <a:off x="4112" y="4016"/>
              <a:ext cx="160" cy="168"/>
            </a:xfrm>
            <a:custGeom>
              <a:avLst/>
              <a:gdLst>
                <a:gd name="T0" fmla="*/ 64 w 160"/>
                <a:gd name="T1" fmla="*/ 0 h 168"/>
                <a:gd name="T2" fmla="*/ 160 w 160"/>
                <a:gd name="T3" fmla="*/ 16 h 168"/>
                <a:gd name="T4" fmla="*/ 0 w 160"/>
                <a:gd name="T5" fmla="*/ 40 h 168"/>
                <a:gd name="T6" fmla="*/ 64 w 160"/>
                <a:gd name="T7" fmla="*/ 64 h 168"/>
                <a:gd name="T8" fmla="*/ 64 w 160"/>
                <a:gd name="T9" fmla="*/ 168 h 1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0"/>
                <a:gd name="T16" fmla="*/ 0 h 168"/>
                <a:gd name="T17" fmla="*/ 160 w 160"/>
                <a:gd name="T18" fmla="*/ 168 h 1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0" h="168">
                  <a:moveTo>
                    <a:pt x="64" y="0"/>
                  </a:moveTo>
                  <a:lnTo>
                    <a:pt x="160" y="16"/>
                  </a:lnTo>
                  <a:lnTo>
                    <a:pt x="0" y="40"/>
                  </a:lnTo>
                  <a:lnTo>
                    <a:pt x="64" y="64"/>
                  </a:lnTo>
                  <a:lnTo>
                    <a:pt x="64" y="168"/>
                  </a:lnTo>
                </a:path>
              </a:pathLst>
            </a:cu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grpSp>
          <p:nvGrpSpPr>
            <p:cNvPr id="33822" name="Group 258">
              <a:extLst>
                <a:ext uri="{FF2B5EF4-FFF2-40B4-BE49-F238E27FC236}">
                  <a16:creationId xmlns:a16="http://schemas.microsoft.com/office/drawing/2014/main" id="{AA73E24E-EE2E-9746-B165-065F67AA5715}"/>
                </a:ext>
              </a:extLst>
            </p:cNvPr>
            <p:cNvGrpSpPr>
              <a:grpSpLocks/>
            </p:cNvGrpSpPr>
            <p:nvPr/>
          </p:nvGrpSpPr>
          <p:grpSpPr bwMode="auto">
            <a:xfrm rot="9133117">
              <a:off x="4441" y="2314"/>
              <a:ext cx="112" cy="88"/>
              <a:chOff x="3200" y="2744"/>
              <a:chExt cx="112" cy="88"/>
            </a:xfrm>
          </p:grpSpPr>
          <p:sp>
            <p:nvSpPr>
              <p:cNvPr id="33824" name="Freeform 259">
                <a:extLst>
                  <a:ext uri="{FF2B5EF4-FFF2-40B4-BE49-F238E27FC236}">
                    <a16:creationId xmlns:a16="http://schemas.microsoft.com/office/drawing/2014/main" id="{819DBC54-0ACC-E549-808C-F181B8DAD3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00" y="2744"/>
                <a:ext cx="112" cy="88"/>
              </a:xfrm>
              <a:custGeom>
                <a:avLst/>
                <a:gdLst>
                  <a:gd name="T0" fmla="*/ 0 w 112"/>
                  <a:gd name="T1" fmla="*/ 8 h 88"/>
                  <a:gd name="T2" fmla="*/ 112 w 112"/>
                  <a:gd name="T3" fmla="*/ 0 h 88"/>
                  <a:gd name="T4" fmla="*/ 64 w 112"/>
                  <a:gd name="T5" fmla="*/ 32 h 88"/>
                  <a:gd name="T6" fmla="*/ 80 w 112"/>
                  <a:gd name="T7" fmla="*/ 88 h 88"/>
                  <a:gd name="T8" fmla="*/ 0 w 112"/>
                  <a:gd name="T9" fmla="*/ 8 h 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2"/>
                  <a:gd name="T16" fmla="*/ 0 h 88"/>
                  <a:gd name="T17" fmla="*/ 112 w 112"/>
                  <a:gd name="T18" fmla="*/ 88 h 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2" h="88">
                    <a:moveTo>
                      <a:pt x="0" y="8"/>
                    </a:moveTo>
                    <a:lnTo>
                      <a:pt x="112" y="0"/>
                    </a:lnTo>
                    <a:lnTo>
                      <a:pt x="64" y="32"/>
                    </a:lnTo>
                    <a:lnTo>
                      <a:pt x="80" y="88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990000"/>
              </a:solidFill>
              <a:ln w="12700">
                <a:solidFill>
                  <a:srgbClr val="99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3825" name="Line 260">
                <a:extLst>
                  <a:ext uri="{FF2B5EF4-FFF2-40B4-BE49-F238E27FC236}">
                    <a16:creationId xmlns:a16="http://schemas.microsoft.com/office/drawing/2014/main" id="{F53AE5A7-06FD-0D4E-8640-A6A1D4B2DD3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64" y="2776"/>
                <a:ext cx="8" cy="8"/>
              </a:xfrm>
              <a:prstGeom prst="line">
                <a:avLst/>
              </a:prstGeom>
              <a:noFill/>
              <a:ln w="25400">
                <a:solidFill>
                  <a:srgbClr val="99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3823" name="Freeform 261">
              <a:extLst>
                <a:ext uri="{FF2B5EF4-FFF2-40B4-BE49-F238E27FC236}">
                  <a16:creationId xmlns:a16="http://schemas.microsoft.com/office/drawing/2014/main" id="{EC0CB9C2-15B5-594F-AD83-2AEA5ABFE9B2}"/>
                </a:ext>
              </a:extLst>
            </p:cNvPr>
            <p:cNvSpPr>
              <a:spLocks/>
            </p:cNvSpPr>
            <p:nvPr/>
          </p:nvSpPr>
          <p:spPr bwMode="auto">
            <a:xfrm>
              <a:off x="4390" y="2366"/>
              <a:ext cx="122" cy="109"/>
            </a:xfrm>
            <a:custGeom>
              <a:avLst/>
              <a:gdLst>
                <a:gd name="T0" fmla="*/ 5 w 122"/>
                <a:gd name="T1" fmla="*/ 109 h 109"/>
                <a:gd name="T2" fmla="*/ 19 w 122"/>
                <a:gd name="T3" fmla="*/ 27 h 109"/>
                <a:gd name="T4" fmla="*/ 122 w 122"/>
                <a:gd name="T5" fmla="*/ 0 h 109"/>
                <a:gd name="T6" fmla="*/ 0 60000 65536"/>
                <a:gd name="T7" fmla="*/ 0 60000 65536"/>
                <a:gd name="T8" fmla="*/ 0 60000 65536"/>
                <a:gd name="T9" fmla="*/ 0 w 122"/>
                <a:gd name="T10" fmla="*/ 0 h 109"/>
                <a:gd name="T11" fmla="*/ 122 w 122"/>
                <a:gd name="T12" fmla="*/ 109 h 109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22" h="109">
                  <a:moveTo>
                    <a:pt x="5" y="109"/>
                  </a:moveTo>
                  <a:cubicBezTo>
                    <a:pt x="2" y="77"/>
                    <a:pt x="0" y="45"/>
                    <a:pt x="19" y="27"/>
                  </a:cubicBezTo>
                  <a:cubicBezTo>
                    <a:pt x="38" y="9"/>
                    <a:pt x="80" y="4"/>
                    <a:pt x="122" y="0"/>
                  </a:cubicBezTo>
                </a:path>
              </a:pathLst>
            </a:custGeom>
            <a:noFill/>
            <a:ln w="28575">
              <a:solidFill>
                <a:srgbClr val="99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</p:grpSp>
      <p:sp>
        <p:nvSpPr>
          <p:cNvPr id="33801" name="Comment 264">
            <a:extLst>
              <a:ext uri="{FF2B5EF4-FFF2-40B4-BE49-F238E27FC236}">
                <a16:creationId xmlns:a16="http://schemas.microsoft.com/office/drawing/2014/main" id="{612CEFE6-9F8D-974B-8FD3-F2C85C8D731F}"/>
              </a:ext>
            </a:extLst>
          </p:cNvPr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4887913" y="4711700"/>
            <a:ext cx="76200" cy="71438"/>
          </a:xfrm>
          <a:custGeom>
            <a:avLst/>
            <a:gdLst>
              <a:gd name="T0" fmla="*/ 73 w 208"/>
              <a:gd name="T1" fmla="*/ 0 h 196"/>
              <a:gd name="T2" fmla="*/ 73 w 208"/>
              <a:gd name="T3" fmla="*/ 0 h 196"/>
              <a:gd name="T4" fmla="*/ 0 w 208"/>
              <a:gd name="T5" fmla="*/ 89 h 196"/>
              <a:gd name="T6" fmla="*/ 0 w 208"/>
              <a:gd name="T7" fmla="*/ 89 h 196"/>
              <a:gd name="T8" fmla="*/ 207 w 208"/>
              <a:gd name="T9" fmla="*/ 195 h 196"/>
              <a:gd name="T10" fmla="*/ 207 w 208"/>
              <a:gd name="T11" fmla="*/ 195 h 196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08"/>
              <a:gd name="T19" fmla="*/ 0 h 196"/>
              <a:gd name="T20" fmla="*/ 208 w 208"/>
              <a:gd name="T21" fmla="*/ 196 h 19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08" h="196" extrusionOk="0">
                <a:moveTo>
                  <a:pt x="73" y="0"/>
                </a:moveTo>
                <a:lnTo>
                  <a:pt x="73" y="0"/>
                </a:lnTo>
              </a:path>
              <a:path w="208" h="196" extrusionOk="0">
                <a:moveTo>
                  <a:pt x="0" y="89"/>
                </a:moveTo>
                <a:lnTo>
                  <a:pt x="0" y="89"/>
                </a:lnTo>
              </a:path>
              <a:path w="208" h="196" extrusionOk="0">
                <a:moveTo>
                  <a:pt x="207" y="195"/>
                </a:moveTo>
                <a:lnTo>
                  <a:pt x="207" y="195"/>
                </a:lnTo>
              </a:path>
            </a:pathLst>
          </a:custGeom>
          <a:noFill/>
          <a:ln w="34925" cap="rnd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802" name="Comment 265">
            <a:extLst>
              <a:ext uri="{FF2B5EF4-FFF2-40B4-BE49-F238E27FC236}">
                <a16:creationId xmlns:a16="http://schemas.microsoft.com/office/drawing/2014/main" id="{2881DE46-BF7A-B543-AD53-33D515B0AC2E}"/>
              </a:ext>
            </a:extLst>
          </p:cNvPr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5102225" y="4699000"/>
            <a:ext cx="1588" cy="1588"/>
          </a:xfrm>
          <a:custGeom>
            <a:avLst/>
            <a:gdLst>
              <a:gd name="T0" fmla="*/ 0 w 1"/>
              <a:gd name="T1" fmla="*/ 0 h 1"/>
              <a:gd name="T2" fmla="*/ 0 w 1"/>
              <a:gd name="T3" fmla="*/ 0 h 1"/>
              <a:gd name="T4" fmla="*/ 0 60000 65536"/>
              <a:gd name="T5" fmla="*/ 0 60000 65536"/>
              <a:gd name="T6" fmla="*/ 0 w 1"/>
              <a:gd name="T7" fmla="*/ 0 h 1"/>
              <a:gd name="T8" fmla="*/ 1 w 1"/>
              <a:gd name="T9" fmla="*/ 1 h 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" h="1" extrusionOk="0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 w="34925" cap="rnd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lide Number Placeholder 3">
            <a:extLst>
              <a:ext uri="{FF2B5EF4-FFF2-40B4-BE49-F238E27FC236}">
                <a16:creationId xmlns:a16="http://schemas.microsoft.com/office/drawing/2014/main" id="{4959B85A-B396-E547-8A33-CDEDE5FAD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fld id="{BF0EF77F-CE4D-E948-988F-D1CA8AF92D01}" type="slidenum">
              <a:rPr lang="en-US" altLang="en-US" sz="1200">
                <a:latin typeface="Arial" panose="020B0604020202020204" pitchFamily="34" charset="0"/>
              </a:rPr>
              <a:pPr/>
              <a:t>13</a:t>
            </a:fld>
            <a:endParaRPr lang="en-US" altLang="en-US" sz="1200">
              <a:latin typeface="Arial" panose="020B0604020202020204" pitchFamily="34" charset="0"/>
            </a:endParaRPr>
          </a:p>
        </p:txBody>
      </p:sp>
      <p:sp>
        <p:nvSpPr>
          <p:cNvPr id="35843" name="Rectangle 7">
            <a:extLst>
              <a:ext uri="{FF2B5EF4-FFF2-40B4-BE49-F238E27FC236}">
                <a16:creationId xmlns:a16="http://schemas.microsoft.com/office/drawing/2014/main" id="{221B9AEE-6411-F94C-9ED9-20FB9117F495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/>
              <a:t>Energy States:  Insulators &amp; Semiconductors</a:t>
            </a:r>
          </a:p>
        </p:txBody>
      </p:sp>
      <p:sp>
        <p:nvSpPr>
          <p:cNvPr id="35844" name="Rectangle 9">
            <a:extLst>
              <a:ext uri="{FF2B5EF4-FFF2-40B4-BE49-F238E27FC236}">
                <a16:creationId xmlns:a16="http://schemas.microsoft.com/office/drawing/2014/main" id="{362D2C3A-FA74-FB42-A611-45FCA9CC28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2588" y="1346200"/>
            <a:ext cx="4383087" cy="1065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>
                <a:latin typeface="Arial" panose="020B0604020202020204" pitchFamily="34" charset="0"/>
              </a:rPr>
              <a:t>•  Insulators:</a:t>
            </a:r>
          </a:p>
          <a:p>
            <a:r>
              <a:rPr lang="en-US" altLang="en-US">
                <a:latin typeface="Arial" panose="020B0604020202020204" pitchFamily="34" charset="0"/>
              </a:rPr>
              <a:t> </a:t>
            </a:r>
            <a:r>
              <a:rPr lang="en-US" altLang="en-US" sz="2200">
                <a:latin typeface="Arial" panose="020B0604020202020204" pitchFamily="34" charset="0"/>
              </a:rPr>
              <a:t>   -- Higher energy states not</a:t>
            </a:r>
          </a:p>
          <a:p>
            <a:r>
              <a:rPr lang="en-US" altLang="en-US" sz="2200">
                <a:latin typeface="Arial" panose="020B0604020202020204" pitchFamily="34" charset="0"/>
              </a:rPr>
              <a:t>        accessible due to gap </a:t>
            </a:r>
            <a:r>
              <a:rPr lang="en-US" altLang="en-US" sz="2000">
                <a:latin typeface="Arial" panose="020B0604020202020204" pitchFamily="34" charset="0"/>
              </a:rPr>
              <a:t>(&gt; 2 eV).</a:t>
            </a:r>
          </a:p>
        </p:txBody>
      </p:sp>
      <p:grpSp>
        <p:nvGrpSpPr>
          <p:cNvPr id="35845" name="Group 170">
            <a:extLst>
              <a:ext uri="{FF2B5EF4-FFF2-40B4-BE49-F238E27FC236}">
                <a16:creationId xmlns:a16="http://schemas.microsoft.com/office/drawing/2014/main" id="{AA39429E-8EB4-144E-943A-6ABD7B898EEB}"/>
              </a:ext>
            </a:extLst>
          </p:cNvPr>
          <p:cNvGrpSpPr>
            <a:grpSpLocks/>
          </p:cNvGrpSpPr>
          <p:nvPr/>
        </p:nvGrpSpPr>
        <p:grpSpPr bwMode="auto">
          <a:xfrm>
            <a:off x="1016000" y="2476500"/>
            <a:ext cx="3092450" cy="4102100"/>
            <a:chOff x="640" y="1560"/>
            <a:chExt cx="1948" cy="2584"/>
          </a:xfrm>
        </p:grpSpPr>
        <p:sp>
          <p:nvSpPr>
            <p:cNvPr id="35926" name="Rectangle 10">
              <a:extLst>
                <a:ext uri="{FF2B5EF4-FFF2-40B4-BE49-F238E27FC236}">
                  <a16:creationId xmlns:a16="http://schemas.microsoft.com/office/drawing/2014/main" id="{EECBCBF8-D8DB-E64D-8F42-F90B9FBD59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0" y="2416"/>
              <a:ext cx="720" cy="904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5927" name="Rectangle 11">
              <a:extLst>
                <a:ext uri="{FF2B5EF4-FFF2-40B4-BE49-F238E27FC236}">
                  <a16:creationId xmlns:a16="http://schemas.microsoft.com/office/drawing/2014/main" id="{CABB1E9B-E9D3-C242-A226-B34E860D6E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0" y="1720"/>
              <a:ext cx="720" cy="456"/>
            </a:xfrm>
            <a:prstGeom prst="rect">
              <a:avLst/>
            </a:prstGeom>
            <a:solidFill>
              <a:srgbClr val="FF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5928" name="Rectangle 12">
              <a:extLst>
                <a:ext uri="{FF2B5EF4-FFF2-40B4-BE49-F238E27FC236}">
                  <a16:creationId xmlns:a16="http://schemas.microsoft.com/office/drawing/2014/main" id="{F7F38EF6-9642-D945-9D61-38D949DB48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0" y="3472"/>
              <a:ext cx="720" cy="488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5929" name="Rectangle 13">
              <a:extLst>
                <a:ext uri="{FF2B5EF4-FFF2-40B4-BE49-F238E27FC236}">
                  <a16:creationId xmlns:a16="http://schemas.microsoft.com/office/drawing/2014/main" id="{EB5DE0B7-55C8-7C49-B4B2-46E6CBAE4B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68" y="2448"/>
              <a:ext cx="544" cy="1504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grpSp>
          <p:nvGrpSpPr>
            <p:cNvPr id="35930" name="Group 14">
              <a:extLst>
                <a:ext uri="{FF2B5EF4-FFF2-40B4-BE49-F238E27FC236}">
                  <a16:creationId xmlns:a16="http://schemas.microsoft.com/office/drawing/2014/main" id="{15FFBD21-3DF3-7343-9B6F-536799B44A7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48" y="1704"/>
              <a:ext cx="96" cy="2272"/>
              <a:chOff x="1248" y="1704"/>
              <a:chExt cx="96" cy="2272"/>
            </a:xfrm>
          </p:grpSpPr>
          <p:sp>
            <p:nvSpPr>
              <p:cNvPr id="36003" name="Freeform 15">
                <a:extLst>
                  <a:ext uri="{FF2B5EF4-FFF2-40B4-BE49-F238E27FC236}">
                    <a16:creationId xmlns:a16="http://schemas.microsoft.com/office/drawing/2014/main" id="{09C300EA-61F9-7C48-BCEA-0ACDF15E7D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48" y="1704"/>
                <a:ext cx="96" cy="104"/>
              </a:xfrm>
              <a:custGeom>
                <a:avLst/>
                <a:gdLst>
                  <a:gd name="T0" fmla="*/ 48 w 96"/>
                  <a:gd name="T1" fmla="*/ 0 h 104"/>
                  <a:gd name="T2" fmla="*/ 96 w 96"/>
                  <a:gd name="T3" fmla="*/ 104 h 104"/>
                  <a:gd name="T4" fmla="*/ 48 w 96"/>
                  <a:gd name="T5" fmla="*/ 72 h 104"/>
                  <a:gd name="T6" fmla="*/ 0 w 96"/>
                  <a:gd name="T7" fmla="*/ 104 h 104"/>
                  <a:gd name="T8" fmla="*/ 48 w 96"/>
                  <a:gd name="T9" fmla="*/ 0 h 10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6"/>
                  <a:gd name="T16" fmla="*/ 0 h 104"/>
                  <a:gd name="T17" fmla="*/ 96 w 96"/>
                  <a:gd name="T18" fmla="*/ 104 h 10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6" h="104">
                    <a:moveTo>
                      <a:pt x="48" y="0"/>
                    </a:moveTo>
                    <a:lnTo>
                      <a:pt x="96" y="104"/>
                    </a:lnTo>
                    <a:lnTo>
                      <a:pt x="48" y="72"/>
                    </a:lnTo>
                    <a:lnTo>
                      <a:pt x="0" y="104"/>
                    </a:ln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00000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6004" name="Line 16">
                <a:extLst>
                  <a:ext uri="{FF2B5EF4-FFF2-40B4-BE49-F238E27FC236}">
                    <a16:creationId xmlns:a16="http://schemas.microsoft.com/office/drawing/2014/main" id="{EEA23017-C9D9-434B-8CD2-272188EE8E6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296" y="1776"/>
                <a:ext cx="1" cy="2200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5931" name="Rectangle 17">
              <a:extLst>
                <a:ext uri="{FF2B5EF4-FFF2-40B4-BE49-F238E27FC236}">
                  <a16:creationId xmlns:a16="http://schemas.microsoft.com/office/drawing/2014/main" id="{0144ADF5-3386-8247-BF6A-F30DA45886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0" y="1560"/>
              <a:ext cx="608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Arial" panose="020B0604020202020204" pitchFamily="34" charset="0"/>
                </a:rPr>
                <a:t>Energy</a:t>
              </a:r>
              <a:endParaRPr lang="en-US" altLang="en-US">
                <a:latin typeface="Arial" panose="020B0604020202020204" pitchFamily="34" charset="0"/>
              </a:endParaRPr>
            </a:p>
          </p:txBody>
        </p:sp>
        <p:grpSp>
          <p:nvGrpSpPr>
            <p:cNvPr id="35932" name="Group 18">
              <a:extLst>
                <a:ext uri="{FF2B5EF4-FFF2-40B4-BE49-F238E27FC236}">
                  <a16:creationId xmlns:a16="http://schemas.microsoft.com/office/drawing/2014/main" id="{BECFAD05-F59E-A54A-9FE6-FC28C09679E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08" y="2872"/>
              <a:ext cx="240" cy="416"/>
              <a:chOff x="1408" y="2872"/>
              <a:chExt cx="240" cy="416"/>
            </a:xfrm>
          </p:grpSpPr>
          <p:grpSp>
            <p:nvGrpSpPr>
              <p:cNvPr id="35991" name="Group 19">
                <a:extLst>
                  <a:ext uri="{FF2B5EF4-FFF2-40B4-BE49-F238E27FC236}">
                    <a16:creationId xmlns:a16="http://schemas.microsoft.com/office/drawing/2014/main" id="{0882B239-030D-B443-A9B4-D30D1AEAF87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08" y="3192"/>
                <a:ext cx="240" cy="96"/>
                <a:chOff x="1408" y="3192"/>
                <a:chExt cx="240" cy="96"/>
              </a:xfrm>
            </p:grpSpPr>
            <p:sp>
              <p:nvSpPr>
                <p:cNvPr id="36001" name="Line 20">
                  <a:extLst>
                    <a:ext uri="{FF2B5EF4-FFF2-40B4-BE49-F238E27FC236}">
                      <a16:creationId xmlns:a16="http://schemas.microsoft.com/office/drawing/2014/main" id="{D56BE4C3-BDDD-CD44-BE9A-9CE1ECB7E76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408" y="3240"/>
                  <a:ext cx="240" cy="1"/>
                </a:xfrm>
                <a:prstGeom prst="line">
                  <a:avLst/>
                </a:prstGeom>
                <a:noFill/>
                <a:ln w="254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6002" name="Oval 21">
                  <a:extLst>
                    <a:ext uri="{FF2B5EF4-FFF2-40B4-BE49-F238E27FC236}">
                      <a16:creationId xmlns:a16="http://schemas.microsoft.com/office/drawing/2014/main" id="{52E66CA2-C9E9-B84C-90BC-77F297D60EF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80" y="3192"/>
                  <a:ext cx="96" cy="96"/>
                </a:xfrm>
                <a:prstGeom prst="ellipse">
                  <a:avLst/>
                </a:prstGeom>
                <a:solidFill>
                  <a:srgbClr val="0033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grpSp>
            <p:nvGrpSpPr>
              <p:cNvPr id="35992" name="Group 22">
                <a:extLst>
                  <a:ext uri="{FF2B5EF4-FFF2-40B4-BE49-F238E27FC236}">
                    <a16:creationId xmlns:a16="http://schemas.microsoft.com/office/drawing/2014/main" id="{A854B468-B7F2-DE46-94B2-DE8890E570B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08" y="3088"/>
                <a:ext cx="240" cy="96"/>
                <a:chOff x="1408" y="3088"/>
                <a:chExt cx="240" cy="96"/>
              </a:xfrm>
            </p:grpSpPr>
            <p:sp>
              <p:nvSpPr>
                <p:cNvPr id="35999" name="Line 23">
                  <a:extLst>
                    <a:ext uri="{FF2B5EF4-FFF2-40B4-BE49-F238E27FC236}">
                      <a16:creationId xmlns:a16="http://schemas.microsoft.com/office/drawing/2014/main" id="{49DE35E1-1126-AF4F-BB2A-8DFA377FF7C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408" y="3136"/>
                  <a:ext cx="240" cy="1"/>
                </a:xfrm>
                <a:prstGeom prst="line">
                  <a:avLst/>
                </a:prstGeom>
                <a:noFill/>
                <a:ln w="254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6000" name="Oval 24">
                  <a:extLst>
                    <a:ext uri="{FF2B5EF4-FFF2-40B4-BE49-F238E27FC236}">
                      <a16:creationId xmlns:a16="http://schemas.microsoft.com/office/drawing/2014/main" id="{591887F8-59A0-B043-9C51-906C88653B6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80" y="3088"/>
                  <a:ext cx="96" cy="96"/>
                </a:xfrm>
                <a:prstGeom prst="ellipse">
                  <a:avLst/>
                </a:prstGeom>
                <a:solidFill>
                  <a:srgbClr val="0033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grpSp>
            <p:nvGrpSpPr>
              <p:cNvPr id="35993" name="Group 25">
                <a:extLst>
                  <a:ext uri="{FF2B5EF4-FFF2-40B4-BE49-F238E27FC236}">
                    <a16:creationId xmlns:a16="http://schemas.microsoft.com/office/drawing/2014/main" id="{8FFCADA4-C043-914D-ADDD-107513D27F1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08" y="2976"/>
                <a:ext cx="240" cy="96"/>
                <a:chOff x="1408" y="2976"/>
                <a:chExt cx="240" cy="96"/>
              </a:xfrm>
            </p:grpSpPr>
            <p:sp>
              <p:nvSpPr>
                <p:cNvPr id="35997" name="Line 26">
                  <a:extLst>
                    <a:ext uri="{FF2B5EF4-FFF2-40B4-BE49-F238E27FC236}">
                      <a16:creationId xmlns:a16="http://schemas.microsoft.com/office/drawing/2014/main" id="{F02FCA6E-5E5B-B04B-B453-41A1EA6024C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408" y="3024"/>
                  <a:ext cx="240" cy="1"/>
                </a:xfrm>
                <a:prstGeom prst="line">
                  <a:avLst/>
                </a:prstGeom>
                <a:noFill/>
                <a:ln w="254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5998" name="Oval 27">
                  <a:extLst>
                    <a:ext uri="{FF2B5EF4-FFF2-40B4-BE49-F238E27FC236}">
                      <a16:creationId xmlns:a16="http://schemas.microsoft.com/office/drawing/2014/main" id="{4BAC5BA6-A256-4D4E-9445-697BAD786D4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80" y="2976"/>
                  <a:ext cx="96" cy="96"/>
                </a:xfrm>
                <a:prstGeom prst="ellipse">
                  <a:avLst/>
                </a:prstGeom>
                <a:solidFill>
                  <a:srgbClr val="0033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grpSp>
            <p:nvGrpSpPr>
              <p:cNvPr id="35994" name="Group 28">
                <a:extLst>
                  <a:ext uri="{FF2B5EF4-FFF2-40B4-BE49-F238E27FC236}">
                    <a16:creationId xmlns:a16="http://schemas.microsoft.com/office/drawing/2014/main" id="{91C73FE7-EEB2-F545-A445-3A6546AD390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08" y="2872"/>
                <a:ext cx="240" cy="96"/>
                <a:chOff x="1408" y="2872"/>
                <a:chExt cx="240" cy="96"/>
              </a:xfrm>
            </p:grpSpPr>
            <p:sp>
              <p:nvSpPr>
                <p:cNvPr id="35995" name="Line 29">
                  <a:extLst>
                    <a:ext uri="{FF2B5EF4-FFF2-40B4-BE49-F238E27FC236}">
                      <a16:creationId xmlns:a16="http://schemas.microsoft.com/office/drawing/2014/main" id="{55844561-54DA-1949-8E04-EB252527B0E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408" y="2920"/>
                  <a:ext cx="240" cy="1"/>
                </a:xfrm>
                <a:prstGeom prst="line">
                  <a:avLst/>
                </a:prstGeom>
                <a:noFill/>
                <a:ln w="254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5996" name="Oval 30">
                  <a:extLst>
                    <a:ext uri="{FF2B5EF4-FFF2-40B4-BE49-F238E27FC236}">
                      <a16:creationId xmlns:a16="http://schemas.microsoft.com/office/drawing/2014/main" id="{6963ABEB-9401-9848-9761-7A8B7F98FEB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80" y="2872"/>
                  <a:ext cx="96" cy="96"/>
                </a:xfrm>
                <a:prstGeom prst="ellipse">
                  <a:avLst/>
                </a:prstGeom>
                <a:solidFill>
                  <a:srgbClr val="0033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</p:grpSp>
        <p:grpSp>
          <p:nvGrpSpPr>
            <p:cNvPr id="35933" name="Group 31">
              <a:extLst>
                <a:ext uri="{FF2B5EF4-FFF2-40B4-BE49-F238E27FC236}">
                  <a16:creationId xmlns:a16="http://schemas.microsoft.com/office/drawing/2014/main" id="{478AA51A-DBF7-154F-9C17-449A433A096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08" y="3472"/>
              <a:ext cx="240" cy="416"/>
              <a:chOff x="1408" y="3472"/>
              <a:chExt cx="240" cy="416"/>
            </a:xfrm>
          </p:grpSpPr>
          <p:grpSp>
            <p:nvGrpSpPr>
              <p:cNvPr id="35979" name="Group 32">
                <a:extLst>
                  <a:ext uri="{FF2B5EF4-FFF2-40B4-BE49-F238E27FC236}">
                    <a16:creationId xmlns:a16="http://schemas.microsoft.com/office/drawing/2014/main" id="{7F578BE0-9D12-3B44-ADD6-20E9D924282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08" y="3792"/>
                <a:ext cx="240" cy="96"/>
                <a:chOff x="1408" y="3792"/>
                <a:chExt cx="240" cy="96"/>
              </a:xfrm>
            </p:grpSpPr>
            <p:sp>
              <p:nvSpPr>
                <p:cNvPr id="35989" name="Line 33">
                  <a:extLst>
                    <a:ext uri="{FF2B5EF4-FFF2-40B4-BE49-F238E27FC236}">
                      <a16:creationId xmlns:a16="http://schemas.microsoft.com/office/drawing/2014/main" id="{023E5B03-1777-2D4F-9072-8B7705D9DDD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408" y="3840"/>
                  <a:ext cx="240" cy="1"/>
                </a:xfrm>
                <a:prstGeom prst="line">
                  <a:avLst/>
                </a:prstGeom>
                <a:noFill/>
                <a:ln w="254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5990" name="Oval 34">
                  <a:extLst>
                    <a:ext uri="{FF2B5EF4-FFF2-40B4-BE49-F238E27FC236}">
                      <a16:creationId xmlns:a16="http://schemas.microsoft.com/office/drawing/2014/main" id="{DE817C08-481A-CB45-B469-C36B62CC9E9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80" y="3792"/>
                  <a:ext cx="96" cy="96"/>
                </a:xfrm>
                <a:prstGeom prst="ellipse">
                  <a:avLst/>
                </a:prstGeom>
                <a:solidFill>
                  <a:srgbClr val="0033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grpSp>
            <p:nvGrpSpPr>
              <p:cNvPr id="35980" name="Group 35">
                <a:extLst>
                  <a:ext uri="{FF2B5EF4-FFF2-40B4-BE49-F238E27FC236}">
                    <a16:creationId xmlns:a16="http://schemas.microsoft.com/office/drawing/2014/main" id="{DAD821A1-BBC7-5F4A-93AC-F1B930B8BFD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08" y="3688"/>
                <a:ext cx="240" cy="96"/>
                <a:chOff x="1408" y="3688"/>
                <a:chExt cx="240" cy="96"/>
              </a:xfrm>
            </p:grpSpPr>
            <p:sp>
              <p:nvSpPr>
                <p:cNvPr id="35987" name="Line 36">
                  <a:extLst>
                    <a:ext uri="{FF2B5EF4-FFF2-40B4-BE49-F238E27FC236}">
                      <a16:creationId xmlns:a16="http://schemas.microsoft.com/office/drawing/2014/main" id="{289A7BE9-A5ED-8249-AB3C-1D2FD3ADBE8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408" y="3736"/>
                  <a:ext cx="240" cy="1"/>
                </a:xfrm>
                <a:prstGeom prst="line">
                  <a:avLst/>
                </a:prstGeom>
                <a:noFill/>
                <a:ln w="254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5988" name="Oval 37">
                  <a:extLst>
                    <a:ext uri="{FF2B5EF4-FFF2-40B4-BE49-F238E27FC236}">
                      <a16:creationId xmlns:a16="http://schemas.microsoft.com/office/drawing/2014/main" id="{92925EB7-175E-1640-986E-9713C50D687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80" y="3688"/>
                  <a:ext cx="96" cy="96"/>
                </a:xfrm>
                <a:prstGeom prst="ellipse">
                  <a:avLst/>
                </a:prstGeom>
                <a:solidFill>
                  <a:srgbClr val="0033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grpSp>
            <p:nvGrpSpPr>
              <p:cNvPr id="35981" name="Group 38">
                <a:extLst>
                  <a:ext uri="{FF2B5EF4-FFF2-40B4-BE49-F238E27FC236}">
                    <a16:creationId xmlns:a16="http://schemas.microsoft.com/office/drawing/2014/main" id="{16006AB0-D84B-6F45-8DCC-A761163B630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08" y="3576"/>
                <a:ext cx="240" cy="96"/>
                <a:chOff x="1408" y="3576"/>
                <a:chExt cx="240" cy="96"/>
              </a:xfrm>
            </p:grpSpPr>
            <p:sp>
              <p:nvSpPr>
                <p:cNvPr id="35985" name="Line 39">
                  <a:extLst>
                    <a:ext uri="{FF2B5EF4-FFF2-40B4-BE49-F238E27FC236}">
                      <a16:creationId xmlns:a16="http://schemas.microsoft.com/office/drawing/2014/main" id="{B830D65B-6D2A-2F43-A4F1-5DA9F14D328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408" y="3624"/>
                  <a:ext cx="240" cy="1"/>
                </a:xfrm>
                <a:prstGeom prst="line">
                  <a:avLst/>
                </a:prstGeom>
                <a:noFill/>
                <a:ln w="254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5986" name="Oval 40">
                  <a:extLst>
                    <a:ext uri="{FF2B5EF4-FFF2-40B4-BE49-F238E27FC236}">
                      <a16:creationId xmlns:a16="http://schemas.microsoft.com/office/drawing/2014/main" id="{30F67FA5-DC2E-B142-B13D-7C6C51A27B3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80" y="3576"/>
                  <a:ext cx="96" cy="96"/>
                </a:xfrm>
                <a:prstGeom prst="ellipse">
                  <a:avLst/>
                </a:prstGeom>
                <a:solidFill>
                  <a:srgbClr val="0033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grpSp>
            <p:nvGrpSpPr>
              <p:cNvPr id="35982" name="Group 41">
                <a:extLst>
                  <a:ext uri="{FF2B5EF4-FFF2-40B4-BE49-F238E27FC236}">
                    <a16:creationId xmlns:a16="http://schemas.microsoft.com/office/drawing/2014/main" id="{D622EA56-A8B8-B444-AACE-66028857B7D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08" y="3472"/>
                <a:ext cx="240" cy="96"/>
                <a:chOff x="1408" y="3472"/>
                <a:chExt cx="240" cy="96"/>
              </a:xfrm>
            </p:grpSpPr>
            <p:sp>
              <p:nvSpPr>
                <p:cNvPr id="35983" name="Line 42">
                  <a:extLst>
                    <a:ext uri="{FF2B5EF4-FFF2-40B4-BE49-F238E27FC236}">
                      <a16:creationId xmlns:a16="http://schemas.microsoft.com/office/drawing/2014/main" id="{4F0E45AF-0501-C345-BDD9-B8737F9ECB4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408" y="3520"/>
                  <a:ext cx="240" cy="1"/>
                </a:xfrm>
                <a:prstGeom prst="line">
                  <a:avLst/>
                </a:prstGeom>
                <a:noFill/>
                <a:ln w="254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5984" name="Oval 43">
                  <a:extLst>
                    <a:ext uri="{FF2B5EF4-FFF2-40B4-BE49-F238E27FC236}">
                      <a16:creationId xmlns:a16="http://schemas.microsoft.com/office/drawing/2014/main" id="{84156F62-5C7B-3E4D-89CF-0EC50CC8342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80" y="3472"/>
                  <a:ext cx="96" cy="96"/>
                </a:xfrm>
                <a:prstGeom prst="ellipse">
                  <a:avLst/>
                </a:prstGeom>
                <a:solidFill>
                  <a:srgbClr val="0033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</p:grpSp>
        <p:sp>
          <p:nvSpPr>
            <p:cNvPr id="35934" name="Rectangle 44">
              <a:extLst>
                <a:ext uri="{FF2B5EF4-FFF2-40B4-BE49-F238E27FC236}">
                  <a16:creationId xmlns:a16="http://schemas.microsoft.com/office/drawing/2014/main" id="{DE8FAF5D-7CEE-984D-9DC4-98AFCFA745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2" y="3544"/>
              <a:ext cx="374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2000">
                  <a:solidFill>
                    <a:srgbClr val="993300"/>
                  </a:solidFill>
                  <a:latin typeface="Arial" panose="020B0604020202020204" pitchFamily="34" charset="0"/>
                </a:rPr>
                <a:t>filled </a:t>
              </a:r>
              <a:endParaRPr lang="en-US" altLang="en-US">
                <a:latin typeface="Arial" panose="020B0604020202020204" pitchFamily="34" charset="0"/>
              </a:endParaRPr>
            </a:p>
          </p:txBody>
        </p:sp>
        <p:sp>
          <p:nvSpPr>
            <p:cNvPr id="35935" name="Rectangle 45">
              <a:extLst>
                <a:ext uri="{FF2B5EF4-FFF2-40B4-BE49-F238E27FC236}">
                  <a16:creationId xmlns:a16="http://schemas.microsoft.com/office/drawing/2014/main" id="{1A609686-AB50-4F44-AE3D-A0D0FBD7A1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2" y="3728"/>
              <a:ext cx="356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2000">
                  <a:solidFill>
                    <a:srgbClr val="993300"/>
                  </a:solidFill>
                  <a:latin typeface="Arial" panose="020B0604020202020204" pitchFamily="34" charset="0"/>
                </a:rPr>
                <a:t>band</a:t>
              </a:r>
              <a:endParaRPr lang="en-US" altLang="en-US">
                <a:latin typeface="Arial" panose="020B0604020202020204" pitchFamily="34" charset="0"/>
              </a:endParaRPr>
            </a:p>
          </p:txBody>
        </p:sp>
        <p:sp>
          <p:nvSpPr>
            <p:cNvPr id="35936" name="Rectangle 46">
              <a:extLst>
                <a:ext uri="{FF2B5EF4-FFF2-40B4-BE49-F238E27FC236}">
                  <a16:creationId xmlns:a16="http://schemas.microsoft.com/office/drawing/2014/main" id="{4D2DB565-5ACC-254C-8D43-6B65546E33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2" y="2672"/>
              <a:ext cx="374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2000">
                  <a:solidFill>
                    <a:srgbClr val="993300"/>
                  </a:solidFill>
                  <a:latin typeface="Arial" panose="020B0604020202020204" pitchFamily="34" charset="0"/>
                </a:rPr>
                <a:t>filled </a:t>
              </a:r>
              <a:endParaRPr lang="en-US" altLang="en-US">
                <a:latin typeface="Arial" panose="020B0604020202020204" pitchFamily="34" charset="0"/>
              </a:endParaRPr>
            </a:p>
          </p:txBody>
        </p:sp>
        <p:sp>
          <p:nvSpPr>
            <p:cNvPr id="35937" name="Rectangle 47">
              <a:extLst>
                <a:ext uri="{FF2B5EF4-FFF2-40B4-BE49-F238E27FC236}">
                  <a16:creationId xmlns:a16="http://schemas.microsoft.com/office/drawing/2014/main" id="{2CCEB38A-202A-474E-B4C8-68BC1EC50E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2" y="2856"/>
              <a:ext cx="596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2000">
                  <a:solidFill>
                    <a:srgbClr val="993300"/>
                  </a:solidFill>
                  <a:latin typeface="Arial" panose="020B0604020202020204" pitchFamily="34" charset="0"/>
                </a:rPr>
                <a:t>valence </a:t>
              </a:r>
              <a:endParaRPr lang="en-US" altLang="en-US">
                <a:latin typeface="Arial" panose="020B0604020202020204" pitchFamily="34" charset="0"/>
              </a:endParaRPr>
            </a:p>
          </p:txBody>
        </p:sp>
        <p:sp>
          <p:nvSpPr>
            <p:cNvPr id="35938" name="Rectangle 48">
              <a:extLst>
                <a:ext uri="{FF2B5EF4-FFF2-40B4-BE49-F238E27FC236}">
                  <a16:creationId xmlns:a16="http://schemas.microsoft.com/office/drawing/2014/main" id="{07D6EDDB-5DE7-E84D-A872-0157DB737F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2" y="3040"/>
              <a:ext cx="356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2000">
                  <a:solidFill>
                    <a:srgbClr val="993300"/>
                  </a:solidFill>
                  <a:latin typeface="Arial" panose="020B0604020202020204" pitchFamily="34" charset="0"/>
                </a:rPr>
                <a:t>band</a:t>
              </a:r>
              <a:endParaRPr lang="en-US" altLang="en-US">
                <a:latin typeface="Arial" panose="020B0604020202020204" pitchFamily="34" charset="0"/>
              </a:endParaRPr>
            </a:p>
          </p:txBody>
        </p:sp>
        <p:sp>
          <p:nvSpPr>
            <p:cNvPr id="35939" name="Rectangle 49">
              <a:extLst>
                <a:ext uri="{FF2B5EF4-FFF2-40B4-BE49-F238E27FC236}">
                  <a16:creationId xmlns:a16="http://schemas.microsoft.com/office/drawing/2014/main" id="{A0241115-EB21-2146-BBC7-7B5DC7B185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2" y="1752"/>
              <a:ext cx="480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2000">
                  <a:solidFill>
                    <a:srgbClr val="993300"/>
                  </a:solidFill>
                  <a:latin typeface="Arial" panose="020B0604020202020204" pitchFamily="34" charset="0"/>
                </a:rPr>
                <a:t>empty </a:t>
              </a:r>
              <a:endParaRPr lang="en-US" altLang="en-US">
                <a:latin typeface="Arial" panose="020B0604020202020204" pitchFamily="34" charset="0"/>
              </a:endParaRPr>
            </a:p>
          </p:txBody>
        </p:sp>
        <p:sp>
          <p:nvSpPr>
            <p:cNvPr id="35940" name="Rectangle 50">
              <a:extLst>
                <a:ext uri="{FF2B5EF4-FFF2-40B4-BE49-F238E27FC236}">
                  <a16:creationId xmlns:a16="http://schemas.microsoft.com/office/drawing/2014/main" id="{618462CF-041A-6348-A613-9C05882D2C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2" y="1936"/>
              <a:ext cx="356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2000">
                  <a:solidFill>
                    <a:srgbClr val="993300"/>
                  </a:solidFill>
                  <a:latin typeface="Arial" panose="020B0604020202020204" pitchFamily="34" charset="0"/>
                </a:rPr>
                <a:t>band</a:t>
              </a:r>
              <a:endParaRPr lang="en-US" altLang="en-US">
                <a:latin typeface="Arial" panose="020B0604020202020204" pitchFamily="34" charset="0"/>
              </a:endParaRPr>
            </a:p>
          </p:txBody>
        </p:sp>
        <p:grpSp>
          <p:nvGrpSpPr>
            <p:cNvPr id="35941" name="Group 51">
              <a:extLst>
                <a:ext uri="{FF2B5EF4-FFF2-40B4-BE49-F238E27FC236}">
                  <a16:creationId xmlns:a16="http://schemas.microsoft.com/office/drawing/2014/main" id="{D1F264FB-FC1A-5448-B499-D81A0CC67C2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72" y="1776"/>
              <a:ext cx="240" cy="424"/>
              <a:chOff x="1672" y="1776"/>
              <a:chExt cx="240" cy="424"/>
            </a:xfrm>
          </p:grpSpPr>
          <p:grpSp>
            <p:nvGrpSpPr>
              <p:cNvPr id="35967" name="Group 52">
                <a:extLst>
                  <a:ext uri="{FF2B5EF4-FFF2-40B4-BE49-F238E27FC236}">
                    <a16:creationId xmlns:a16="http://schemas.microsoft.com/office/drawing/2014/main" id="{C571D23D-078D-DC45-ACA9-2B71A0FBF31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672" y="1992"/>
                <a:ext cx="240" cy="96"/>
                <a:chOff x="1672" y="1992"/>
                <a:chExt cx="240" cy="96"/>
              </a:xfrm>
            </p:grpSpPr>
            <p:sp>
              <p:nvSpPr>
                <p:cNvPr id="35977" name="Line 53">
                  <a:extLst>
                    <a:ext uri="{FF2B5EF4-FFF2-40B4-BE49-F238E27FC236}">
                      <a16:creationId xmlns:a16="http://schemas.microsoft.com/office/drawing/2014/main" id="{0C10E9CD-D5B3-6E47-8BF0-12511A4BBF4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672" y="2040"/>
                  <a:ext cx="240" cy="1"/>
                </a:xfrm>
                <a:prstGeom prst="line">
                  <a:avLst/>
                </a:prstGeom>
                <a:noFill/>
                <a:ln w="254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5978" name="Oval 54">
                  <a:extLst>
                    <a:ext uri="{FF2B5EF4-FFF2-40B4-BE49-F238E27FC236}">
                      <a16:creationId xmlns:a16="http://schemas.microsoft.com/office/drawing/2014/main" id="{FB4B6F34-98AA-1F4B-86BB-A4302FFA672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744" y="1992"/>
                  <a:ext cx="96" cy="96"/>
                </a:xfrm>
                <a:prstGeom prst="ellipse">
                  <a:avLst/>
                </a:prstGeom>
                <a:solidFill>
                  <a:srgbClr val="FFFFFF"/>
                </a:solidFill>
                <a:ln w="254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grpSp>
            <p:nvGrpSpPr>
              <p:cNvPr id="35968" name="Group 55">
                <a:extLst>
                  <a:ext uri="{FF2B5EF4-FFF2-40B4-BE49-F238E27FC236}">
                    <a16:creationId xmlns:a16="http://schemas.microsoft.com/office/drawing/2014/main" id="{508D0309-03DB-7E45-91C7-124196C0939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672" y="1888"/>
                <a:ext cx="240" cy="96"/>
                <a:chOff x="1672" y="1888"/>
                <a:chExt cx="240" cy="96"/>
              </a:xfrm>
            </p:grpSpPr>
            <p:sp>
              <p:nvSpPr>
                <p:cNvPr id="35975" name="Line 56">
                  <a:extLst>
                    <a:ext uri="{FF2B5EF4-FFF2-40B4-BE49-F238E27FC236}">
                      <a16:creationId xmlns:a16="http://schemas.microsoft.com/office/drawing/2014/main" id="{4D89D6ED-F146-CB46-BD5F-773A844F193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672" y="1936"/>
                  <a:ext cx="240" cy="1"/>
                </a:xfrm>
                <a:prstGeom prst="line">
                  <a:avLst/>
                </a:prstGeom>
                <a:noFill/>
                <a:ln w="254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5976" name="Oval 57">
                  <a:extLst>
                    <a:ext uri="{FF2B5EF4-FFF2-40B4-BE49-F238E27FC236}">
                      <a16:creationId xmlns:a16="http://schemas.microsoft.com/office/drawing/2014/main" id="{0FBB93FB-2580-4645-8B37-713C26DFED9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744" y="1888"/>
                  <a:ext cx="96" cy="96"/>
                </a:xfrm>
                <a:prstGeom prst="ellipse">
                  <a:avLst/>
                </a:prstGeom>
                <a:solidFill>
                  <a:srgbClr val="FFFFFF"/>
                </a:solidFill>
                <a:ln w="254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grpSp>
            <p:nvGrpSpPr>
              <p:cNvPr id="35969" name="Group 58">
                <a:extLst>
                  <a:ext uri="{FF2B5EF4-FFF2-40B4-BE49-F238E27FC236}">
                    <a16:creationId xmlns:a16="http://schemas.microsoft.com/office/drawing/2014/main" id="{0FD325D2-5283-BA4D-8BA6-1386BC2C330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672" y="2104"/>
                <a:ext cx="240" cy="96"/>
                <a:chOff x="1672" y="2104"/>
                <a:chExt cx="240" cy="96"/>
              </a:xfrm>
            </p:grpSpPr>
            <p:sp>
              <p:nvSpPr>
                <p:cNvPr id="35973" name="Line 59">
                  <a:extLst>
                    <a:ext uri="{FF2B5EF4-FFF2-40B4-BE49-F238E27FC236}">
                      <a16:creationId xmlns:a16="http://schemas.microsoft.com/office/drawing/2014/main" id="{786DDE09-442E-DB41-B323-0CD14A194EB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672" y="2152"/>
                  <a:ext cx="240" cy="1"/>
                </a:xfrm>
                <a:prstGeom prst="line">
                  <a:avLst/>
                </a:prstGeom>
                <a:noFill/>
                <a:ln w="254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5974" name="Oval 60">
                  <a:extLst>
                    <a:ext uri="{FF2B5EF4-FFF2-40B4-BE49-F238E27FC236}">
                      <a16:creationId xmlns:a16="http://schemas.microsoft.com/office/drawing/2014/main" id="{16992A0B-FE89-644A-A3D0-F91FEE0D817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744" y="2104"/>
                  <a:ext cx="96" cy="96"/>
                </a:xfrm>
                <a:prstGeom prst="ellipse">
                  <a:avLst/>
                </a:prstGeom>
                <a:solidFill>
                  <a:srgbClr val="FFFFFF"/>
                </a:solidFill>
                <a:ln w="254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grpSp>
            <p:nvGrpSpPr>
              <p:cNvPr id="35970" name="Group 61">
                <a:extLst>
                  <a:ext uri="{FF2B5EF4-FFF2-40B4-BE49-F238E27FC236}">
                    <a16:creationId xmlns:a16="http://schemas.microsoft.com/office/drawing/2014/main" id="{65AEB25A-58FB-DE4B-BFD0-5F343463D44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672" y="1776"/>
                <a:ext cx="240" cy="96"/>
                <a:chOff x="1672" y="1776"/>
                <a:chExt cx="240" cy="96"/>
              </a:xfrm>
            </p:grpSpPr>
            <p:sp>
              <p:nvSpPr>
                <p:cNvPr id="35971" name="Line 62">
                  <a:extLst>
                    <a:ext uri="{FF2B5EF4-FFF2-40B4-BE49-F238E27FC236}">
                      <a16:creationId xmlns:a16="http://schemas.microsoft.com/office/drawing/2014/main" id="{AE158D0A-BAB7-CB4B-A06E-B2B368CE238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672" y="1824"/>
                  <a:ext cx="240" cy="1"/>
                </a:xfrm>
                <a:prstGeom prst="line">
                  <a:avLst/>
                </a:prstGeom>
                <a:noFill/>
                <a:ln w="254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5972" name="Oval 63">
                  <a:extLst>
                    <a:ext uri="{FF2B5EF4-FFF2-40B4-BE49-F238E27FC236}">
                      <a16:creationId xmlns:a16="http://schemas.microsoft.com/office/drawing/2014/main" id="{C9A44EA9-B981-5F48-813A-3EBD5C7495C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744" y="1776"/>
                  <a:ext cx="96" cy="96"/>
                </a:xfrm>
                <a:prstGeom prst="ellipse">
                  <a:avLst/>
                </a:prstGeom>
                <a:solidFill>
                  <a:srgbClr val="FFFFFF"/>
                </a:solidFill>
                <a:ln w="254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</p:grpSp>
        <p:sp>
          <p:nvSpPr>
            <p:cNvPr id="35942" name="Rectangle 64">
              <a:extLst>
                <a:ext uri="{FF2B5EF4-FFF2-40B4-BE49-F238E27FC236}">
                  <a16:creationId xmlns:a16="http://schemas.microsoft.com/office/drawing/2014/main" id="{84A7464D-E967-4E4A-BA3D-4D06CD8E3CE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1258" y="3204"/>
              <a:ext cx="960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>
                  <a:solidFill>
                    <a:srgbClr val="FFFFFF"/>
                  </a:solidFill>
                  <a:latin typeface="Arial" panose="020B0604020202020204" pitchFamily="34" charset="0"/>
                </a:rPr>
                <a:t>filled states</a:t>
              </a:r>
              <a:endParaRPr lang="en-US" altLang="en-US">
                <a:latin typeface="Arial" panose="020B0604020202020204" pitchFamily="34" charset="0"/>
              </a:endParaRPr>
            </a:p>
          </p:txBody>
        </p:sp>
        <p:grpSp>
          <p:nvGrpSpPr>
            <p:cNvPr id="35943" name="Group 65">
              <a:extLst>
                <a:ext uri="{FF2B5EF4-FFF2-40B4-BE49-F238E27FC236}">
                  <a16:creationId xmlns:a16="http://schemas.microsoft.com/office/drawing/2014/main" id="{C89458B4-F622-CE48-9C3D-EBF4534C521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08" y="2440"/>
              <a:ext cx="240" cy="416"/>
              <a:chOff x="1408" y="2440"/>
              <a:chExt cx="240" cy="416"/>
            </a:xfrm>
          </p:grpSpPr>
          <p:grpSp>
            <p:nvGrpSpPr>
              <p:cNvPr id="35955" name="Group 66">
                <a:extLst>
                  <a:ext uri="{FF2B5EF4-FFF2-40B4-BE49-F238E27FC236}">
                    <a16:creationId xmlns:a16="http://schemas.microsoft.com/office/drawing/2014/main" id="{3FAA9F06-2E17-B341-9940-A52C1232618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08" y="2760"/>
                <a:ext cx="240" cy="96"/>
                <a:chOff x="1408" y="2760"/>
                <a:chExt cx="240" cy="96"/>
              </a:xfrm>
            </p:grpSpPr>
            <p:sp>
              <p:nvSpPr>
                <p:cNvPr id="35965" name="Line 67">
                  <a:extLst>
                    <a:ext uri="{FF2B5EF4-FFF2-40B4-BE49-F238E27FC236}">
                      <a16:creationId xmlns:a16="http://schemas.microsoft.com/office/drawing/2014/main" id="{8C994391-AF21-5B40-BB26-FE99C0CAEE1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408" y="2808"/>
                  <a:ext cx="240" cy="1"/>
                </a:xfrm>
                <a:prstGeom prst="line">
                  <a:avLst/>
                </a:prstGeom>
                <a:noFill/>
                <a:ln w="254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5966" name="Oval 68">
                  <a:extLst>
                    <a:ext uri="{FF2B5EF4-FFF2-40B4-BE49-F238E27FC236}">
                      <a16:creationId xmlns:a16="http://schemas.microsoft.com/office/drawing/2014/main" id="{E660465B-B85D-6246-9BC8-025845D00FE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80" y="2760"/>
                  <a:ext cx="96" cy="96"/>
                </a:xfrm>
                <a:prstGeom prst="ellipse">
                  <a:avLst/>
                </a:prstGeom>
                <a:solidFill>
                  <a:srgbClr val="0033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grpSp>
            <p:nvGrpSpPr>
              <p:cNvPr id="35956" name="Group 69">
                <a:extLst>
                  <a:ext uri="{FF2B5EF4-FFF2-40B4-BE49-F238E27FC236}">
                    <a16:creationId xmlns:a16="http://schemas.microsoft.com/office/drawing/2014/main" id="{F9BA1CD9-1EAE-8643-92FA-02584CC2717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08" y="2656"/>
                <a:ext cx="240" cy="96"/>
                <a:chOff x="1408" y="2656"/>
                <a:chExt cx="240" cy="96"/>
              </a:xfrm>
            </p:grpSpPr>
            <p:sp>
              <p:nvSpPr>
                <p:cNvPr id="35963" name="Line 70">
                  <a:extLst>
                    <a:ext uri="{FF2B5EF4-FFF2-40B4-BE49-F238E27FC236}">
                      <a16:creationId xmlns:a16="http://schemas.microsoft.com/office/drawing/2014/main" id="{97BC3E6B-2F67-754A-827B-49E21E3DB1A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408" y="2704"/>
                  <a:ext cx="240" cy="1"/>
                </a:xfrm>
                <a:prstGeom prst="line">
                  <a:avLst/>
                </a:prstGeom>
                <a:noFill/>
                <a:ln w="254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5964" name="Oval 71">
                  <a:extLst>
                    <a:ext uri="{FF2B5EF4-FFF2-40B4-BE49-F238E27FC236}">
                      <a16:creationId xmlns:a16="http://schemas.microsoft.com/office/drawing/2014/main" id="{7E7FE34C-7081-C749-94F8-175154D5F52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80" y="2656"/>
                  <a:ext cx="96" cy="96"/>
                </a:xfrm>
                <a:prstGeom prst="ellipse">
                  <a:avLst/>
                </a:prstGeom>
                <a:solidFill>
                  <a:srgbClr val="0033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grpSp>
            <p:nvGrpSpPr>
              <p:cNvPr id="35957" name="Group 72">
                <a:extLst>
                  <a:ext uri="{FF2B5EF4-FFF2-40B4-BE49-F238E27FC236}">
                    <a16:creationId xmlns:a16="http://schemas.microsoft.com/office/drawing/2014/main" id="{21E41DBA-3412-3B43-978C-4CDD1A19F50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08" y="2544"/>
                <a:ext cx="240" cy="96"/>
                <a:chOff x="1408" y="2544"/>
                <a:chExt cx="240" cy="96"/>
              </a:xfrm>
            </p:grpSpPr>
            <p:sp>
              <p:nvSpPr>
                <p:cNvPr id="35961" name="Line 73">
                  <a:extLst>
                    <a:ext uri="{FF2B5EF4-FFF2-40B4-BE49-F238E27FC236}">
                      <a16:creationId xmlns:a16="http://schemas.microsoft.com/office/drawing/2014/main" id="{6DE7638D-FF2F-DA4B-9B8F-0203D275BCB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408" y="2592"/>
                  <a:ext cx="240" cy="1"/>
                </a:xfrm>
                <a:prstGeom prst="line">
                  <a:avLst/>
                </a:prstGeom>
                <a:noFill/>
                <a:ln w="254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5962" name="Oval 74">
                  <a:extLst>
                    <a:ext uri="{FF2B5EF4-FFF2-40B4-BE49-F238E27FC236}">
                      <a16:creationId xmlns:a16="http://schemas.microsoft.com/office/drawing/2014/main" id="{AD453AF8-B2D2-8249-8A8E-4EE6E6219F6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80" y="2544"/>
                  <a:ext cx="96" cy="96"/>
                </a:xfrm>
                <a:prstGeom prst="ellipse">
                  <a:avLst/>
                </a:prstGeom>
                <a:solidFill>
                  <a:srgbClr val="0033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grpSp>
            <p:nvGrpSpPr>
              <p:cNvPr id="35958" name="Group 75">
                <a:extLst>
                  <a:ext uri="{FF2B5EF4-FFF2-40B4-BE49-F238E27FC236}">
                    <a16:creationId xmlns:a16="http://schemas.microsoft.com/office/drawing/2014/main" id="{99AD6302-FB91-9F45-ABC4-95EDB87E252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08" y="2440"/>
                <a:ext cx="240" cy="96"/>
                <a:chOff x="1408" y="2440"/>
                <a:chExt cx="240" cy="96"/>
              </a:xfrm>
            </p:grpSpPr>
            <p:sp>
              <p:nvSpPr>
                <p:cNvPr id="35959" name="Line 76">
                  <a:extLst>
                    <a:ext uri="{FF2B5EF4-FFF2-40B4-BE49-F238E27FC236}">
                      <a16:creationId xmlns:a16="http://schemas.microsoft.com/office/drawing/2014/main" id="{24DB9743-3A2A-544D-A393-9BE2D2232A9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408" y="2488"/>
                  <a:ext cx="240" cy="1"/>
                </a:xfrm>
                <a:prstGeom prst="line">
                  <a:avLst/>
                </a:prstGeom>
                <a:noFill/>
                <a:ln w="254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5960" name="Oval 77">
                  <a:extLst>
                    <a:ext uri="{FF2B5EF4-FFF2-40B4-BE49-F238E27FC236}">
                      <a16:creationId xmlns:a16="http://schemas.microsoft.com/office/drawing/2014/main" id="{4DB75646-AB12-3B49-9F0C-5073CFA2F8D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80" y="2440"/>
                  <a:ext cx="96" cy="96"/>
                </a:xfrm>
                <a:prstGeom prst="ellipse">
                  <a:avLst/>
                </a:prstGeom>
                <a:solidFill>
                  <a:srgbClr val="0033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</p:grpSp>
        <p:sp>
          <p:nvSpPr>
            <p:cNvPr id="35944" name="Freeform 78">
              <a:extLst>
                <a:ext uri="{FF2B5EF4-FFF2-40B4-BE49-F238E27FC236}">
                  <a16:creationId xmlns:a16="http://schemas.microsoft.com/office/drawing/2014/main" id="{6778C463-FA72-0B44-8A2D-D3992430F25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40" y="3976"/>
              <a:ext cx="160" cy="168"/>
            </a:xfrm>
            <a:custGeom>
              <a:avLst/>
              <a:gdLst>
                <a:gd name="T0" fmla="*/ 64 w 160"/>
                <a:gd name="T1" fmla="*/ 0 h 168"/>
                <a:gd name="T2" fmla="*/ 160 w 160"/>
                <a:gd name="T3" fmla="*/ 16 h 168"/>
                <a:gd name="T4" fmla="*/ 0 w 160"/>
                <a:gd name="T5" fmla="*/ 40 h 168"/>
                <a:gd name="T6" fmla="*/ 64 w 160"/>
                <a:gd name="T7" fmla="*/ 64 h 168"/>
                <a:gd name="T8" fmla="*/ 64 w 160"/>
                <a:gd name="T9" fmla="*/ 168 h 1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0"/>
                <a:gd name="T16" fmla="*/ 0 h 168"/>
                <a:gd name="T17" fmla="*/ 160 w 160"/>
                <a:gd name="T18" fmla="*/ 168 h 1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0" h="168">
                  <a:moveTo>
                    <a:pt x="64" y="0"/>
                  </a:moveTo>
                  <a:lnTo>
                    <a:pt x="160" y="16"/>
                  </a:lnTo>
                  <a:lnTo>
                    <a:pt x="0" y="40"/>
                  </a:lnTo>
                  <a:lnTo>
                    <a:pt x="64" y="64"/>
                  </a:lnTo>
                  <a:lnTo>
                    <a:pt x="64" y="168"/>
                  </a:lnTo>
                </a:path>
              </a:pathLst>
            </a:cu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grpSp>
          <p:nvGrpSpPr>
            <p:cNvPr id="35945" name="Group 80">
              <a:extLst>
                <a:ext uri="{FF2B5EF4-FFF2-40B4-BE49-F238E27FC236}">
                  <a16:creationId xmlns:a16="http://schemas.microsoft.com/office/drawing/2014/main" id="{9AC1D0C7-27C9-084F-B877-108BA77554B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512" y="2248"/>
              <a:ext cx="248" cy="208"/>
              <a:chOff x="1512" y="2248"/>
              <a:chExt cx="248" cy="208"/>
            </a:xfrm>
          </p:grpSpPr>
          <p:grpSp>
            <p:nvGrpSpPr>
              <p:cNvPr id="35947" name="Group 81">
                <a:extLst>
                  <a:ext uri="{FF2B5EF4-FFF2-40B4-BE49-F238E27FC236}">
                    <a16:creationId xmlns:a16="http://schemas.microsoft.com/office/drawing/2014/main" id="{743D812A-BA06-5C47-AE30-22D841625F0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512" y="2248"/>
                <a:ext cx="208" cy="152"/>
                <a:chOff x="1512" y="2248"/>
                <a:chExt cx="208" cy="152"/>
              </a:xfrm>
            </p:grpSpPr>
            <p:sp>
              <p:nvSpPr>
                <p:cNvPr id="35951" name="Freeform 82">
                  <a:extLst>
                    <a:ext uri="{FF2B5EF4-FFF2-40B4-BE49-F238E27FC236}">
                      <a16:creationId xmlns:a16="http://schemas.microsoft.com/office/drawing/2014/main" id="{497A3F25-0800-4E46-85FC-871C7F289E1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512" y="2256"/>
                  <a:ext cx="104" cy="144"/>
                </a:xfrm>
                <a:custGeom>
                  <a:avLst/>
                  <a:gdLst>
                    <a:gd name="T0" fmla="*/ 12 w 13"/>
                    <a:gd name="T1" fmla="*/ 0 h 18"/>
                    <a:gd name="T2" fmla="*/ 0 w 13"/>
                    <a:gd name="T3" fmla="*/ 17 h 18"/>
                    <a:gd name="T4" fmla="*/ 13 w 13"/>
                    <a:gd name="T5" fmla="*/ 18 h 18"/>
                    <a:gd name="T6" fmla="*/ 12 w 13"/>
                    <a:gd name="T7" fmla="*/ 0 h 18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13"/>
                    <a:gd name="T13" fmla="*/ 0 h 18"/>
                    <a:gd name="T14" fmla="*/ 13 w 13"/>
                    <a:gd name="T15" fmla="*/ 18 h 18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13" h="18">
                      <a:moveTo>
                        <a:pt x="12" y="0"/>
                      </a:moveTo>
                      <a:cubicBezTo>
                        <a:pt x="5" y="0"/>
                        <a:pt x="0" y="8"/>
                        <a:pt x="0" y="17"/>
                      </a:cubicBezTo>
                      <a:lnTo>
                        <a:pt x="13" y="18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35952" name="Arc 83">
                  <a:extLst>
                    <a:ext uri="{FF2B5EF4-FFF2-40B4-BE49-F238E27FC236}">
                      <a16:creationId xmlns:a16="http://schemas.microsoft.com/office/drawing/2014/main" id="{4D1CFF2C-EF45-0D4A-8155-A2F704CF368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520" y="2264"/>
                  <a:ext cx="96" cy="136"/>
                </a:xfrm>
                <a:custGeom>
                  <a:avLst/>
                  <a:gdLst>
                    <a:gd name="T0" fmla="*/ 0 w 21600"/>
                    <a:gd name="T1" fmla="*/ 136 h 21600"/>
                    <a:gd name="T2" fmla="*/ 96 w 21600"/>
                    <a:gd name="T3" fmla="*/ 0 h 21600"/>
                    <a:gd name="T4" fmla="*/ 96 w 21600"/>
                    <a:gd name="T5" fmla="*/ 136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21599"/>
                      </a:moveTo>
                      <a:cubicBezTo>
                        <a:pt x="-1" y="9670"/>
                        <a:pt x="9670" y="-1"/>
                        <a:pt x="21600" y="-1"/>
                      </a:cubicBezTo>
                    </a:path>
                    <a:path w="21600" h="21600" stroke="0" extrusionOk="0">
                      <a:moveTo>
                        <a:pt x="-1" y="21599"/>
                      </a:moveTo>
                      <a:cubicBezTo>
                        <a:pt x="-1" y="9670"/>
                        <a:pt x="9670" y="-1"/>
                        <a:pt x="21600" y="-1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25400">
                  <a:solidFill>
                    <a:srgbClr val="CC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35953" name="Freeform 84">
                  <a:extLst>
                    <a:ext uri="{FF2B5EF4-FFF2-40B4-BE49-F238E27FC236}">
                      <a16:creationId xmlns:a16="http://schemas.microsoft.com/office/drawing/2014/main" id="{5A587B20-6278-944B-A627-FAEE09BC015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08" y="2248"/>
                  <a:ext cx="112" cy="152"/>
                </a:xfrm>
                <a:custGeom>
                  <a:avLst/>
                  <a:gdLst>
                    <a:gd name="T0" fmla="*/ 14 w 14"/>
                    <a:gd name="T1" fmla="*/ 19 h 19"/>
                    <a:gd name="T2" fmla="*/ 0 w 14"/>
                    <a:gd name="T3" fmla="*/ 1 h 19"/>
                    <a:gd name="T4" fmla="*/ 0 w 14"/>
                    <a:gd name="T5" fmla="*/ 1 h 19"/>
                    <a:gd name="T6" fmla="*/ 0 w 14"/>
                    <a:gd name="T7" fmla="*/ 19 h 19"/>
                    <a:gd name="T8" fmla="*/ 14 w 14"/>
                    <a:gd name="T9" fmla="*/ 19 h 1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4"/>
                    <a:gd name="T16" fmla="*/ 0 h 19"/>
                    <a:gd name="T17" fmla="*/ 14 w 14"/>
                    <a:gd name="T18" fmla="*/ 19 h 1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4" h="19">
                      <a:moveTo>
                        <a:pt x="14" y="19"/>
                      </a:moveTo>
                      <a:cubicBezTo>
                        <a:pt x="14" y="9"/>
                        <a:pt x="7" y="1"/>
                        <a:pt x="0" y="1"/>
                      </a:cubicBezTo>
                      <a:cubicBezTo>
                        <a:pt x="0" y="0"/>
                        <a:pt x="0" y="1"/>
                        <a:pt x="0" y="1"/>
                      </a:cubicBezTo>
                      <a:lnTo>
                        <a:pt x="0" y="19"/>
                      </a:lnTo>
                      <a:lnTo>
                        <a:pt x="14" y="19"/>
                      </a:lnTo>
                      <a:close/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35954" name="Arc 85">
                  <a:extLst>
                    <a:ext uri="{FF2B5EF4-FFF2-40B4-BE49-F238E27FC236}">
                      <a16:creationId xmlns:a16="http://schemas.microsoft.com/office/drawing/2014/main" id="{20EF4805-BCB6-F44D-89D6-BD2277B667F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11" y="2264"/>
                  <a:ext cx="101" cy="136"/>
                </a:xfrm>
                <a:custGeom>
                  <a:avLst/>
                  <a:gdLst>
                    <a:gd name="T0" fmla="*/ 0 w 21747"/>
                    <a:gd name="T1" fmla="*/ 0 h 21600"/>
                    <a:gd name="T2" fmla="*/ 101 w 21747"/>
                    <a:gd name="T3" fmla="*/ 136 h 21600"/>
                    <a:gd name="T4" fmla="*/ 1 w 21747"/>
                    <a:gd name="T5" fmla="*/ 136 h 21600"/>
                    <a:gd name="T6" fmla="*/ 0 60000 65536"/>
                    <a:gd name="T7" fmla="*/ 0 60000 65536"/>
                    <a:gd name="T8" fmla="*/ 0 60000 65536"/>
                    <a:gd name="T9" fmla="*/ 0 w 21747"/>
                    <a:gd name="T10" fmla="*/ 0 h 21600"/>
                    <a:gd name="T11" fmla="*/ 21747 w 21747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747" h="21600" fill="none" extrusionOk="0">
                      <a:moveTo>
                        <a:pt x="0" y="0"/>
                      </a:moveTo>
                      <a:cubicBezTo>
                        <a:pt x="49" y="0"/>
                        <a:pt x="98" y="-1"/>
                        <a:pt x="147" y="-1"/>
                      </a:cubicBezTo>
                      <a:cubicBezTo>
                        <a:pt x="12076" y="-1"/>
                        <a:pt x="21747" y="9670"/>
                        <a:pt x="21747" y="21600"/>
                      </a:cubicBezTo>
                    </a:path>
                    <a:path w="21747" h="21600" stroke="0" extrusionOk="0">
                      <a:moveTo>
                        <a:pt x="0" y="0"/>
                      </a:moveTo>
                      <a:cubicBezTo>
                        <a:pt x="49" y="0"/>
                        <a:pt x="98" y="-1"/>
                        <a:pt x="147" y="-1"/>
                      </a:cubicBezTo>
                      <a:cubicBezTo>
                        <a:pt x="12076" y="-1"/>
                        <a:pt x="21747" y="9670"/>
                        <a:pt x="21747" y="21600"/>
                      </a:cubicBezTo>
                      <a:lnTo>
                        <a:pt x="147" y="21600"/>
                      </a:lnTo>
                      <a:close/>
                    </a:path>
                  </a:pathLst>
                </a:custGeom>
                <a:noFill/>
                <a:ln w="25400">
                  <a:solidFill>
                    <a:srgbClr val="CC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grpSp>
            <p:nvGrpSpPr>
              <p:cNvPr id="35948" name="Group 86">
                <a:extLst>
                  <a:ext uri="{FF2B5EF4-FFF2-40B4-BE49-F238E27FC236}">
                    <a16:creationId xmlns:a16="http://schemas.microsoft.com/office/drawing/2014/main" id="{0290AA62-D504-A84D-93AB-BBFBFFBA952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664" y="2352"/>
                <a:ext cx="96" cy="104"/>
                <a:chOff x="1664" y="2352"/>
                <a:chExt cx="96" cy="104"/>
              </a:xfrm>
            </p:grpSpPr>
            <p:sp>
              <p:nvSpPr>
                <p:cNvPr id="35949" name="Freeform 87">
                  <a:extLst>
                    <a:ext uri="{FF2B5EF4-FFF2-40B4-BE49-F238E27FC236}">
                      <a16:creationId xmlns:a16="http://schemas.microsoft.com/office/drawing/2014/main" id="{C8CC16ED-B72C-8049-87A0-BE9B2DA647E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64" y="2352"/>
                  <a:ext cx="96" cy="104"/>
                </a:xfrm>
                <a:custGeom>
                  <a:avLst/>
                  <a:gdLst>
                    <a:gd name="T0" fmla="*/ 48 w 96"/>
                    <a:gd name="T1" fmla="*/ 104 h 104"/>
                    <a:gd name="T2" fmla="*/ 0 w 96"/>
                    <a:gd name="T3" fmla="*/ 0 h 104"/>
                    <a:gd name="T4" fmla="*/ 48 w 96"/>
                    <a:gd name="T5" fmla="*/ 32 h 104"/>
                    <a:gd name="T6" fmla="*/ 96 w 96"/>
                    <a:gd name="T7" fmla="*/ 0 h 104"/>
                    <a:gd name="T8" fmla="*/ 48 w 96"/>
                    <a:gd name="T9" fmla="*/ 104 h 10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96"/>
                    <a:gd name="T16" fmla="*/ 0 h 104"/>
                    <a:gd name="T17" fmla="*/ 96 w 96"/>
                    <a:gd name="T18" fmla="*/ 104 h 104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96" h="104">
                      <a:moveTo>
                        <a:pt x="48" y="104"/>
                      </a:moveTo>
                      <a:lnTo>
                        <a:pt x="0" y="0"/>
                      </a:lnTo>
                      <a:lnTo>
                        <a:pt x="48" y="32"/>
                      </a:lnTo>
                      <a:lnTo>
                        <a:pt x="96" y="0"/>
                      </a:lnTo>
                      <a:lnTo>
                        <a:pt x="48" y="104"/>
                      </a:lnTo>
                      <a:close/>
                    </a:path>
                  </a:pathLst>
                </a:custGeom>
                <a:solidFill>
                  <a:srgbClr val="CC0000"/>
                </a:solidFill>
                <a:ln w="12700">
                  <a:solidFill>
                    <a:srgbClr val="CC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35950" name="Line 88">
                  <a:extLst>
                    <a:ext uri="{FF2B5EF4-FFF2-40B4-BE49-F238E27FC236}">
                      <a16:creationId xmlns:a16="http://schemas.microsoft.com/office/drawing/2014/main" id="{0C05D507-68EB-5940-B5BC-D0C37860920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1712" y="2376"/>
                  <a:ext cx="1" cy="8"/>
                </a:xfrm>
                <a:prstGeom prst="line">
                  <a:avLst/>
                </a:prstGeom>
                <a:noFill/>
                <a:ln w="25400">
                  <a:solidFill>
                    <a:srgbClr val="CC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sp>
          <p:nvSpPr>
            <p:cNvPr id="35946" name="Rectangle 89">
              <a:extLst>
                <a:ext uri="{FF2B5EF4-FFF2-40B4-BE49-F238E27FC236}">
                  <a16:creationId xmlns:a16="http://schemas.microsoft.com/office/drawing/2014/main" id="{759EB0DC-7C3D-A743-BF14-98BDF9A993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72" y="2176"/>
              <a:ext cx="405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Arial" panose="020B0604020202020204" pitchFamily="34" charset="0"/>
                </a:rPr>
                <a:t>GAP</a:t>
              </a:r>
              <a:endParaRPr lang="en-US" altLang="en-US">
                <a:latin typeface="Arial" panose="020B0604020202020204" pitchFamily="34" charset="0"/>
              </a:endParaRPr>
            </a:p>
          </p:txBody>
        </p:sp>
      </p:grpSp>
      <p:grpSp>
        <p:nvGrpSpPr>
          <p:cNvPr id="27" name="Group 171">
            <a:extLst>
              <a:ext uri="{FF2B5EF4-FFF2-40B4-BE49-F238E27FC236}">
                <a16:creationId xmlns:a16="http://schemas.microsoft.com/office/drawing/2014/main" id="{4826B895-3541-2549-8432-30FD8188A906}"/>
              </a:ext>
            </a:extLst>
          </p:cNvPr>
          <p:cNvGrpSpPr>
            <a:grpSpLocks/>
          </p:cNvGrpSpPr>
          <p:nvPr/>
        </p:nvGrpSpPr>
        <p:grpSpPr bwMode="auto">
          <a:xfrm>
            <a:off x="4364038" y="1346200"/>
            <a:ext cx="4676775" cy="5232400"/>
            <a:chOff x="2749" y="848"/>
            <a:chExt cx="2946" cy="3296"/>
          </a:xfrm>
        </p:grpSpPr>
        <p:sp>
          <p:nvSpPr>
            <p:cNvPr id="35849" name="Rectangle 91">
              <a:extLst>
                <a:ext uri="{FF2B5EF4-FFF2-40B4-BE49-F238E27FC236}">
                  <a16:creationId xmlns:a16="http://schemas.microsoft.com/office/drawing/2014/main" id="{3EEA62B8-5323-5144-A546-D4A19FC9CE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49" y="848"/>
              <a:ext cx="2946" cy="6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>
                  <a:latin typeface="Arial" panose="020B0604020202020204" pitchFamily="34" charset="0"/>
                </a:rPr>
                <a:t>•  Semiconductors:</a:t>
              </a:r>
            </a:p>
            <a:p>
              <a:r>
                <a:rPr lang="en-US" altLang="en-US" sz="2200">
                  <a:latin typeface="Arial" panose="020B0604020202020204" pitchFamily="34" charset="0"/>
                </a:rPr>
                <a:t>    -- Higher energy states </a:t>
              </a:r>
              <a:r>
                <a:rPr lang="en-US" altLang="en-US">
                  <a:latin typeface="Arial" panose="020B0604020202020204" pitchFamily="34" charset="0"/>
                </a:rPr>
                <a:t>separated </a:t>
              </a:r>
              <a:endParaRPr lang="en-US" altLang="en-US" sz="2200">
                <a:latin typeface="Arial" panose="020B0604020202020204" pitchFamily="34" charset="0"/>
              </a:endParaRPr>
            </a:p>
            <a:p>
              <a:r>
                <a:rPr lang="en-US" altLang="en-US" sz="2200">
                  <a:latin typeface="Arial" panose="020B0604020202020204" pitchFamily="34" charset="0"/>
                </a:rPr>
                <a:t>        by smaller gap </a:t>
              </a:r>
              <a:r>
                <a:rPr lang="en-US" altLang="en-US" sz="2000">
                  <a:latin typeface="Arial" panose="020B0604020202020204" pitchFamily="34" charset="0"/>
                </a:rPr>
                <a:t>(&lt; 2 eV).</a:t>
              </a:r>
            </a:p>
          </p:txBody>
        </p:sp>
        <p:sp>
          <p:nvSpPr>
            <p:cNvPr id="35850" name="Rectangle 92">
              <a:extLst>
                <a:ext uri="{FF2B5EF4-FFF2-40B4-BE49-F238E27FC236}">
                  <a16:creationId xmlns:a16="http://schemas.microsoft.com/office/drawing/2014/main" id="{0D59F5DB-86CE-9D40-ADBC-F1D3D02A02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32" y="2416"/>
              <a:ext cx="720" cy="904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5851" name="Rectangle 93">
              <a:extLst>
                <a:ext uri="{FF2B5EF4-FFF2-40B4-BE49-F238E27FC236}">
                  <a16:creationId xmlns:a16="http://schemas.microsoft.com/office/drawing/2014/main" id="{8C39D275-7FEB-A74D-AEF1-97A0011861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32" y="1872"/>
              <a:ext cx="720" cy="456"/>
            </a:xfrm>
            <a:prstGeom prst="rect">
              <a:avLst/>
            </a:prstGeom>
            <a:solidFill>
              <a:srgbClr val="FF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5852" name="Rectangle 94">
              <a:extLst>
                <a:ext uri="{FF2B5EF4-FFF2-40B4-BE49-F238E27FC236}">
                  <a16:creationId xmlns:a16="http://schemas.microsoft.com/office/drawing/2014/main" id="{0CA07DD1-141E-7D42-922D-495AC1FA1B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32" y="3472"/>
              <a:ext cx="720" cy="488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5853" name="Rectangle 95">
              <a:extLst>
                <a:ext uri="{FF2B5EF4-FFF2-40B4-BE49-F238E27FC236}">
                  <a16:creationId xmlns:a16="http://schemas.microsoft.com/office/drawing/2014/main" id="{F532576C-F6AD-3941-8B8E-C6B8CFA543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60" y="2448"/>
              <a:ext cx="544" cy="1504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grpSp>
          <p:nvGrpSpPr>
            <p:cNvPr id="35854" name="Group 96">
              <a:extLst>
                <a:ext uri="{FF2B5EF4-FFF2-40B4-BE49-F238E27FC236}">
                  <a16:creationId xmlns:a16="http://schemas.microsoft.com/office/drawing/2014/main" id="{6C975445-2990-2C44-B68F-B36D995E29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40" y="1704"/>
              <a:ext cx="96" cy="2272"/>
              <a:chOff x="3840" y="1704"/>
              <a:chExt cx="96" cy="2272"/>
            </a:xfrm>
          </p:grpSpPr>
          <p:sp>
            <p:nvSpPr>
              <p:cNvPr id="35924" name="Freeform 97">
                <a:extLst>
                  <a:ext uri="{FF2B5EF4-FFF2-40B4-BE49-F238E27FC236}">
                    <a16:creationId xmlns:a16="http://schemas.microsoft.com/office/drawing/2014/main" id="{31B2774C-F152-6C48-AD46-AA00083332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40" y="1704"/>
                <a:ext cx="96" cy="104"/>
              </a:xfrm>
              <a:custGeom>
                <a:avLst/>
                <a:gdLst>
                  <a:gd name="T0" fmla="*/ 48 w 96"/>
                  <a:gd name="T1" fmla="*/ 0 h 104"/>
                  <a:gd name="T2" fmla="*/ 96 w 96"/>
                  <a:gd name="T3" fmla="*/ 104 h 104"/>
                  <a:gd name="T4" fmla="*/ 48 w 96"/>
                  <a:gd name="T5" fmla="*/ 72 h 104"/>
                  <a:gd name="T6" fmla="*/ 0 w 96"/>
                  <a:gd name="T7" fmla="*/ 104 h 104"/>
                  <a:gd name="T8" fmla="*/ 48 w 96"/>
                  <a:gd name="T9" fmla="*/ 0 h 10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6"/>
                  <a:gd name="T16" fmla="*/ 0 h 104"/>
                  <a:gd name="T17" fmla="*/ 96 w 96"/>
                  <a:gd name="T18" fmla="*/ 104 h 10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6" h="104">
                    <a:moveTo>
                      <a:pt x="48" y="0"/>
                    </a:moveTo>
                    <a:lnTo>
                      <a:pt x="96" y="104"/>
                    </a:lnTo>
                    <a:lnTo>
                      <a:pt x="48" y="72"/>
                    </a:lnTo>
                    <a:lnTo>
                      <a:pt x="0" y="104"/>
                    </a:ln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00000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5925" name="Line 98">
                <a:extLst>
                  <a:ext uri="{FF2B5EF4-FFF2-40B4-BE49-F238E27FC236}">
                    <a16:creationId xmlns:a16="http://schemas.microsoft.com/office/drawing/2014/main" id="{C6AB7DC5-38AE-CE4F-B8FE-4413C9FF29E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888" y="1776"/>
                <a:ext cx="1" cy="2200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5855" name="Rectangle 99">
              <a:extLst>
                <a:ext uri="{FF2B5EF4-FFF2-40B4-BE49-F238E27FC236}">
                  <a16:creationId xmlns:a16="http://schemas.microsoft.com/office/drawing/2014/main" id="{A67E9051-27CB-3C44-9D30-BDC00F62F3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2" y="1560"/>
              <a:ext cx="608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Arial" panose="020B0604020202020204" pitchFamily="34" charset="0"/>
                </a:rPr>
                <a:t>Energy</a:t>
              </a:r>
              <a:endParaRPr lang="en-US" altLang="en-US">
                <a:latin typeface="Arial" panose="020B0604020202020204" pitchFamily="34" charset="0"/>
              </a:endParaRPr>
            </a:p>
          </p:txBody>
        </p:sp>
        <p:grpSp>
          <p:nvGrpSpPr>
            <p:cNvPr id="35856" name="Group 100">
              <a:extLst>
                <a:ext uri="{FF2B5EF4-FFF2-40B4-BE49-F238E27FC236}">
                  <a16:creationId xmlns:a16="http://schemas.microsoft.com/office/drawing/2014/main" id="{909FAD0D-32C5-024D-B800-1A5AF93DFAB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00" y="2872"/>
              <a:ext cx="240" cy="416"/>
              <a:chOff x="4000" y="2872"/>
              <a:chExt cx="240" cy="416"/>
            </a:xfrm>
          </p:grpSpPr>
          <p:grpSp>
            <p:nvGrpSpPr>
              <p:cNvPr id="35912" name="Group 101">
                <a:extLst>
                  <a:ext uri="{FF2B5EF4-FFF2-40B4-BE49-F238E27FC236}">
                    <a16:creationId xmlns:a16="http://schemas.microsoft.com/office/drawing/2014/main" id="{152A3AB4-4A79-FA47-9B3B-BDFCBD80595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000" y="3192"/>
                <a:ext cx="240" cy="96"/>
                <a:chOff x="4000" y="3192"/>
                <a:chExt cx="240" cy="96"/>
              </a:xfrm>
            </p:grpSpPr>
            <p:sp>
              <p:nvSpPr>
                <p:cNvPr id="35922" name="Line 102">
                  <a:extLst>
                    <a:ext uri="{FF2B5EF4-FFF2-40B4-BE49-F238E27FC236}">
                      <a16:creationId xmlns:a16="http://schemas.microsoft.com/office/drawing/2014/main" id="{23D075B8-4B2E-8049-8B25-CF7D5D5552F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000" y="3240"/>
                  <a:ext cx="240" cy="1"/>
                </a:xfrm>
                <a:prstGeom prst="line">
                  <a:avLst/>
                </a:prstGeom>
                <a:noFill/>
                <a:ln w="254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5923" name="Oval 103">
                  <a:extLst>
                    <a:ext uri="{FF2B5EF4-FFF2-40B4-BE49-F238E27FC236}">
                      <a16:creationId xmlns:a16="http://schemas.microsoft.com/office/drawing/2014/main" id="{94A8BD1F-FECB-BC41-B4B2-553233F2BD0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72" y="3192"/>
                  <a:ext cx="96" cy="96"/>
                </a:xfrm>
                <a:prstGeom prst="ellipse">
                  <a:avLst/>
                </a:prstGeom>
                <a:solidFill>
                  <a:srgbClr val="0033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grpSp>
            <p:nvGrpSpPr>
              <p:cNvPr id="35913" name="Group 104">
                <a:extLst>
                  <a:ext uri="{FF2B5EF4-FFF2-40B4-BE49-F238E27FC236}">
                    <a16:creationId xmlns:a16="http://schemas.microsoft.com/office/drawing/2014/main" id="{914F8187-CAF4-5543-927D-DE8DEEA1E6E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000" y="3088"/>
                <a:ext cx="240" cy="96"/>
                <a:chOff x="4000" y="3088"/>
                <a:chExt cx="240" cy="96"/>
              </a:xfrm>
            </p:grpSpPr>
            <p:sp>
              <p:nvSpPr>
                <p:cNvPr id="35920" name="Line 105">
                  <a:extLst>
                    <a:ext uri="{FF2B5EF4-FFF2-40B4-BE49-F238E27FC236}">
                      <a16:creationId xmlns:a16="http://schemas.microsoft.com/office/drawing/2014/main" id="{16680450-942D-014D-A81A-03FB2A0F739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000" y="3136"/>
                  <a:ext cx="240" cy="1"/>
                </a:xfrm>
                <a:prstGeom prst="line">
                  <a:avLst/>
                </a:prstGeom>
                <a:noFill/>
                <a:ln w="254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5921" name="Oval 106">
                  <a:extLst>
                    <a:ext uri="{FF2B5EF4-FFF2-40B4-BE49-F238E27FC236}">
                      <a16:creationId xmlns:a16="http://schemas.microsoft.com/office/drawing/2014/main" id="{49FC12BE-0AD8-AA4D-8623-79A59058AAB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72" y="3088"/>
                  <a:ext cx="96" cy="96"/>
                </a:xfrm>
                <a:prstGeom prst="ellipse">
                  <a:avLst/>
                </a:prstGeom>
                <a:solidFill>
                  <a:srgbClr val="0033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grpSp>
            <p:nvGrpSpPr>
              <p:cNvPr id="35914" name="Group 107">
                <a:extLst>
                  <a:ext uri="{FF2B5EF4-FFF2-40B4-BE49-F238E27FC236}">
                    <a16:creationId xmlns:a16="http://schemas.microsoft.com/office/drawing/2014/main" id="{5CBDCD6B-F3DA-0744-8342-906B6AC7D8D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000" y="2976"/>
                <a:ext cx="240" cy="96"/>
                <a:chOff x="4000" y="2976"/>
                <a:chExt cx="240" cy="96"/>
              </a:xfrm>
            </p:grpSpPr>
            <p:sp>
              <p:nvSpPr>
                <p:cNvPr id="35918" name="Line 108">
                  <a:extLst>
                    <a:ext uri="{FF2B5EF4-FFF2-40B4-BE49-F238E27FC236}">
                      <a16:creationId xmlns:a16="http://schemas.microsoft.com/office/drawing/2014/main" id="{27DA305E-2651-114F-B425-714346567F6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000" y="3024"/>
                  <a:ext cx="240" cy="1"/>
                </a:xfrm>
                <a:prstGeom prst="line">
                  <a:avLst/>
                </a:prstGeom>
                <a:noFill/>
                <a:ln w="254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5919" name="Oval 109">
                  <a:extLst>
                    <a:ext uri="{FF2B5EF4-FFF2-40B4-BE49-F238E27FC236}">
                      <a16:creationId xmlns:a16="http://schemas.microsoft.com/office/drawing/2014/main" id="{469D28DB-9330-574E-ADAB-80488C8FE88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72" y="2976"/>
                  <a:ext cx="96" cy="96"/>
                </a:xfrm>
                <a:prstGeom prst="ellipse">
                  <a:avLst/>
                </a:prstGeom>
                <a:solidFill>
                  <a:srgbClr val="0033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grpSp>
            <p:nvGrpSpPr>
              <p:cNvPr id="35915" name="Group 110">
                <a:extLst>
                  <a:ext uri="{FF2B5EF4-FFF2-40B4-BE49-F238E27FC236}">
                    <a16:creationId xmlns:a16="http://schemas.microsoft.com/office/drawing/2014/main" id="{8DBAC56B-F574-E049-85E5-BC086CBBC5E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000" y="2872"/>
                <a:ext cx="240" cy="96"/>
                <a:chOff x="4000" y="2872"/>
                <a:chExt cx="240" cy="96"/>
              </a:xfrm>
            </p:grpSpPr>
            <p:sp>
              <p:nvSpPr>
                <p:cNvPr id="35916" name="Line 111">
                  <a:extLst>
                    <a:ext uri="{FF2B5EF4-FFF2-40B4-BE49-F238E27FC236}">
                      <a16:creationId xmlns:a16="http://schemas.microsoft.com/office/drawing/2014/main" id="{02836CB2-782C-4E49-BCDA-FD22B4F23FC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000" y="2920"/>
                  <a:ext cx="240" cy="1"/>
                </a:xfrm>
                <a:prstGeom prst="line">
                  <a:avLst/>
                </a:prstGeom>
                <a:noFill/>
                <a:ln w="254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5917" name="Oval 112">
                  <a:extLst>
                    <a:ext uri="{FF2B5EF4-FFF2-40B4-BE49-F238E27FC236}">
                      <a16:creationId xmlns:a16="http://schemas.microsoft.com/office/drawing/2014/main" id="{D0FDE965-42C3-234E-ACC8-C607D0817C1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72" y="2872"/>
                  <a:ext cx="96" cy="96"/>
                </a:xfrm>
                <a:prstGeom prst="ellipse">
                  <a:avLst/>
                </a:prstGeom>
                <a:solidFill>
                  <a:srgbClr val="0033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</p:grpSp>
        <p:grpSp>
          <p:nvGrpSpPr>
            <p:cNvPr id="35857" name="Group 113">
              <a:extLst>
                <a:ext uri="{FF2B5EF4-FFF2-40B4-BE49-F238E27FC236}">
                  <a16:creationId xmlns:a16="http://schemas.microsoft.com/office/drawing/2014/main" id="{6D893E66-E080-504F-91B5-5F636C10409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00" y="3472"/>
              <a:ext cx="240" cy="416"/>
              <a:chOff x="4000" y="3472"/>
              <a:chExt cx="240" cy="416"/>
            </a:xfrm>
          </p:grpSpPr>
          <p:grpSp>
            <p:nvGrpSpPr>
              <p:cNvPr id="35900" name="Group 114">
                <a:extLst>
                  <a:ext uri="{FF2B5EF4-FFF2-40B4-BE49-F238E27FC236}">
                    <a16:creationId xmlns:a16="http://schemas.microsoft.com/office/drawing/2014/main" id="{776688E3-6026-BF44-879B-80945291107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000" y="3792"/>
                <a:ext cx="240" cy="96"/>
                <a:chOff x="4000" y="3792"/>
                <a:chExt cx="240" cy="96"/>
              </a:xfrm>
            </p:grpSpPr>
            <p:sp>
              <p:nvSpPr>
                <p:cNvPr id="35910" name="Line 115">
                  <a:extLst>
                    <a:ext uri="{FF2B5EF4-FFF2-40B4-BE49-F238E27FC236}">
                      <a16:creationId xmlns:a16="http://schemas.microsoft.com/office/drawing/2014/main" id="{05E65DB3-909E-1542-A532-68B733964BA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000" y="3840"/>
                  <a:ext cx="240" cy="1"/>
                </a:xfrm>
                <a:prstGeom prst="line">
                  <a:avLst/>
                </a:prstGeom>
                <a:noFill/>
                <a:ln w="254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5911" name="Oval 116">
                  <a:extLst>
                    <a:ext uri="{FF2B5EF4-FFF2-40B4-BE49-F238E27FC236}">
                      <a16:creationId xmlns:a16="http://schemas.microsoft.com/office/drawing/2014/main" id="{067DFAE5-64A1-CD43-9ACF-8260076FE81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72" y="3792"/>
                  <a:ext cx="96" cy="96"/>
                </a:xfrm>
                <a:prstGeom prst="ellipse">
                  <a:avLst/>
                </a:prstGeom>
                <a:solidFill>
                  <a:srgbClr val="0033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grpSp>
            <p:nvGrpSpPr>
              <p:cNvPr id="35901" name="Group 117">
                <a:extLst>
                  <a:ext uri="{FF2B5EF4-FFF2-40B4-BE49-F238E27FC236}">
                    <a16:creationId xmlns:a16="http://schemas.microsoft.com/office/drawing/2014/main" id="{25CD6E08-27E6-9840-B7AA-25C4CA45057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000" y="3688"/>
                <a:ext cx="240" cy="96"/>
                <a:chOff x="4000" y="3688"/>
                <a:chExt cx="240" cy="96"/>
              </a:xfrm>
            </p:grpSpPr>
            <p:sp>
              <p:nvSpPr>
                <p:cNvPr id="35908" name="Line 118">
                  <a:extLst>
                    <a:ext uri="{FF2B5EF4-FFF2-40B4-BE49-F238E27FC236}">
                      <a16:creationId xmlns:a16="http://schemas.microsoft.com/office/drawing/2014/main" id="{4F696FFE-7D8E-A940-B3D4-C4029AA2BED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000" y="3736"/>
                  <a:ext cx="240" cy="1"/>
                </a:xfrm>
                <a:prstGeom prst="line">
                  <a:avLst/>
                </a:prstGeom>
                <a:noFill/>
                <a:ln w="254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5909" name="Oval 119">
                  <a:extLst>
                    <a:ext uri="{FF2B5EF4-FFF2-40B4-BE49-F238E27FC236}">
                      <a16:creationId xmlns:a16="http://schemas.microsoft.com/office/drawing/2014/main" id="{943DFE4D-9CB4-7A4A-A5E6-8DB0E1CDB2C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72" y="3688"/>
                  <a:ext cx="96" cy="96"/>
                </a:xfrm>
                <a:prstGeom prst="ellipse">
                  <a:avLst/>
                </a:prstGeom>
                <a:solidFill>
                  <a:srgbClr val="0033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grpSp>
            <p:nvGrpSpPr>
              <p:cNvPr id="35902" name="Group 120">
                <a:extLst>
                  <a:ext uri="{FF2B5EF4-FFF2-40B4-BE49-F238E27FC236}">
                    <a16:creationId xmlns:a16="http://schemas.microsoft.com/office/drawing/2014/main" id="{BFFA4424-9E88-104A-9474-85CF1F2CD03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000" y="3576"/>
                <a:ext cx="240" cy="96"/>
                <a:chOff x="4000" y="3576"/>
                <a:chExt cx="240" cy="96"/>
              </a:xfrm>
            </p:grpSpPr>
            <p:sp>
              <p:nvSpPr>
                <p:cNvPr id="35906" name="Line 121">
                  <a:extLst>
                    <a:ext uri="{FF2B5EF4-FFF2-40B4-BE49-F238E27FC236}">
                      <a16:creationId xmlns:a16="http://schemas.microsoft.com/office/drawing/2014/main" id="{5DEBA502-F1DE-B74F-A6ED-47CA7B72014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000" y="3624"/>
                  <a:ext cx="240" cy="1"/>
                </a:xfrm>
                <a:prstGeom prst="line">
                  <a:avLst/>
                </a:prstGeom>
                <a:noFill/>
                <a:ln w="254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5907" name="Oval 122">
                  <a:extLst>
                    <a:ext uri="{FF2B5EF4-FFF2-40B4-BE49-F238E27FC236}">
                      <a16:creationId xmlns:a16="http://schemas.microsoft.com/office/drawing/2014/main" id="{D291A2BC-3D17-594D-AEE9-15F6F021CE6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72" y="3576"/>
                  <a:ext cx="96" cy="96"/>
                </a:xfrm>
                <a:prstGeom prst="ellipse">
                  <a:avLst/>
                </a:prstGeom>
                <a:solidFill>
                  <a:srgbClr val="0033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grpSp>
            <p:nvGrpSpPr>
              <p:cNvPr id="35903" name="Group 123">
                <a:extLst>
                  <a:ext uri="{FF2B5EF4-FFF2-40B4-BE49-F238E27FC236}">
                    <a16:creationId xmlns:a16="http://schemas.microsoft.com/office/drawing/2014/main" id="{684BAD75-753C-814A-988E-FC04991E96E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000" y="3472"/>
                <a:ext cx="240" cy="96"/>
                <a:chOff x="4000" y="3472"/>
                <a:chExt cx="240" cy="96"/>
              </a:xfrm>
            </p:grpSpPr>
            <p:sp>
              <p:nvSpPr>
                <p:cNvPr id="35904" name="Line 124">
                  <a:extLst>
                    <a:ext uri="{FF2B5EF4-FFF2-40B4-BE49-F238E27FC236}">
                      <a16:creationId xmlns:a16="http://schemas.microsoft.com/office/drawing/2014/main" id="{963C040D-9AEE-5749-B258-BB73F0B8E0F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000" y="3520"/>
                  <a:ext cx="240" cy="1"/>
                </a:xfrm>
                <a:prstGeom prst="line">
                  <a:avLst/>
                </a:prstGeom>
                <a:noFill/>
                <a:ln w="254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5905" name="Oval 125">
                  <a:extLst>
                    <a:ext uri="{FF2B5EF4-FFF2-40B4-BE49-F238E27FC236}">
                      <a16:creationId xmlns:a16="http://schemas.microsoft.com/office/drawing/2014/main" id="{AC19BC59-92AE-7544-98F2-E03A1515E97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72" y="3472"/>
                  <a:ext cx="96" cy="96"/>
                </a:xfrm>
                <a:prstGeom prst="ellipse">
                  <a:avLst/>
                </a:prstGeom>
                <a:solidFill>
                  <a:srgbClr val="0033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</p:grpSp>
        <p:sp>
          <p:nvSpPr>
            <p:cNvPr id="35858" name="Rectangle 126">
              <a:extLst>
                <a:ext uri="{FF2B5EF4-FFF2-40B4-BE49-F238E27FC236}">
                  <a16:creationId xmlns:a16="http://schemas.microsoft.com/office/drawing/2014/main" id="{80B884EB-01E3-BC4D-B57E-683D0AC820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84" y="3544"/>
              <a:ext cx="374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2000">
                  <a:solidFill>
                    <a:srgbClr val="993300"/>
                  </a:solidFill>
                  <a:latin typeface="Arial" panose="020B0604020202020204" pitchFamily="34" charset="0"/>
                </a:rPr>
                <a:t>filled </a:t>
              </a:r>
              <a:endParaRPr lang="en-US" altLang="en-US">
                <a:latin typeface="Arial" panose="020B0604020202020204" pitchFamily="34" charset="0"/>
              </a:endParaRPr>
            </a:p>
          </p:txBody>
        </p:sp>
        <p:sp>
          <p:nvSpPr>
            <p:cNvPr id="35859" name="Rectangle 127">
              <a:extLst>
                <a:ext uri="{FF2B5EF4-FFF2-40B4-BE49-F238E27FC236}">
                  <a16:creationId xmlns:a16="http://schemas.microsoft.com/office/drawing/2014/main" id="{303A8044-8144-B14B-8184-EDACEC270E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84" y="3728"/>
              <a:ext cx="356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2000">
                  <a:solidFill>
                    <a:srgbClr val="993300"/>
                  </a:solidFill>
                  <a:latin typeface="Arial" panose="020B0604020202020204" pitchFamily="34" charset="0"/>
                </a:rPr>
                <a:t>band</a:t>
              </a:r>
              <a:endParaRPr lang="en-US" altLang="en-US">
                <a:latin typeface="Arial" panose="020B0604020202020204" pitchFamily="34" charset="0"/>
              </a:endParaRPr>
            </a:p>
          </p:txBody>
        </p:sp>
        <p:sp>
          <p:nvSpPr>
            <p:cNvPr id="35860" name="Rectangle 128">
              <a:extLst>
                <a:ext uri="{FF2B5EF4-FFF2-40B4-BE49-F238E27FC236}">
                  <a16:creationId xmlns:a16="http://schemas.microsoft.com/office/drawing/2014/main" id="{CA8896B8-64A9-BE4D-80F0-52506B9133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84" y="2672"/>
              <a:ext cx="374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2000">
                  <a:solidFill>
                    <a:srgbClr val="993300"/>
                  </a:solidFill>
                  <a:latin typeface="Arial" panose="020B0604020202020204" pitchFamily="34" charset="0"/>
                </a:rPr>
                <a:t>filled </a:t>
              </a:r>
              <a:endParaRPr lang="en-US" altLang="en-US">
                <a:latin typeface="Arial" panose="020B0604020202020204" pitchFamily="34" charset="0"/>
              </a:endParaRPr>
            </a:p>
          </p:txBody>
        </p:sp>
        <p:sp>
          <p:nvSpPr>
            <p:cNvPr id="35861" name="Rectangle 129">
              <a:extLst>
                <a:ext uri="{FF2B5EF4-FFF2-40B4-BE49-F238E27FC236}">
                  <a16:creationId xmlns:a16="http://schemas.microsoft.com/office/drawing/2014/main" id="{C164EB1D-744D-8943-8FFA-EC384333D3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84" y="2856"/>
              <a:ext cx="596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2000">
                  <a:solidFill>
                    <a:srgbClr val="993300"/>
                  </a:solidFill>
                  <a:latin typeface="Arial" panose="020B0604020202020204" pitchFamily="34" charset="0"/>
                </a:rPr>
                <a:t>valence </a:t>
              </a:r>
              <a:endParaRPr lang="en-US" altLang="en-US">
                <a:latin typeface="Arial" panose="020B0604020202020204" pitchFamily="34" charset="0"/>
              </a:endParaRPr>
            </a:p>
          </p:txBody>
        </p:sp>
        <p:sp>
          <p:nvSpPr>
            <p:cNvPr id="35862" name="Rectangle 130">
              <a:extLst>
                <a:ext uri="{FF2B5EF4-FFF2-40B4-BE49-F238E27FC236}">
                  <a16:creationId xmlns:a16="http://schemas.microsoft.com/office/drawing/2014/main" id="{300443BA-D75D-E643-B2F6-11E65BEDBC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84" y="3040"/>
              <a:ext cx="356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2000">
                  <a:solidFill>
                    <a:srgbClr val="993300"/>
                  </a:solidFill>
                  <a:latin typeface="Arial" panose="020B0604020202020204" pitchFamily="34" charset="0"/>
                </a:rPr>
                <a:t>band</a:t>
              </a:r>
              <a:endParaRPr lang="en-US" altLang="en-US">
                <a:latin typeface="Arial" panose="020B0604020202020204" pitchFamily="34" charset="0"/>
              </a:endParaRPr>
            </a:p>
          </p:txBody>
        </p:sp>
        <p:sp>
          <p:nvSpPr>
            <p:cNvPr id="35863" name="Rectangle 131">
              <a:extLst>
                <a:ext uri="{FF2B5EF4-FFF2-40B4-BE49-F238E27FC236}">
                  <a16:creationId xmlns:a16="http://schemas.microsoft.com/office/drawing/2014/main" id="{4F83F232-00B0-BD42-937A-BD12C998E5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84" y="1904"/>
              <a:ext cx="480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2000">
                  <a:solidFill>
                    <a:srgbClr val="993300"/>
                  </a:solidFill>
                  <a:latin typeface="Arial" panose="020B0604020202020204" pitchFamily="34" charset="0"/>
                </a:rPr>
                <a:t>empty </a:t>
              </a:r>
              <a:endParaRPr lang="en-US" altLang="en-US">
                <a:latin typeface="Arial" panose="020B0604020202020204" pitchFamily="34" charset="0"/>
              </a:endParaRPr>
            </a:p>
          </p:txBody>
        </p:sp>
        <p:sp>
          <p:nvSpPr>
            <p:cNvPr id="35864" name="Rectangle 132">
              <a:extLst>
                <a:ext uri="{FF2B5EF4-FFF2-40B4-BE49-F238E27FC236}">
                  <a16:creationId xmlns:a16="http://schemas.microsoft.com/office/drawing/2014/main" id="{56DC055F-394F-A146-88B5-9CDDA09172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84" y="2088"/>
              <a:ext cx="356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2000">
                  <a:solidFill>
                    <a:srgbClr val="993300"/>
                  </a:solidFill>
                  <a:latin typeface="Arial" panose="020B0604020202020204" pitchFamily="34" charset="0"/>
                </a:rPr>
                <a:t>band</a:t>
              </a:r>
              <a:endParaRPr lang="en-US" altLang="en-US">
                <a:latin typeface="Arial" panose="020B0604020202020204" pitchFamily="34" charset="0"/>
              </a:endParaRPr>
            </a:p>
          </p:txBody>
        </p:sp>
        <p:grpSp>
          <p:nvGrpSpPr>
            <p:cNvPr id="35865" name="Group 133">
              <a:extLst>
                <a:ext uri="{FF2B5EF4-FFF2-40B4-BE49-F238E27FC236}">
                  <a16:creationId xmlns:a16="http://schemas.microsoft.com/office/drawing/2014/main" id="{AF8B81E3-7A9F-7341-9CE3-DE24AA27C05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264" y="1936"/>
              <a:ext cx="240" cy="416"/>
              <a:chOff x="4264" y="1936"/>
              <a:chExt cx="240" cy="416"/>
            </a:xfrm>
          </p:grpSpPr>
          <p:grpSp>
            <p:nvGrpSpPr>
              <p:cNvPr id="35888" name="Group 134">
                <a:extLst>
                  <a:ext uri="{FF2B5EF4-FFF2-40B4-BE49-F238E27FC236}">
                    <a16:creationId xmlns:a16="http://schemas.microsoft.com/office/drawing/2014/main" id="{98C69FA5-FBF1-EE48-A9BB-7562EDE4621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264" y="2152"/>
                <a:ext cx="240" cy="96"/>
                <a:chOff x="4264" y="2152"/>
                <a:chExt cx="240" cy="96"/>
              </a:xfrm>
            </p:grpSpPr>
            <p:sp>
              <p:nvSpPr>
                <p:cNvPr id="35898" name="Line 135">
                  <a:extLst>
                    <a:ext uri="{FF2B5EF4-FFF2-40B4-BE49-F238E27FC236}">
                      <a16:creationId xmlns:a16="http://schemas.microsoft.com/office/drawing/2014/main" id="{26DE5A21-0CBE-924C-B02B-F8234D416E8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264" y="2200"/>
                  <a:ext cx="240" cy="1"/>
                </a:xfrm>
                <a:prstGeom prst="line">
                  <a:avLst/>
                </a:prstGeom>
                <a:noFill/>
                <a:ln w="254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5899" name="Oval 136">
                  <a:extLst>
                    <a:ext uri="{FF2B5EF4-FFF2-40B4-BE49-F238E27FC236}">
                      <a16:creationId xmlns:a16="http://schemas.microsoft.com/office/drawing/2014/main" id="{CDF6D4E6-78E1-E843-9342-1340E3A7744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36" y="2152"/>
                  <a:ext cx="96" cy="96"/>
                </a:xfrm>
                <a:prstGeom prst="ellipse">
                  <a:avLst/>
                </a:prstGeom>
                <a:solidFill>
                  <a:srgbClr val="FFFFFF"/>
                </a:solidFill>
                <a:ln w="254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grpSp>
            <p:nvGrpSpPr>
              <p:cNvPr id="35889" name="Group 137">
                <a:extLst>
                  <a:ext uri="{FF2B5EF4-FFF2-40B4-BE49-F238E27FC236}">
                    <a16:creationId xmlns:a16="http://schemas.microsoft.com/office/drawing/2014/main" id="{DCF355CE-3AEE-014D-AF90-77D8658965F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264" y="2040"/>
                <a:ext cx="240" cy="96"/>
                <a:chOff x="4264" y="2040"/>
                <a:chExt cx="240" cy="96"/>
              </a:xfrm>
            </p:grpSpPr>
            <p:sp>
              <p:nvSpPr>
                <p:cNvPr id="35896" name="Line 138">
                  <a:extLst>
                    <a:ext uri="{FF2B5EF4-FFF2-40B4-BE49-F238E27FC236}">
                      <a16:creationId xmlns:a16="http://schemas.microsoft.com/office/drawing/2014/main" id="{66C4D4BC-F4FE-9E47-98B4-B0EA1E2955A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264" y="2088"/>
                  <a:ext cx="240" cy="1"/>
                </a:xfrm>
                <a:prstGeom prst="line">
                  <a:avLst/>
                </a:prstGeom>
                <a:noFill/>
                <a:ln w="254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5897" name="Oval 139">
                  <a:extLst>
                    <a:ext uri="{FF2B5EF4-FFF2-40B4-BE49-F238E27FC236}">
                      <a16:creationId xmlns:a16="http://schemas.microsoft.com/office/drawing/2014/main" id="{B410C4F2-F5DB-904B-8A5A-AE324C9951A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36" y="2040"/>
                  <a:ext cx="96" cy="96"/>
                </a:xfrm>
                <a:prstGeom prst="ellipse">
                  <a:avLst/>
                </a:prstGeom>
                <a:solidFill>
                  <a:srgbClr val="FFFFFF"/>
                </a:solidFill>
                <a:ln w="254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grpSp>
            <p:nvGrpSpPr>
              <p:cNvPr id="35890" name="Group 140">
                <a:extLst>
                  <a:ext uri="{FF2B5EF4-FFF2-40B4-BE49-F238E27FC236}">
                    <a16:creationId xmlns:a16="http://schemas.microsoft.com/office/drawing/2014/main" id="{DBDB9BDA-11E3-7640-B770-39B74083146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264" y="2256"/>
                <a:ext cx="240" cy="96"/>
                <a:chOff x="4264" y="2256"/>
                <a:chExt cx="240" cy="96"/>
              </a:xfrm>
            </p:grpSpPr>
            <p:sp>
              <p:nvSpPr>
                <p:cNvPr id="35894" name="Line 141">
                  <a:extLst>
                    <a:ext uri="{FF2B5EF4-FFF2-40B4-BE49-F238E27FC236}">
                      <a16:creationId xmlns:a16="http://schemas.microsoft.com/office/drawing/2014/main" id="{8A46E6F2-AEB8-BB45-8E7A-B5DDE43D955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264" y="2304"/>
                  <a:ext cx="240" cy="1"/>
                </a:xfrm>
                <a:prstGeom prst="line">
                  <a:avLst/>
                </a:prstGeom>
                <a:noFill/>
                <a:ln w="254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5895" name="Oval 142">
                  <a:extLst>
                    <a:ext uri="{FF2B5EF4-FFF2-40B4-BE49-F238E27FC236}">
                      <a16:creationId xmlns:a16="http://schemas.microsoft.com/office/drawing/2014/main" id="{C16BFAD3-9E76-F64D-B83B-45A058FD7A0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36" y="2256"/>
                  <a:ext cx="96" cy="96"/>
                </a:xfrm>
                <a:prstGeom prst="ellipse">
                  <a:avLst/>
                </a:prstGeom>
                <a:solidFill>
                  <a:srgbClr val="FFFFFF"/>
                </a:solidFill>
                <a:ln w="254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grpSp>
            <p:nvGrpSpPr>
              <p:cNvPr id="35891" name="Group 143">
                <a:extLst>
                  <a:ext uri="{FF2B5EF4-FFF2-40B4-BE49-F238E27FC236}">
                    <a16:creationId xmlns:a16="http://schemas.microsoft.com/office/drawing/2014/main" id="{CFAC42A7-D38A-9F48-880A-C6A2A9D2A50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264" y="1936"/>
                <a:ext cx="240" cy="96"/>
                <a:chOff x="4264" y="1936"/>
                <a:chExt cx="240" cy="96"/>
              </a:xfrm>
            </p:grpSpPr>
            <p:sp>
              <p:nvSpPr>
                <p:cNvPr id="35892" name="Line 144">
                  <a:extLst>
                    <a:ext uri="{FF2B5EF4-FFF2-40B4-BE49-F238E27FC236}">
                      <a16:creationId xmlns:a16="http://schemas.microsoft.com/office/drawing/2014/main" id="{CBEB9B05-F7AE-9743-B9DB-3A289697C09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264" y="1984"/>
                  <a:ext cx="240" cy="1"/>
                </a:xfrm>
                <a:prstGeom prst="line">
                  <a:avLst/>
                </a:prstGeom>
                <a:noFill/>
                <a:ln w="254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5893" name="Oval 145">
                  <a:extLst>
                    <a:ext uri="{FF2B5EF4-FFF2-40B4-BE49-F238E27FC236}">
                      <a16:creationId xmlns:a16="http://schemas.microsoft.com/office/drawing/2014/main" id="{6FF6923D-9AF8-D349-B053-F7AC8A03F41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36" y="1936"/>
                  <a:ext cx="96" cy="96"/>
                </a:xfrm>
                <a:prstGeom prst="ellipse">
                  <a:avLst/>
                </a:prstGeom>
                <a:solidFill>
                  <a:srgbClr val="FFFFFF"/>
                </a:solidFill>
                <a:ln w="254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</p:grpSp>
        <p:sp>
          <p:nvSpPr>
            <p:cNvPr id="35866" name="Rectangle 146">
              <a:extLst>
                <a:ext uri="{FF2B5EF4-FFF2-40B4-BE49-F238E27FC236}">
                  <a16:creationId xmlns:a16="http://schemas.microsoft.com/office/drawing/2014/main" id="{947E0046-6AEB-A24B-8C99-C26EF66C196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3850" y="3203"/>
              <a:ext cx="960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>
                  <a:solidFill>
                    <a:srgbClr val="FFFFFF"/>
                  </a:solidFill>
                  <a:latin typeface="Arial" panose="020B0604020202020204" pitchFamily="34" charset="0"/>
                </a:rPr>
                <a:t>filled states</a:t>
              </a:r>
              <a:endParaRPr lang="en-US" altLang="en-US">
                <a:latin typeface="Arial" panose="020B0604020202020204" pitchFamily="34" charset="0"/>
              </a:endParaRPr>
            </a:p>
          </p:txBody>
        </p:sp>
        <p:grpSp>
          <p:nvGrpSpPr>
            <p:cNvPr id="35867" name="Group 147">
              <a:extLst>
                <a:ext uri="{FF2B5EF4-FFF2-40B4-BE49-F238E27FC236}">
                  <a16:creationId xmlns:a16="http://schemas.microsoft.com/office/drawing/2014/main" id="{8018975C-EA3C-9548-BE93-D7B121FFF9D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00" y="2440"/>
              <a:ext cx="240" cy="416"/>
              <a:chOff x="4000" y="2440"/>
              <a:chExt cx="240" cy="416"/>
            </a:xfrm>
          </p:grpSpPr>
          <p:grpSp>
            <p:nvGrpSpPr>
              <p:cNvPr id="35876" name="Group 148">
                <a:extLst>
                  <a:ext uri="{FF2B5EF4-FFF2-40B4-BE49-F238E27FC236}">
                    <a16:creationId xmlns:a16="http://schemas.microsoft.com/office/drawing/2014/main" id="{80DD7B73-08DE-4241-85C1-022B46755AD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000" y="2760"/>
                <a:ext cx="240" cy="96"/>
                <a:chOff x="4000" y="2760"/>
                <a:chExt cx="240" cy="96"/>
              </a:xfrm>
            </p:grpSpPr>
            <p:sp>
              <p:nvSpPr>
                <p:cNvPr id="35886" name="Line 149">
                  <a:extLst>
                    <a:ext uri="{FF2B5EF4-FFF2-40B4-BE49-F238E27FC236}">
                      <a16:creationId xmlns:a16="http://schemas.microsoft.com/office/drawing/2014/main" id="{4BE0DBAB-133F-B240-A387-A50060474E7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000" y="2808"/>
                  <a:ext cx="240" cy="1"/>
                </a:xfrm>
                <a:prstGeom prst="line">
                  <a:avLst/>
                </a:prstGeom>
                <a:noFill/>
                <a:ln w="254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5887" name="Oval 150">
                  <a:extLst>
                    <a:ext uri="{FF2B5EF4-FFF2-40B4-BE49-F238E27FC236}">
                      <a16:creationId xmlns:a16="http://schemas.microsoft.com/office/drawing/2014/main" id="{9765A628-790F-7E4E-B57A-EE78688B738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72" y="2760"/>
                  <a:ext cx="96" cy="96"/>
                </a:xfrm>
                <a:prstGeom prst="ellipse">
                  <a:avLst/>
                </a:prstGeom>
                <a:solidFill>
                  <a:srgbClr val="0033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grpSp>
            <p:nvGrpSpPr>
              <p:cNvPr id="35877" name="Group 151">
                <a:extLst>
                  <a:ext uri="{FF2B5EF4-FFF2-40B4-BE49-F238E27FC236}">
                    <a16:creationId xmlns:a16="http://schemas.microsoft.com/office/drawing/2014/main" id="{ADDECBC5-6E4A-1A4C-B4D8-3FCC6FE63C0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000" y="2656"/>
                <a:ext cx="240" cy="96"/>
                <a:chOff x="4000" y="2656"/>
                <a:chExt cx="240" cy="96"/>
              </a:xfrm>
            </p:grpSpPr>
            <p:sp>
              <p:nvSpPr>
                <p:cNvPr id="35884" name="Line 152">
                  <a:extLst>
                    <a:ext uri="{FF2B5EF4-FFF2-40B4-BE49-F238E27FC236}">
                      <a16:creationId xmlns:a16="http://schemas.microsoft.com/office/drawing/2014/main" id="{B3AAE553-F711-8D48-8D3A-CC5DC259527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000" y="2704"/>
                  <a:ext cx="240" cy="1"/>
                </a:xfrm>
                <a:prstGeom prst="line">
                  <a:avLst/>
                </a:prstGeom>
                <a:noFill/>
                <a:ln w="254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5885" name="Oval 153">
                  <a:extLst>
                    <a:ext uri="{FF2B5EF4-FFF2-40B4-BE49-F238E27FC236}">
                      <a16:creationId xmlns:a16="http://schemas.microsoft.com/office/drawing/2014/main" id="{25E1E6A6-3658-1447-8978-E420405ACD4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72" y="2656"/>
                  <a:ext cx="96" cy="96"/>
                </a:xfrm>
                <a:prstGeom prst="ellipse">
                  <a:avLst/>
                </a:prstGeom>
                <a:solidFill>
                  <a:srgbClr val="0033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grpSp>
            <p:nvGrpSpPr>
              <p:cNvPr id="35878" name="Group 154">
                <a:extLst>
                  <a:ext uri="{FF2B5EF4-FFF2-40B4-BE49-F238E27FC236}">
                    <a16:creationId xmlns:a16="http://schemas.microsoft.com/office/drawing/2014/main" id="{28956379-8682-9E46-B446-5F2E8A1586C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000" y="2544"/>
                <a:ext cx="240" cy="96"/>
                <a:chOff x="4000" y="2544"/>
                <a:chExt cx="240" cy="96"/>
              </a:xfrm>
            </p:grpSpPr>
            <p:sp>
              <p:nvSpPr>
                <p:cNvPr id="35882" name="Line 155">
                  <a:extLst>
                    <a:ext uri="{FF2B5EF4-FFF2-40B4-BE49-F238E27FC236}">
                      <a16:creationId xmlns:a16="http://schemas.microsoft.com/office/drawing/2014/main" id="{CC237AB8-D31A-CD42-9676-DA7E6CC8508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000" y="2592"/>
                  <a:ext cx="240" cy="1"/>
                </a:xfrm>
                <a:prstGeom prst="line">
                  <a:avLst/>
                </a:prstGeom>
                <a:noFill/>
                <a:ln w="254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5883" name="Oval 156">
                  <a:extLst>
                    <a:ext uri="{FF2B5EF4-FFF2-40B4-BE49-F238E27FC236}">
                      <a16:creationId xmlns:a16="http://schemas.microsoft.com/office/drawing/2014/main" id="{1CE94A27-2B00-9044-87D7-E6DB35FC5D7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72" y="2544"/>
                  <a:ext cx="96" cy="96"/>
                </a:xfrm>
                <a:prstGeom prst="ellipse">
                  <a:avLst/>
                </a:prstGeom>
                <a:solidFill>
                  <a:srgbClr val="0033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grpSp>
            <p:nvGrpSpPr>
              <p:cNvPr id="35879" name="Group 157">
                <a:extLst>
                  <a:ext uri="{FF2B5EF4-FFF2-40B4-BE49-F238E27FC236}">
                    <a16:creationId xmlns:a16="http://schemas.microsoft.com/office/drawing/2014/main" id="{94D771D6-BD52-2540-9C2C-A4AB048577F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000" y="2440"/>
                <a:ext cx="240" cy="96"/>
                <a:chOff x="4000" y="2440"/>
                <a:chExt cx="240" cy="96"/>
              </a:xfrm>
            </p:grpSpPr>
            <p:sp>
              <p:nvSpPr>
                <p:cNvPr id="35880" name="Line 158">
                  <a:extLst>
                    <a:ext uri="{FF2B5EF4-FFF2-40B4-BE49-F238E27FC236}">
                      <a16:creationId xmlns:a16="http://schemas.microsoft.com/office/drawing/2014/main" id="{D52AB634-7687-7F42-8B78-977B6D892E0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000" y="2488"/>
                  <a:ext cx="240" cy="1"/>
                </a:xfrm>
                <a:prstGeom prst="line">
                  <a:avLst/>
                </a:prstGeom>
                <a:noFill/>
                <a:ln w="254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5881" name="Oval 159">
                  <a:extLst>
                    <a:ext uri="{FF2B5EF4-FFF2-40B4-BE49-F238E27FC236}">
                      <a16:creationId xmlns:a16="http://schemas.microsoft.com/office/drawing/2014/main" id="{29E2B9A5-82F4-214F-A7FE-736051BED62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72" y="2440"/>
                  <a:ext cx="96" cy="96"/>
                </a:xfrm>
                <a:prstGeom prst="ellipse">
                  <a:avLst/>
                </a:prstGeom>
                <a:solidFill>
                  <a:srgbClr val="0033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</p:grpSp>
        <p:sp>
          <p:nvSpPr>
            <p:cNvPr id="35868" name="Freeform 160">
              <a:extLst>
                <a:ext uri="{FF2B5EF4-FFF2-40B4-BE49-F238E27FC236}">
                  <a16:creationId xmlns:a16="http://schemas.microsoft.com/office/drawing/2014/main" id="{CAD8B01D-2AD3-B644-9AC3-45CC27069F08}"/>
                </a:ext>
              </a:extLst>
            </p:cNvPr>
            <p:cNvSpPr>
              <a:spLocks/>
            </p:cNvSpPr>
            <p:nvPr/>
          </p:nvSpPr>
          <p:spPr bwMode="auto">
            <a:xfrm>
              <a:off x="3832" y="3976"/>
              <a:ext cx="160" cy="168"/>
            </a:xfrm>
            <a:custGeom>
              <a:avLst/>
              <a:gdLst>
                <a:gd name="T0" fmla="*/ 64 w 160"/>
                <a:gd name="T1" fmla="*/ 0 h 168"/>
                <a:gd name="T2" fmla="*/ 160 w 160"/>
                <a:gd name="T3" fmla="*/ 16 h 168"/>
                <a:gd name="T4" fmla="*/ 0 w 160"/>
                <a:gd name="T5" fmla="*/ 40 h 168"/>
                <a:gd name="T6" fmla="*/ 64 w 160"/>
                <a:gd name="T7" fmla="*/ 64 h 168"/>
                <a:gd name="T8" fmla="*/ 64 w 160"/>
                <a:gd name="T9" fmla="*/ 168 h 1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0"/>
                <a:gd name="T16" fmla="*/ 0 h 168"/>
                <a:gd name="T17" fmla="*/ 160 w 160"/>
                <a:gd name="T18" fmla="*/ 168 h 1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0" h="168">
                  <a:moveTo>
                    <a:pt x="64" y="0"/>
                  </a:moveTo>
                  <a:lnTo>
                    <a:pt x="160" y="16"/>
                  </a:lnTo>
                  <a:lnTo>
                    <a:pt x="0" y="40"/>
                  </a:lnTo>
                  <a:lnTo>
                    <a:pt x="64" y="64"/>
                  </a:lnTo>
                  <a:lnTo>
                    <a:pt x="64" y="168"/>
                  </a:lnTo>
                </a:path>
              </a:pathLst>
            </a:cu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5869" name="Freeform 162">
              <a:extLst>
                <a:ext uri="{FF2B5EF4-FFF2-40B4-BE49-F238E27FC236}">
                  <a16:creationId xmlns:a16="http://schemas.microsoft.com/office/drawing/2014/main" id="{36B386FF-AC18-5842-A639-47BECCB97C63}"/>
                </a:ext>
              </a:extLst>
            </p:cNvPr>
            <p:cNvSpPr>
              <a:spLocks/>
            </p:cNvSpPr>
            <p:nvPr/>
          </p:nvSpPr>
          <p:spPr bwMode="auto">
            <a:xfrm>
              <a:off x="4104" y="2256"/>
              <a:ext cx="104" cy="144"/>
            </a:xfrm>
            <a:custGeom>
              <a:avLst/>
              <a:gdLst>
                <a:gd name="T0" fmla="*/ 12 w 13"/>
                <a:gd name="T1" fmla="*/ 0 h 18"/>
                <a:gd name="T2" fmla="*/ 0 w 13"/>
                <a:gd name="T3" fmla="*/ 17 h 18"/>
                <a:gd name="T4" fmla="*/ 13 w 13"/>
                <a:gd name="T5" fmla="*/ 18 h 18"/>
                <a:gd name="T6" fmla="*/ 12 w 13"/>
                <a:gd name="T7" fmla="*/ 0 h 1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3"/>
                <a:gd name="T13" fmla="*/ 0 h 18"/>
                <a:gd name="T14" fmla="*/ 13 w 13"/>
                <a:gd name="T15" fmla="*/ 18 h 1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3" h="18">
                  <a:moveTo>
                    <a:pt x="12" y="0"/>
                  </a:moveTo>
                  <a:cubicBezTo>
                    <a:pt x="5" y="0"/>
                    <a:pt x="0" y="8"/>
                    <a:pt x="0" y="17"/>
                  </a:cubicBezTo>
                  <a:lnTo>
                    <a:pt x="13" y="18"/>
                  </a:lnTo>
                  <a:lnTo>
                    <a:pt x="12" y="0"/>
                  </a:lnTo>
                  <a:close/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5870" name="Arc 163">
              <a:extLst>
                <a:ext uri="{FF2B5EF4-FFF2-40B4-BE49-F238E27FC236}">
                  <a16:creationId xmlns:a16="http://schemas.microsoft.com/office/drawing/2014/main" id="{BEA93CB6-2FF8-4A46-AFD3-BB7B808FC8FE}"/>
                </a:ext>
              </a:extLst>
            </p:cNvPr>
            <p:cNvSpPr>
              <a:spLocks/>
            </p:cNvSpPr>
            <p:nvPr/>
          </p:nvSpPr>
          <p:spPr bwMode="auto">
            <a:xfrm>
              <a:off x="4112" y="2264"/>
              <a:ext cx="96" cy="136"/>
            </a:xfrm>
            <a:custGeom>
              <a:avLst/>
              <a:gdLst>
                <a:gd name="T0" fmla="*/ 0 w 21600"/>
                <a:gd name="T1" fmla="*/ 136 h 21600"/>
                <a:gd name="T2" fmla="*/ 96 w 21600"/>
                <a:gd name="T3" fmla="*/ 0 h 21600"/>
                <a:gd name="T4" fmla="*/ 96 w 21600"/>
                <a:gd name="T5" fmla="*/ 136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21599"/>
                  </a:moveTo>
                  <a:cubicBezTo>
                    <a:pt x="-1" y="9670"/>
                    <a:pt x="9670" y="-1"/>
                    <a:pt x="21600" y="-1"/>
                  </a:cubicBezTo>
                </a:path>
                <a:path w="21600" h="21600" stroke="0" extrusionOk="0">
                  <a:moveTo>
                    <a:pt x="-1" y="21599"/>
                  </a:moveTo>
                  <a:cubicBezTo>
                    <a:pt x="-1" y="9670"/>
                    <a:pt x="9670" y="-1"/>
                    <a:pt x="21600" y="-1"/>
                  </a:cubicBezTo>
                  <a:lnTo>
                    <a:pt x="21600" y="21600"/>
                  </a:lnTo>
                  <a:close/>
                </a:path>
              </a:pathLst>
            </a:custGeom>
            <a:noFill/>
            <a:ln w="254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grpSp>
          <p:nvGrpSpPr>
            <p:cNvPr id="35871" name="Group 164">
              <a:extLst>
                <a:ext uri="{FF2B5EF4-FFF2-40B4-BE49-F238E27FC236}">
                  <a16:creationId xmlns:a16="http://schemas.microsoft.com/office/drawing/2014/main" id="{DB3BB8D7-248D-184D-9FEA-48F88A769D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184" y="2224"/>
              <a:ext cx="104" cy="96"/>
              <a:chOff x="4184" y="2224"/>
              <a:chExt cx="104" cy="96"/>
            </a:xfrm>
          </p:grpSpPr>
          <p:sp>
            <p:nvSpPr>
              <p:cNvPr id="35874" name="Freeform 165">
                <a:extLst>
                  <a:ext uri="{FF2B5EF4-FFF2-40B4-BE49-F238E27FC236}">
                    <a16:creationId xmlns:a16="http://schemas.microsoft.com/office/drawing/2014/main" id="{3B9A4A32-BE47-1F40-B002-43E34F0248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84" y="2224"/>
                <a:ext cx="104" cy="96"/>
              </a:xfrm>
              <a:custGeom>
                <a:avLst/>
                <a:gdLst>
                  <a:gd name="T0" fmla="*/ 104 w 104"/>
                  <a:gd name="T1" fmla="*/ 40 h 96"/>
                  <a:gd name="T2" fmla="*/ 0 w 104"/>
                  <a:gd name="T3" fmla="*/ 96 h 96"/>
                  <a:gd name="T4" fmla="*/ 32 w 104"/>
                  <a:gd name="T5" fmla="*/ 40 h 96"/>
                  <a:gd name="T6" fmla="*/ 0 w 104"/>
                  <a:gd name="T7" fmla="*/ 0 h 96"/>
                  <a:gd name="T8" fmla="*/ 104 w 104"/>
                  <a:gd name="T9" fmla="*/ 40 h 9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04"/>
                  <a:gd name="T16" fmla="*/ 0 h 96"/>
                  <a:gd name="T17" fmla="*/ 104 w 104"/>
                  <a:gd name="T18" fmla="*/ 96 h 9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04" h="96">
                    <a:moveTo>
                      <a:pt x="104" y="40"/>
                    </a:moveTo>
                    <a:lnTo>
                      <a:pt x="0" y="96"/>
                    </a:lnTo>
                    <a:lnTo>
                      <a:pt x="32" y="40"/>
                    </a:lnTo>
                    <a:lnTo>
                      <a:pt x="0" y="0"/>
                    </a:lnTo>
                    <a:lnTo>
                      <a:pt x="104" y="40"/>
                    </a:lnTo>
                    <a:close/>
                  </a:path>
                </a:pathLst>
              </a:custGeom>
              <a:solidFill>
                <a:srgbClr val="CC0000"/>
              </a:solidFill>
              <a:ln w="12700">
                <a:solidFill>
                  <a:srgbClr val="CC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5875" name="Line 166">
                <a:extLst>
                  <a:ext uri="{FF2B5EF4-FFF2-40B4-BE49-F238E27FC236}">
                    <a16:creationId xmlns:a16="http://schemas.microsoft.com/office/drawing/2014/main" id="{5E3F919B-6436-9648-B699-6ED3346B90E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16" y="2264"/>
                <a:ext cx="1" cy="1"/>
              </a:xfrm>
              <a:prstGeom prst="line">
                <a:avLst/>
              </a:prstGeom>
              <a:noFill/>
              <a:ln w="25400">
                <a:solidFill>
                  <a:srgbClr val="CC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5872" name="Rectangle 167">
              <a:extLst>
                <a:ext uri="{FF2B5EF4-FFF2-40B4-BE49-F238E27FC236}">
                  <a16:creationId xmlns:a16="http://schemas.microsoft.com/office/drawing/2014/main" id="{D941C9B5-4D19-BE4A-B86E-3E265E9944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2" y="2256"/>
              <a:ext cx="405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Arial" panose="020B0604020202020204" pitchFamily="34" charset="0"/>
                </a:rPr>
                <a:t>GAP</a:t>
              </a:r>
              <a:endParaRPr lang="en-US" altLang="en-US">
                <a:latin typeface="Arial" panose="020B0604020202020204" pitchFamily="34" charset="0"/>
              </a:endParaRPr>
            </a:p>
          </p:txBody>
        </p:sp>
        <p:sp>
          <p:nvSpPr>
            <p:cNvPr id="35873" name="Rectangle 168">
              <a:extLst>
                <a:ext uri="{FF2B5EF4-FFF2-40B4-BE49-F238E27FC236}">
                  <a16:creationId xmlns:a16="http://schemas.microsoft.com/office/drawing/2014/main" id="{EB5D477E-BFD9-5E40-A550-6493F3868C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48" y="2136"/>
              <a:ext cx="107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>
                  <a:solidFill>
                    <a:srgbClr val="CC0000"/>
                  </a:solidFill>
                  <a:latin typeface="Arial" panose="020B0604020202020204" pitchFamily="34" charset="0"/>
                </a:rPr>
                <a:t>?</a:t>
              </a:r>
              <a:endParaRPr lang="en-US" altLang="en-US">
                <a:latin typeface="Arial" panose="020B0604020202020204" pitchFamily="34" charset="0"/>
              </a:endParaRPr>
            </a:p>
          </p:txBody>
        </p:sp>
      </p:grpSp>
      <p:sp>
        <p:nvSpPr>
          <p:cNvPr id="35847" name="Comment 172">
            <a:extLst>
              <a:ext uri="{FF2B5EF4-FFF2-40B4-BE49-F238E27FC236}">
                <a16:creationId xmlns:a16="http://schemas.microsoft.com/office/drawing/2014/main" id="{B1F8F9B2-F1E2-4542-9769-2DECAC6880C1}"/>
              </a:ext>
            </a:extLst>
          </p:cNvPr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3036888" y="3354388"/>
            <a:ext cx="1587" cy="1587"/>
          </a:xfrm>
          <a:custGeom>
            <a:avLst/>
            <a:gdLst>
              <a:gd name="T0" fmla="*/ 0 w 1"/>
              <a:gd name="T1" fmla="*/ 0 h 1"/>
              <a:gd name="T2" fmla="*/ 0 w 1"/>
              <a:gd name="T3" fmla="*/ 0 h 1"/>
              <a:gd name="T4" fmla="*/ 0 60000 65536"/>
              <a:gd name="T5" fmla="*/ 0 60000 65536"/>
              <a:gd name="T6" fmla="*/ 0 w 1"/>
              <a:gd name="T7" fmla="*/ 0 h 1"/>
              <a:gd name="T8" fmla="*/ 1 w 1"/>
              <a:gd name="T9" fmla="*/ 1 h 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" h="1" extrusionOk="0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 w="34925" cap="rnd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848" name="Comment 173">
            <a:extLst>
              <a:ext uri="{FF2B5EF4-FFF2-40B4-BE49-F238E27FC236}">
                <a16:creationId xmlns:a16="http://schemas.microsoft.com/office/drawing/2014/main" id="{B7201C31-CC3E-614E-886A-5EC3CFD0C6C4}"/>
              </a:ext>
            </a:extLst>
          </p:cNvPr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3054350" y="3006725"/>
            <a:ext cx="1588" cy="1588"/>
          </a:xfrm>
          <a:custGeom>
            <a:avLst/>
            <a:gdLst>
              <a:gd name="T0" fmla="*/ 0 w 1"/>
              <a:gd name="T1" fmla="*/ 0 h 1"/>
              <a:gd name="T2" fmla="*/ 0 w 1"/>
              <a:gd name="T3" fmla="*/ 0 h 1"/>
              <a:gd name="T4" fmla="*/ 0 60000 65536"/>
              <a:gd name="T5" fmla="*/ 0 60000 65536"/>
              <a:gd name="T6" fmla="*/ 0 w 1"/>
              <a:gd name="T7" fmla="*/ 0 h 1"/>
              <a:gd name="T8" fmla="*/ 1 w 1"/>
              <a:gd name="T9" fmla="*/ 1 h 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" h="1" extrusionOk="0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 w="34925" cap="rnd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08CB1A8E-09AF-F343-83DE-E7F4754EF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fld id="{1B4CA317-1B3C-E249-8051-20262B73AA23}" type="slidenum">
              <a:rPr lang="en-US" altLang="en-US" sz="1200">
                <a:latin typeface="Arial" panose="020B0604020202020204" pitchFamily="34" charset="0"/>
              </a:rPr>
              <a:pPr/>
              <a:t>14</a:t>
            </a:fld>
            <a:endParaRPr lang="en-US" altLang="en-US" sz="1200">
              <a:latin typeface="Arial" panose="020B0604020202020204" pitchFamily="34" charset="0"/>
            </a:endParaRPr>
          </a:p>
        </p:txBody>
      </p:sp>
      <p:pic>
        <p:nvPicPr>
          <p:cNvPr id="37891" name="Picture 9" descr="Fig 18_6b">
            <a:extLst>
              <a:ext uri="{FF2B5EF4-FFF2-40B4-BE49-F238E27FC236}">
                <a16:creationId xmlns:a16="http://schemas.microsoft.com/office/drawing/2014/main" id="{46126819-982C-3344-8331-6533EFFDE6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" y="1354138"/>
            <a:ext cx="3652838" cy="3246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892" name="Rectangle 2">
            <a:extLst>
              <a:ext uri="{FF2B5EF4-FFF2-40B4-BE49-F238E27FC236}">
                <a16:creationId xmlns:a16="http://schemas.microsoft.com/office/drawing/2014/main" id="{CE9ABBBB-5E0E-1A4C-B6CF-C89D54D301D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Charge Carriers</a:t>
            </a:r>
          </a:p>
        </p:txBody>
      </p:sp>
      <p:sp>
        <p:nvSpPr>
          <p:cNvPr id="37893" name="Rectangle 3">
            <a:extLst>
              <a:ext uri="{FF2B5EF4-FFF2-40B4-BE49-F238E27FC236}">
                <a16:creationId xmlns:a16="http://schemas.microsoft.com/office/drawing/2014/main" id="{DB0E6235-E247-064F-9ED1-3F9FA9B688B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848100" y="1343025"/>
            <a:ext cx="5105400" cy="3487738"/>
          </a:xfrm>
        </p:spPr>
        <p:txBody>
          <a:bodyPr/>
          <a:lstStyle/>
          <a:p>
            <a:pPr>
              <a:buFontTx/>
              <a:buNone/>
            </a:pPr>
            <a:r>
              <a:rPr lang="en-US" altLang="en-US" sz="2400" b="0"/>
              <a:t>Two charge carrying mechanisms</a:t>
            </a:r>
          </a:p>
          <a:p>
            <a:pPr>
              <a:buFontTx/>
              <a:buNone/>
            </a:pPr>
            <a:endParaRPr lang="en-US" altLang="en-US" sz="2400" b="0"/>
          </a:p>
          <a:p>
            <a:pPr lvl="1">
              <a:buFontTx/>
              <a:buNone/>
            </a:pPr>
            <a:r>
              <a:rPr lang="en-US" altLang="en-US" sz="2400" b="0">
                <a:solidFill>
                  <a:srgbClr val="FF3300"/>
                </a:solidFill>
                <a:ea typeface="ＭＳ Ｐゴシック" panose="020B0600070205080204" pitchFamily="34" charset="-128"/>
              </a:rPr>
              <a:t>Electron</a:t>
            </a:r>
            <a:r>
              <a:rPr lang="en-US" altLang="en-US" sz="2400" b="0">
                <a:ea typeface="ＭＳ Ｐゴシック" panose="020B0600070205080204" pitchFamily="34" charset="-128"/>
              </a:rPr>
              <a:t> – negative charge</a:t>
            </a:r>
          </a:p>
          <a:p>
            <a:pPr lvl="1">
              <a:buFontTx/>
              <a:buNone/>
            </a:pPr>
            <a:r>
              <a:rPr lang="en-US" altLang="en-US" sz="2400" b="0">
                <a:solidFill>
                  <a:schemeClr val="accent2"/>
                </a:solidFill>
                <a:ea typeface="ＭＳ Ｐゴシック" panose="020B0600070205080204" pitchFamily="34" charset="-128"/>
              </a:rPr>
              <a:t>Hole</a:t>
            </a:r>
            <a:r>
              <a:rPr lang="en-US" altLang="en-US" sz="2400" b="0">
                <a:ea typeface="ＭＳ Ｐゴシック" panose="020B0600070205080204" pitchFamily="34" charset="-128"/>
              </a:rPr>
              <a:t>       – equal &amp; opposite    </a:t>
            </a:r>
            <a:br>
              <a:rPr lang="en-US" altLang="en-US" sz="2400" b="0">
                <a:ea typeface="ＭＳ Ｐゴシック" panose="020B0600070205080204" pitchFamily="34" charset="-128"/>
              </a:rPr>
            </a:br>
            <a:r>
              <a:rPr lang="en-US" altLang="en-US" sz="2400" b="0">
                <a:ea typeface="ＭＳ Ｐゴシック" panose="020B0600070205080204" pitchFamily="34" charset="-128"/>
              </a:rPr>
              <a:t>              positive charge</a:t>
            </a:r>
          </a:p>
          <a:p>
            <a:endParaRPr lang="en-US" altLang="en-US" sz="2400" b="0"/>
          </a:p>
          <a:p>
            <a:pPr>
              <a:buFontTx/>
              <a:buNone/>
            </a:pPr>
            <a:r>
              <a:rPr lang="en-US" altLang="en-US" sz="2400" b="0"/>
              <a:t>  Move at different speeds - </a:t>
            </a:r>
            <a:r>
              <a:rPr lang="en-US" altLang="en-US" sz="2400" b="0">
                <a:solidFill>
                  <a:srgbClr val="003399"/>
                </a:solidFill>
              </a:rPr>
              <a:t>drift    velocity</a:t>
            </a:r>
            <a:endParaRPr lang="en-US" altLang="en-US" sz="2400" b="0">
              <a:sym typeface="Wingdings" pitchFamily="2" charset="2"/>
            </a:endParaRPr>
          </a:p>
        </p:txBody>
      </p:sp>
      <p:sp>
        <p:nvSpPr>
          <p:cNvPr id="313349" name="Text Box 5">
            <a:extLst>
              <a:ext uri="{FF2B5EF4-FFF2-40B4-BE49-F238E27FC236}">
                <a16:creationId xmlns:a16="http://schemas.microsoft.com/office/drawing/2014/main" id="{4AEC41BC-3914-7443-B5C6-2EF5A6FD52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4800600"/>
            <a:ext cx="8077200" cy="1335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prstDash val="dash"/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</a:pPr>
            <a:r>
              <a:rPr lang="en-US" altLang="en-US" sz="2000">
                <a:latin typeface="Arial" panose="020B0604020202020204" pitchFamily="34" charset="0"/>
              </a:rPr>
              <a:t>Higher temp. promotes more electrons into the conduction band </a:t>
            </a:r>
          </a:p>
          <a:p>
            <a:pPr eaLnBrk="1" hangingPunct="1">
              <a:lnSpc>
                <a:spcPct val="90000"/>
              </a:lnSpc>
              <a:spcBef>
                <a:spcPct val="20000"/>
              </a:spcBef>
            </a:pPr>
            <a:endParaRPr lang="en-US" altLang="en-US" sz="900">
              <a:latin typeface="Arial" panose="020B0604020202020204" pitchFamily="34" charset="0"/>
              <a:sym typeface="Symbol" pitchFamily="2" charset="2"/>
            </a:endParaRPr>
          </a:p>
          <a:p>
            <a:pPr eaLnBrk="1" hangingPunct="1">
              <a:lnSpc>
                <a:spcPct val="90000"/>
              </a:lnSpc>
              <a:spcBef>
                <a:spcPct val="20000"/>
              </a:spcBef>
            </a:pPr>
            <a:r>
              <a:rPr lang="en-US" altLang="en-US" sz="2000">
                <a:latin typeface="Arial" panose="020B0604020202020204" pitchFamily="34" charset="0"/>
                <a:sym typeface="Symbol" pitchFamily="2" charset="2"/>
              </a:rPr>
              <a:t>          </a:t>
            </a:r>
            <a:r>
              <a:rPr lang="en-US" altLang="en-US" sz="2000">
                <a:latin typeface="Arial" panose="020B0604020202020204" pitchFamily="34" charset="0"/>
              </a:rPr>
              <a:t> </a:t>
            </a:r>
            <a:r>
              <a:rPr lang="en-US" altLang="en-US" sz="2000">
                <a:latin typeface="Arial" panose="020B0604020202020204" pitchFamily="34" charset="0"/>
                <a:sym typeface="Symbol" pitchFamily="2" charset="2"/>
              </a:rPr>
              <a:t></a:t>
            </a:r>
            <a:r>
              <a:rPr lang="en-US" altLang="en-US" sz="2000">
                <a:latin typeface="Arial" panose="020B0604020202020204" pitchFamily="34" charset="0"/>
                <a:sym typeface="Wingdings" pitchFamily="2" charset="2"/>
              </a:rPr>
              <a:t> as </a:t>
            </a:r>
            <a:r>
              <a:rPr lang="en-US" altLang="en-US" sz="2000" i="1">
                <a:latin typeface="Arial" panose="020B0604020202020204" pitchFamily="34" charset="0"/>
                <a:sym typeface="Wingdings" pitchFamily="2" charset="2"/>
              </a:rPr>
              <a:t>T</a:t>
            </a:r>
            <a:r>
              <a:rPr lang="en-US" altLang="en-US" sz="2000">
                <a:latin typeface="Arial" panose="020B0604020202020204" pitchFamily="34" charset="0"/>
                <a:sym typeface="Wingdings" pitchFamily="2" charset="2"/>
              </a:rPr>
              <a:t></a:t>
            </a:r>
          </a:p>
          <a:p>
            <a:pPr eaLnBrk="1" hangingPunct="1">
              <a:lnSpc>
                <a:spcPct val="90000"/>
              </a:lnSpc>
              <a:spcBef>
                <a:spcPct val="20000"/>
              </a:spcBef>
            </a:pPr>
            <a:endParaRPr lang="en-US" altLang="en-US" sz="900">
              <a:latin typeface="Arial" panose="020B0604020202020204" pitchFamily="34" charset="0"/>
              <a:sym typeface="Symbol" pitchFamily="2" charset="2"/>
            </a:endParaRPr>
          </a:p>
          <a:p>
            <a:pPr eaLnBrk="1" hangingPunct="1">
              <a:lnSpc>
                <a:spcPct val="90000"/>
              </a:lnSpc>
              <a:spcBef>
                <a:spcPct val="20000"/>
              </a:spcBef>
            </a:pPr>
            <a:r>
              <a:rPr lang="en-US" altLang="en-US" sz="2000">
                <a:latin typeface="Arial" panose="020B0604020202020204" pitchFamily="34" charset="0"/>
                <a:sym typeface="Wingdings" pitchFamily="2" charset="2"/>
              </a:rPr>
              <a:t>Electrons scattered by impurities, grain boundaries, etc.</a:t>
            </a:r>
          </a:p>
        </p:txBody>
      </p:sp>
      <p:sp>
        <p:nvSpPr>
          <p:cNvPr id="37896" name="Comment 10">
            <a:extLst>
              <a:ext uri="{FF2B5EF4-FFF2-40B4-BE49-F238E27FC236}">
                <a16:creationId xmlns:a16="http://schemas.microsoft.com/office/drawing/2014/main" id="{5CFF7E31-A1CF-DE44-BE74-0DDD9333656A}"/>
              </a:ext>
            </a:extLst>
          </p:cNvPr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2084388" y="3657600"/>
            <a:ext cx="17462" cy="444500"/>
          </a:xfrm>
          <a:custGeom>
            <a:avLst/>
            <a:gdLst>
              <a:gd name="T0" fmla="*/ 0 w 49"/>
              <a:gd name="T1" fmla="*/ 0 h 1235"/>
              <a:gd name="T2" fmla="*/ 48 w 49"/>
              <a:gd name="T3" fmla="*/ 1234 h 1235"/>
              <a:gd name="T4" fmla="*/ 0 60000 65536"/>
              <a:gd name="T5" fmla="*/ 0 60000 65536"/>
              <a:gd name="T6" fmla="*/ 0 w 49"/>
              <a:gd name="T7" fmla="*/ 0 h 1235"/>
              <a:gd name="T8" fmla="*/ 49 w 49"/>
              <a:gd name="T9" fmla="*/ 1235 h 1235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49" h="1235" extrusionOk="0">
                <a:moveTo>
                  <a:pt x="0" y="0"/>
                </a:moveTo>
                <a:cubicBezTo>
                  <a:pt x="16" y="411"/>
                  <a:pt x="32" y="823"/>
                  <a:pt x="48" y="1234"/>
                </a:cubicBezTo>
              </a:path>
            </a:pathLst>
          </a:custGeom>
          <a:noFill/>
          <a:ln w="34925" cap="rnd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133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133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334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F459D0-04C9-2947-AF1A-9E1EF1319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Band structure and color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7A6B9-F121-4C4F-828B-74816251E7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5351" y="1394156"/>
            <a:ext cx="7772400" cy="4892675"/>
          </a:xfrm>
        </p:spPr>
        <p:txBody>
          <a:bodyPr/>
          <a:lstStyle/>
          <a:p>
            <a:r>
              <a:rPr lang="en-US" dirty="0"/>
              <a:t>Metals: no band gap, don’t allow for visible light (photons) to propagate: appear shiny, silvery.  Some (Au, Cu) do show certain colors due to absorptions</a:t>
            </a:r>
          </a:p>
          <a:p>
            <a:r>
              <a:rPr lang="en-US" dirty="0"/>
              <a:t>Semiconductors: Absorb photons with energies similar to those of band gaps; may be dark or colored.  Visible photons go from ~1.8 eV (red) to ~3.1 eV (violet).  </a:t>
            </a:r>
          </a:p>
          <a:p>
            <a:r>
              <a:rPr lang="en-US" dirty="0"/>
              <a:t>Insulators: have large band gaps, are often clear or white (scattering)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34CAF5-9DE9-B342-ACE3-6F68633A6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38F4D-92DE-2543-AEB8-082C416E14A1}" type="slidenum">
              <a:rPr lang="en-US" altLang="en-US" smtClean="0"/>
              <a:pPr/>
              <a:t>15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979108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lide Number Placeholder 5">
            <a:extLst>
              <a:ext uri="{FF2B5EF4-FFF2-40B4-BE49-F238E27FC236}">
                <a16:creationId xmlns:a16="http://schemas.microsoft.com/office/drawing/2014/main" id="{40BAC2A8-9423-C343-808B-BFC2095362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fld id="{4D99EE6A-9BC7-D644-9433-B45C3B7BCEBF}" type="slidenum">
              <a:rPr lang="en-US" altLang="en-US" sz="1200">
                <a:latin typeface="Arial" panose="020B0604020202020204" pitchFamily="34" charset="0"/>
              </a:rPr>
              <a:pPr/>
              <a:t>16</a:t>
            </a:fld>
            <a:endParaRPr lang="en-US" altLang="en-US" sz="1200">
              <a:latin typeface="Arial" panose="020B0604020202020204" pitchFamily="34" charset="0"/>
            </a:endParaRPr>
          </a:p>
        </p:txBody>
      </p:sp>
      <p:sp>
        <p:nvSpPr>
          <p:cNvPr id="39939" name="Rectangle 2">
            <a:extLst>
              <a:ext uri="{FF2B5EF4-FFF2-40B4-BE49-F238E27FC236}">
                <a16:creationId xmlns:a16="http://schemas.microsoft.com/office/drawing/2014/main" id="{D3B1BFA4-B1DC-5C47-8C36-8F4129E23EA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200"/>
              <a:t>Metals:  Resistivity vs T, Impurities</a:t>
            </a:r>
          </a:p>
        </p:txBody>
      </p:sp>
      <p:sp>
        <p:nvSpPr>
          <p:cNvPr id="39940" name="Rectangle 4">
            <a:extLst>
              <a:ext uri="{FF2B5EF4-FFF2-40B4-BE49-F238E27FC236}">
                <a16:creationId xmlns:a16="http://schemas.microsoft.com/office/drawing/2014/main" id="{E64AE0D1-80AC-6E44-8728-2FA8B68B95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5000" y="1006475"/>
            <a:ext cx="4679950" cy="170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>
                <a:latin typeface="Arial" panose="020B0604020202020204" pitchFamily="34" charset="0"/>
              </a:rPr>
              <a:t>•  Imperfections increase resistivity</a:t>
            </a:r>
          </a:p>
          <a:p>
            <a:r>
              <a:rPr lang="en-US" altLang="en-US" sz="2200">
                <a:latin typeface="Arial" panose="020B0604020202020204" pitchFamily="34" charset="0"/>
              </a:rPr>
              <a:t>    -- grain boundaries</a:t>
            </a:r>
          </a:p>
          <a:p>
            <a:r>
              <a:rPr lang="en-US" altLang="en-US" sz="2200">
                <a:latin typeface="Arial" panose="020B0604020202020204" pitchFamily="34" charset="0"/>
              </a:rPr>
              <a:t>    -- dislocations</a:t>
            </a:r>
          </a:p>
          <a:p>
            <a:r>
              <a:rPr lang="en-US" altLang="en-US" sz="2200">
                <a:latin typeface="Arial" panose="020B0604020202020204" pitchFamily="34" charset="0"/>
              </a:rPr>
              <a:t>    -- impurity atoms</a:t>
            </a:r>
          </a:p>
          <a:p>
            <a:r>
              <a:rPr lang="en-US" altLang="en-US" sz="2200">
                <a:latin typeface="Arial" panose="020B0604020202020204" pitchFamily="34" charset="0"/>
              </a:rPr>
              <a:t>    -- vacancies</a:t>
            </a: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39941" name="Line 5">
            <a:extLst>
              <a:ext uri="{FF2B5EF4-FFF2-40B4-BE49-F238E27FC236}">
                <a16:creationId xmlns:a16="http://schemas.microsoft.com/office/drawing/2014/main" id="{37D0BD90-9FC1-AB43-9F3A-C6F37F072A51}"/>
              </a:ext>
            </a:extLst>
          </p:cNvPr>
          <p:cNvSpPr>
            <a:spLocks noChangeShapeType="1"/>
          </p:cNvSpPr>
          <p:nvPr/>
        </p:nvSpPr>
        <p:spPr bwMode="auto">
          <a:xfrm>
            <a:off x="3505200" y="1524000"/>
            <a:ext cx="38100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42" name="Line 6">
            <a:extLst>
              <a:ext uri="{FF2B5EF4-FFF2-40B4-BE49-F238E27FC236}">
                <a16:creationId xmlns:a16="http://schemas.microsoft.com/office/drawing/2014/main" id="{B01FFF97-EED0-C447-8352-B81ACB95A5F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505200" y="2057400"/>
            <a:ext cx="38100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43" name="Rectangle 7">
            <a:extLst>
              <a:ext uri="{FF2B5EF4-FFF2-40B4-BE49-F238E27FC236}">
                <a16:creationId xmlns:a16="http://schemas.microsoft.com/office/drawing/2014/main" id="{7AB2DA85-9D9C-F949-9175-AA939A0127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33825" y="1549400"/>
            <a:ext cx="2725738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>
                <a:latin typeface="Arial" panose="020B0604020202020204" pitchFamily="34" charset="0"/>
              </a:rPr>
              <a:t>These act to scatter</a:t>
            </a:r>
          </a:p>
          <a:p>
            <a:r>
              <a:rPr lang="en-US" altLang="en-US" sz="2000">
                <a:latin typeface="Arial" panose="020B0604020202020204" pitchFamily="34" charset="0"/>
              </a:rPr>
              <a:t>electrons so that they</a:t>
            </a:r>
          </a:p>
          <a:p>
            <a:r>
              <a:rPr lang="en-US" altLang="en-US" sz="2000">
                <a:latin typeface="Arial" panose="020B0604020202020204" pitchFamily="34" charset="0"/>
              </a:rPr>
              <a:t>take a less direct path.</a:t>
            </a:r>
          </a:p>
        </p:txBody>
      </p:sp>
      <p:sp>
        <p:nvSpPr>
          <p:cNvPr id="39944" name="Rectangle 8">
            <a:extLst>
              <a:ext uri="{FF2B5EF4-FFF2-40B4-BE49-F238E27FC236}">
                <a16:creationId xmlns:a16="http://schemas.microsoft.com/office/drawing/2014/main" id="{5FCAFB9D-06FC-6F47-B345-49D94D6B44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29300" y="3124200"/>
            <a:ext cx="2316163" cy="1614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>
                <a:latin typeface="Arial" panose="020B0604020202020204" pitchFamily="34" charset="0"/>
              </a:rPr>
              <a:t>•  Resistivity</a:t>
            </a:r>
          </a:p>
          <a:p>
            <a:r>
              <a:rPr lang="en-US" altLang="en-US" sz="2200">
                <a:latin typeface="Arial" panose="020B0604020202020204" pitchFamily="34" charset="0"/>
              </a:rPr>
              <a:t>      increases with:</a:t>
            </a:r>
          </a:p>
          <a:p>
            <a:r>
              <a:rPr lang="en-US" altLang="en-US" sz="2000">
                <a:latin typeface="Arial" panose="020B0604020202020204" pitchFamily="34" charset="0"/>
              </a:rPr>
              <a:t>       -- temperature</a:t>
            </a:r>
          </a:p>
          <a:p>
            <a:r>
              <a:rPr lang="en-US" altLang="en-US" sz="2000">
                <a:latin typeface="Arial" panose="020B0604020202020204" pitchFamily="34" charset="0"/>
              </a:rPr>
              <a:t>       -- wt% impurity</a:t>
            </a:r>
          </a:p>
          <a:p>
            <a:r>
              <a:rPr lang="en-US" altLang="en-US" sz="2000">
                <a:latin typeface="Arial" panose="020B0604020202020204" pitchFamily="34" charset="0"/>
              </a:rPr>
              <a:t>       -- %</a:t>
            </a:r>
            <a:r>
              <a:rPr lang="en-US" altLang="en-US" sz="2000" i="1">
                <a:latin typeface="Arial" panose="020B0604020202020204" pitchFamily="34" charset="0"/>
              </a:rPr>
              <a:t>CW</a:t>
            </a:r>
          </a:p>
        </p:txBody>
      </p:sp>
      <p:sp>
        <p:nvSpPr>
          <p:cNvPr id="39946" name="Text Box 10">
            <a:extLst>
              <a:ext uri="{FF2B5EF4-FFF2-40B4-BE49-F238E27FC236}">
                <a16:creationId xmlns:a16="http://schemas.microsoft.com/office/drawing/2014/main" id="{942AF1AF-485A-634A-ABE1-DA040F8269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08688" y="4862513"/>
            <a:ext cx="2292350" cy="1373187"/>
          </a:xfrm>
          <a:prstGeom prst="rect">
            <a:avLst/>
          </a:prstGeom>
          <a:solidFill>
            <a:srgbClr val="99FF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prstDash val="dash"/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  <a:buFont typeface="Symbol" pitchFamily="2" charset="2"/>
              <a:buNone/>
            </a:pPr>
            <a:r>
              <a:rPr lang="en-US" altLang="en-US" sz="2800">
                <a:latin typeface="Arial" panose="020B0604020202020204" pitchFamily="34" charset="0"/>
                <a:sym typeface="Symbol" pitchFamily="2" charset="2"/>
              </a:rPr>
              <a:t></a:t>
            </a:r>
            <a:r>
              <a:rPr lang="en-US" altLang="en-US">
                <a:latin typeface="Arial" panose="020B0604020202020204" pitchFamily="34" charset="0"/>
                <a:sym typeface="Symbol" pitchFamily="2" charset="2"/>
              </a:rPr>
              <a:t> =  </a:t>
            </a:r>
            <a:r>
              <a:rPr lang="en-US" altLang="en-US" sz="2800">
                <a:latin typeface="Arial" panose="020B0604020202020204" pitchFamily="34" charset="0"/>
                <a:sym typeface="Symbol" pitchFamily="2" charset="2"/>
              </a:rPr>
              <a:t></a:t>
            </a:r>
            <a:r>
              <a:rPr lang="en-US" altLang="en-US" baseline="-25000">
                <a:latin typeface="Arial" panose="020B0604020202020204" pitchFamily="34" charset="0"/>
                <a:sym typeface="Symbol" pitchFamily="2" charset="2"/>
              </a:rPr>
              <a:t>thermal</a:t>
            </a:r>
            <a:br>
              <a:rPr lang="en-US" altLang="en-US">
                <a:latin typeface="Arial" panose="020B0604020202020204" pitchFamily="34" charset="0"/>
                <a:sym typeface="Symbol" pitchFamily="2" charset="2"/>
              </a:rPr>
            </a:br>
            <a:r>
              <a:rPr lang="en-US" altLang="en-US">
                <a:latin typeface="Arial" panose="020B0604020202020204" pitchFamily="34" charset="0"/>
                <a:sym typeface="Symbol" pitchFamily="2" charset="2"/>
              </a:rPr>
              <a:t>    + </a:t>
            </a:r>
            <a:r>
              <a:rPr lang="en-US" altLang="en-US" sz="2800">
                <a:latin typeface="Arial" panose="020B0604020202020204" pitchFamily="34" charset="0"/>
                <a:sym typeface="Symbol" pitchFamily="2" charset="2"/>
              </a:rPr>
              <a:t></a:t>
            </a:r>
            <a:r>
              <a:rPr lang="en-US" altLang="en-US" baseline="-25000">
                <a:latin typeface="Arial" panose="020B0604020202020204" pitchFamily="34" charset="0"/>
                <a:sym typeface="Symbol" pitchFamily="2" charset="2"/>
              </a:rPr>
              <a:t>impurity</a:t>
            </a:r>
            <a:br>
              <a:rPr lang="en-US" altLang="en-US">
                <a:latin typeface="Arial" panose="020B0604020202020204" pitchFamily="34" charset="0"/>
                <a:sym typeface="Symbol" pitchFamily="2" charset="2"/>
              </a:rPr>
            </a:br>
            <a:r>
              <a:rPr lang="en-US" altLang="en-US">
                <a:latin typeface="Arial" panose="020B0604020202020204" pitchFamily="34" charset="0"/>
                <a:sym typeface="Symbol" pitchFamily="2" charset="2"/>
              </a:rPr>
              <a:t>    + </a:t>
            </a:r>
            <a:r>
              <a:rPr lang="en-US" altLang="en-US" sz="2800">
                <a:latin typeface="Arial" panose="020B0604020202020204" pitchFamily="34" charset="0"/>
                <a:sym typeface="Symbol" pitchFamily="2" charset="2"/>
              </a:rPr>
              <a:t></a:t>
            </a:r>
            <a:r>
              <a:rPr lang="en-US" altLang="en-US" baseline="-25000">
                <a:latin typeface="Arial" panose="020B0604020202020204" pitchFamily="34" charset="0"/>
                <a:sym typeface="Symbol" pitchFamily="2" charset="2"/>
              </a:rPr>
              <a:t>deformation</a:t>
            </a:r>
          </a:p>
        </p:txBody>
      </p:sp>
      <p:grpSp>
        <p:nvGrpSpPr>
          <p:cNvPr id="39947" name="Group 91">
            <a:extLst>
              <a:ext uri="{FF2B5EF4-FFF2-40B4-BE49-F238E27FC236}">
                <a16:creationId xmlns:a16="http://schemas.microsoft.com/office/drawing/2014/main" id="{DA586897-369B-1644-AA7D-605F2F499B84}"/>
              </a:ext>
            </a:extLst>
          </p:cNvPr>
          <p:cNvGrpSpPr>
            <a:grpSpLocks/>
          </p:cNvGrpSpPr>
          <p:nvPr/>
        </p:nvGrpSpPr>
        <p:grpSpPr bwMode="auto">
          <a:xfrm>
            <a:off x="860425" y="2832100"/>
            <a:ext cx="4806950" cy="3044825"/>
            <a:chOff x="542" y="1784"/>
            <a:chExt cx="3028" cy="1918"/>
          </a:xfrm>
        </p:grpSpPr>
        <p:sp>
          <p:nvSpPr>
            <p:cNvPr id="39948" name="Rectangle 35">
              <a:extLst>
                <a:ext uri="{FF2B5EF4-FFF2-40B4-BE49-F238E27FC236}">
                  <a16:creationId xmlns:a16="http://schemas.microsoft.com/office/drawing/2014/main" id="{D948B269-23AB-9D4C-9E02-75DF0D839D0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1200000">
              <a:off x="1456" y="2488"/>
              <a:ext cx="1890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2000">
                  <a:solidFill>
                    <a:srgbClr val="FF6600"/>
                  </a:solidFill>
                  <a:latin typeface="Arial" panose="020B0604020202020204" pitchFamily="34" charset="0"/>
                </a:rPr>
                <a:t>deformed Cu + 1.12 at%Ni</a:t>
              </a:r>
              <a:endParaRPr lang="en-US" altLang="en-US">
                <a:latin typeface="Arial" panose="020B0604020202020204" pitchFamily="34" charset="0"/>
              </a:endParaRPr>
            </a:p>
          </p:txBody>
        </p:sp>
        <p:sp>
          <p:nvSpPr>
            <p:cNvPr id="39949" name="Rectangle 12">
              <a:extLst>
                <a:ext uri="{FF2B5EF4-FFF2-40B4-BE49-F238E27FC236}">
                  <a16:creationId xmlns:a16="http://schemas.microsoft.com/office/drawing/2014/main" id="{CA356533-CC7C-1F42-A471-1BF09AB467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0" y="1872"/>
              <a:ext cx="1776" cy="1616"/>
            </a:xfrm>
            <a:prstGeom prst="rect">
              <a:avLst/>
            </a:prstGeom>
            <a:noFill/>
            <a:ln w="254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9950" name="Rectangle 13">
              <a:extLst>
                <a:ext uri="{FF2B5EF4-FFF2-40B4-BE49-F238E27FC236}">
                  <a16:creationId xmlns:a16="http://schemas.microsoft.com/office/drawing/2014/main" id="{EBAAE7DB-23F6-264E-834F-A8511E6AD3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6" y="3472"/>
              <a:ext cx="514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i="1">
                  <a:solidFill>
                    <a:srgbClr val="000000"/>
                  </a:solidFill>
                  <a:latin typeface="Arial" panose="020B0604020202020204" pitchFamily="34" charset="0"/>
                </a:rPr>
                <a:t>T</a:t>
              </a:r>
              <a:r>
                <a:rPr lang="en-US" altLang="en-US">
                  <a:solidFill>
                    <a:srgbClr val="000000"/>
                  </a:solidFill>
                  <a:latin typeface="Arial" panose="020B0604020202020204" pitchFamily="34" charset="0"/>
                </a:rPr>
                <a:t> (°C)</a:t>
              </a:r>
              <a:endParaRPr lang="en-US" altLang="en-US">
                <a:latin typeface="Arial" panose="020B0604020202020204" pitchFamily="34" charset="0"/>
              </a:endParaRPr>
            </a:p>
          </p:txBody>
        </p:sp>
        <p:sp>
          <p:nvSpPr>
            <p:cNvPr id="39951" name="Line 14">
              <a:extLst>
                <a:ext uri="{FF2B5EF4-FFF2-40B4-BE49-F238E27FC236}">
                  <a16:creationId xmlns:a16="http://schemas.microsoft.com/office/drawing/2014/main" id="{AB8CC757-6C4B-CF45-B925-C03B0EB198C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768" y="3400"/>
              <a:ext cx="1" cy="88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952" name="Line 15">
              <a:extLst>
                <a:ext uri="{FF2B5EF4-FFF2-40B4-BE49-F238E27FC236}">
                  <a16:creationId xmlns:a16="http://schemas.microsoft.com/office/drawing/2014/main" id="{5A462CE2-6E92-F949-81F4-54B109FA073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96" y="3400"/>
              <a:ext cx="1" cy="88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953" name="Line 16">
              <a:extLst>
                <a:ext uri="{FF2B5EF4-FFF2-40B4-BE49-F238E27FC236}">
                  <a16:creationId xmlns:a16="http://schemas.microsoft.com/office/drawing/2014/main" id="{1F8F2E43-9123-F748-9297-9D36492DA0E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24" y="3400"/>
              <a:ext cx="1" cy="88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954" name="Line 17">
              <a:extLst>
                <a:ext uri="{FF2B5EF4-FFF2-40B4-BE49-F238E27FC236}">
                  <a16:creationId xmlns:a16="http://schemas.microsoft.com/office/drawing/2014/main" id="{0FBD7A6C-9BF5-B949-B5FE-9AC35D1F3BC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52" y="3400"/>
              <a:ext cx="1" cy="88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955" name="Line 18">
              <a:extLst>
                <a:ext uri="{FF2B5EF4-FFF2-40B4-BE49-F238E27FC236}">
                  <a16:creationId xmlns:a16="http://schemas.microsoft.com/office/drawing/2014/main" id="{64679EC0-85D9-7043-9AD1-9D551BD9D3C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80" y="3400"/>
              <a:ext cx="1" cy="88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956" name="Line 19">
              <a:extLst>
                <a:ext uri="{FF2B5EF4-FFF2-40B4-BE49-F238E27FC236}">
                  <a16:creationId xmlns:a16="http://schemas.microsoft.com/office/drawing/2014/main" id="{C757D9B2-0FBB-0247-9738-5D943D744E0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08" y="3400"/>
              <a:ext cx="1" cy="88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957" name="Rectangle 20">
              <a:extLst>
                <a:ext uri="{FF2B5EF4-FFF2-40B4-BE49-F238E27FC236}">
                  <a16:creationId xmlns:a16="http://schemas.microsoft.com/office/drawing/2014/main" id="{4295815F-4BC4-784E-8090-4B0A821203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96" y="3472"/>
              <a:ext cx="352" cy="2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2200">
                  <a:solidFill>
                    <a:srgbClr val="000000"/>
                  </a:solidFill>
                  <a:latin typeface="Arial" panose="020B0604020202020204" pitchFamily="34" charset="0"/>
                </a:rPr>
                <a:t>-200</a:t>
              </a:r>
              <a:endParaRPr lang="en-US" altLang="en-US">
                <a:latin typeface="Arial" panose="020B0604020202020204" pitchFamily="34" charset="0"/>
              </a:endParaRPr>
            </a:p>
          </p:txBody>
        </p:sp>
        <p:sp>
          <p:nvSpPr>
            <p:cNvPr id="39958" name="Rectangle 21">
              <a:extLst>
                <a:ext uri="{FF2B5EF4-FFF2-40B4-BE49-F238E27FC236}">
                  <a16:creationId xmlns:a16="http://schemas.microsoft.com/office/drawing/2014/main" id="{0B2352A7-1EB8-5144-B022-E3D7248656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40" y="3472"/>
              <a:ext cx="352" cy="2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2200">
                  <a:solidFill>
                    <a:srgbClr val="000000"/>
                  </a:solidFill>
                  <a:latin typeface="Arial" panose="020B0604020202020204" pitchFamily="34" charset="0"/>
                </a:rPr>
                <a:t>-100</a:t>
              </a:r>
              <a:endParaRPr lang="en-US" altLang="en-US">
                <a:latin typeface="Arial" panose="020B0604020202020204" pitchFamily="34" charset="0"/>
              </a:endParaRPr>
            </a:p>
          </p:txBody>
        </p:sp>
        <p:sp>
          <p:nvSpPr>
            <p:cNvPr id="39959" name="Rectangle 22">
              <a:extLst>
                <a:ext uri="{FF2B5EF4-FFF2-40B4-BE49-F238E27FC236}">
                  <a16:creationId xmlns:a16="http://schemas.microsoft.com/office/drawing/2014/main" id="{F960EBF6-1CB5-6B40-8B1B-FC97D74621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28" y="3472"/>
              <a:ext cx="98" cy="2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2200">
                  <a:solidFill>
                    <a:srgbClr val="000000"/>
                  </a:solidFill>
                  <a:latin typeface="Arial" panose="020B0604020202020204" pitchFamily="34" charset="0"/>
                </a:rPr>
                <a:t>0</a:t>
              </a:r>
              <a:endParaRPr lang="en-US" altLang="en-US">
                <a:latin typeface="Arial" panose="020B0604020202020204" pitchFamily="34" charset="0"/>
              </a:endParaRPr>
            </a:p>
          </p:txBody>
        </p:sp>
        <p:sp>
          <p:nvSpPr>
            <p:cNvPr id="39960" name="Line 23">
              <a:extLst>
                <a:ext uri="{FF2B5EF4-FFF2-40B4-BE49-F238E27FC236}">
                  <a16:creationId xmlns:a16="http://schemas.microsoft.com/office/drawing/2014/main" id="{F12063AA-40DD-164D-B4C8-C91D25E4EBB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28" y="2952"/>
              <a:ext cx="1280" cy="456"/>
            </a:xfrm>
            <a:prstGeom prst="line">
              <a:avLst/>
            </a:prstGeom>
            <a:noFill/>
            <a:ln w="57150">
              <a:solidFill>
                <a:srgbClr val="66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961" name="Line 25">
              <a:extLst>
                <a:ext uri="{FF2B5EF4-FFF2-40B4-BE49-F238E27FC236}">
                  <a16:creationId xmlns:a16="http://schemas.microsoft.com/office/drawing/2014/main" id="{D37AA273-C924-E842-A76A-CD26E6FBEC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12" y="2576"/>
              <a:ext cx="1288" cy="464"/>
            </a:xfrm>
            <a:prstGeom prst="line">
              <a:avLst/>
            </a:prstGeom>
            <a:noFill/>
            <a:ln w="57150">
              <a:solidFill>
                <a:srgbClr val="CC66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962" name="Line 27">
              <a:extLst>
                <a:ext uri="{FF2B5EF4-FFF2-40B4-BE49-F238E27FC236}">
                  <a16:creationId xmlns:a16="http://schemas.microsoft.com/office/drawing/2014/main" id="{376539EA-D68E-CA4A-AEFC-2D0E87B592E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20" y="2472"/>
              <a:ext cx="1280" cy="456"/>
            </a:xfrm>
            <a:prstGeom prst="line">
              <a:avLst/>
            </a:prstGeom>
            <a:noFill/>
            <a:ln w="57150">
              <a:solidFill>
                <a:srgbClr val="FF66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963" name="Line 29">
              <a:extLst>
                <a:ext uri="{FF2B5EF4-FFF2-40B4-BE49-F238E27FC236}">
                  <a16:creationId xmlns:a16="http://schemas.microsoft.com/office/drawing/2014/main" id="{272C7D29-CC4F-7542-8962-3E0DE5A2286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96" y="2256"/>
              <a:ext cx="1280" cy="464"/>
            </a:xfrm>
            <a:prstGeom prst="line">
              <a:avLst/>
            </a:prstGeom>
            <a:noFill/>
            <a:ln w="57150">
              <a:solidFill>
                <a:srgbClr val="FF99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964" name="Line 31">
              <a:extLst>
                <a:ext uri="{FF2B5EF4-FFF2-40B4-BE49-F238E27FC236}">
                  <a16:creationId xmlns:a16="http://schemas.microsoft.com/office/drawing/2014/main" id="{2F9AEE9E-2BAE-E244-97FE-F0814452E20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72" y="1880"/>
              <a:ext cx="1328" cy="520"/>
            </a:xfrm>
            <a:prstGeom prst="line">
              <a:avLst/>
            </a:prstGeom>
            <a:noFill/>
            <a:ln w="57150">
              <a:solidFill>
                <a:srgbClr val="FF99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965" name="Rectangle 33">
              <a:extLst>
                <a:ext uri="{FF2B5EF4-FFF2-40B4-BE49-F238E27FC236}">
                  <a16:creationId xmlns:a16="http://schemas.microsoft.com/office/drawing/2014/main" id="{F0F79F3A-BC10-4645-972A-F18948799FB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1260000">
              <a:off x="1561" y="2002"/>
              <a:ext cx="1170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2000">
                  <a:solidFill>
                    <a:srgbClr val="FF9966"/>
                  </a:solidFill>
                  <a:latin typeface="Arial" panose="020B0604020202020204" pitchFamily="34" charset="0"/>
                </a:rPr>
                <a:t>Cu + 3.32 at%Ni</a:t>
              </a:r>
              <a:endParaRPr lang="en-US" altLang="en-US">
                <a:latin typeface="Arial" panose="020B0604020202020204" pitchFamily="34" charset="0"/>
              </a:endParaRPr>
            </a:p>
          </p:txBody>
        </p:sp>
        <p:sp>
          <p:nvSpPr>
            <p:cNvPr id="39966" name="Rectangle 34">
              <a:extLst>
                <a:ext uri="{FF2B5EF4-FFF2-40B4-BE49-F238E27FC236}">
                  <a16:creationId xmlns:a16="http://schemas.microsoft.com/office/drawing/2014/main" id="{57B60F5C-8CB0-C44E-8C8A-5215DB5AF42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1140000">
              <a:off x="1706" y="2308"/>
              <a:ext cx="1170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2000">
                  <a:solidFill>
                    <a:srgbClr val="FF9966"/>
                  </a:solidFill>
                  <a:latin typeface="Arial" panose="020B0604020202020204" pitchFamily="34" charset="0"/>
                </a:rPr>
                <a:t>Cu + 2.16 at%Ni</a:t>
              </a:r>
              <a:endParaRPr lang="en-US" altLang="en-US">
                <a:latin typeface="Arial" panose="020B0604020202020204" pitchFamily="34" charset="0"/>
              </a:endParaRPr>
            </a:p>
          </p:txBody>
        </p:sp>
        <p:sp>
          <p:nvSpPr>
            <p:cNvPr id="39967" name="Line 36">
              <a:extLst>
                <a:ext uri="{FF2B5EF4-FFF2-40B4-BE49-F238E27FC236}">
                  <a16:creationId xmlns:a16="http://schemas.microsoft.com/office/drawing/2014/main" id="{D720D680-EAD6-DF47-985D-BB39D88D2C1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72" y="3224"/>
              <a:ext cx="72" cy="1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968" name="Line 37">
              <a:extLst>
                <a:ext uri="{FF2B5EF4-FFF2-40B4-BE49-F238E27FC236}">
                  <a16:creationId xmlns:a16="http://schemas.microsoft.com/office/drawing/2014/main" id="{788ED77D-A084-BE4F-8134-31E2231987D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72" y="2952"/>
              <a:ext cx="72" cy="1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969" name="Line 38">
              <a:extLst>
                <a:ext uri="{FF2B5EF4-FFF2-40B4-BE49-F238E27FC236}">
                  <a16:creationId xmlns:a16="http://schemas.microsoft.com/office/drawing/2014/main" id="{14A2CA0F-5F09-2847-824F-8980AEFCF09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72" y="2672"/>
              <a:ext cx="72" cy="1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970" name="Line 39">
              <a:extLst>
                <a:ext uri="{FF2B5EF4-FFF2-40B4-BE49-F238E27FC236}">
                  <a16:creationId xmlns:a16="http://schemas.microsoft.com/office/drawing/2014/main" id="{89BAC94F-B908-D140-8F63-EF668EB0869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72" y="2400"/>
              <a:ext cx="72" cy="1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971" name="Line 40">
              <a:extLst>
                <a:ext uri="{FF2B5EF4-FFF2-40B4-BE49-F238E27FC236}">
                  <a16:creationId xmlns:a16="http://schemas.microsoft.com/office/drawing/2014/main" id="{95D738C0-B1C0-2D45-AB66-1A4539051D3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72" y="2128"/>
              <a:ext cx="72" cy="1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972" name="Rectangle 41">
              <a:extLst>
                <a:ext uri="{FF2B5EF4-FFF2-40B4-BE49-F238E27FC236}">
                  <a16:creationId xmlns:a16="http://schemas.microsoft.com/office/drawing/2014/main" id="{99E69F97-07AB-994E-BA83-9F89A37360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2" y="3128"/>
              <a:ext cx="98" cy="2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2200">
                  <a:solidFill>
                    <a:srgbClr val="000000"/>
                  </a:solidFill>
                  <a:latin typeface="Arial" panose="020B0604020202020204" pitchFamily="34" charset="0"/>
                </a:rPr>
                <a:t>1</a:t>
              </a:r>
              <a:endParaRPr lang="en-US" altLang="en-US">
                <a:latin typeface="Arial" panose="020B0604020202020204" pitchFamily="34" charset="0"/>
              </a:endParaRPr>
            </a:p>
          </p:txBody>
        </p:sp>
        <p:sp>
          <p:nvSpPr>
            <p:cNvPr id="39973" name="Rectangle 42">
              <a:extLst>
                <a:ext uri="{FF2B5EF4-FFF2-40B4-BE49-F238E27FC236}">
                  <a16:creationId xmlns:a16="http://schemas.microsoft.com/office/drawing/2014/main" id="{F51EA32B-F5AF-0A4C-B7D6-FCEAE85102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2" y="2864"/>
              <a:ext cx="98" cy="2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2200">
                  <a:solidFill>
                    <a:srgbClr val="000000"/>
                  </a:solidFill>
                  <a:latin typeface="Arial" panose="020B0604020202020204" pitchFamily="34" charset="0"/>
                </a:rPr>
                <a:t>2</a:t>
              </a:r>
              <a:endParaRPr lang="en-US" altLang="en-US">
                <a:latin typeface="Arial" panose="020B0604020202020204" pitchFamily="34" charset="0"/>
              </a:endParaRPr>
            </a:p>
          </p:txBody>
        </p:sp>
        <p:sp>
          <p:nvSpPr>
            <p:cNvPr id="39974" name="Rectangle 43">
              <a:extLst>
                <a:ext uri="{FF2B5EF4-FFF2-40B4-BE49-F238E27FC236}">
                  <a16:creationId xmlns:a16="http://schemas.microsoft.com/office/drawing/2014/main" id="{15A71C5E-6FF7-EB47-BECA-9E95BC316A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2" y="2592"/>
              <a:ext cx="98" cy="2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2200">
                  <a:solidFill>
                    <a:srgbClr val="000000"/>
                  </a:solidFill>
                  <a:latin typeface="Arial" panose="020B0604020202020204" pitchFamily="34" charset="0"/>
                </a:rPr>
                <a:t>3</a:t>
              </a:r>
              <a:endParaRPr lang="en-US" altLang="en-US">
                <a:latin typeface="Arial" panose="020B0604020202020204" pitchFamily="34" charset="0"/>
              </a:endParaRPr>
            </a:p>
          </p:txBody>
        </p:sp>
        <p:sp>
          <p:nvSpPr>
            <p:cNvPr id="39975" name="Rectangle 44">
              <a:extLst>
                <a:ext uri="{FF2B5EF4-FFF2-40B4-BE49-F238E27FC236}">
                  <a16:creationId xmlns:a16="http://schemas.microsoft.com/office/drawing/2014/main" id="{CBA28041-D02F-B34F-BC18-0D06D7F96A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2" y="2320"/>
              <a:ext cx="98" cy="2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2200">
                  <a:solidFill>
                    <a:srgbClr val="000000"/>
                  </a:solidFill>
                  <a:latin typeface="Arial" panose="020B0604020202020204" pitchFamily="34" charset="0"/>
                </a:rPr>
                <a:t>4</a:t>
              </a:r>
              <a:endParaRPr lang="en-US" altLang="en-US">
                <a:latin typeface="Arial" panose="020B0604020202020204" pitchFamily="34" charset="0"/>
              </a:endParaRPr>
            </a:p>
          </p:txBody>
        </p:sp>
        <p:sp>
          <p:nvSpPr>
            <p:cNvPr id="39976" name="Rectangle 45">
              <a:extLst>
                <a:ext uri="{FF2B5EF4-FFF2-40B4-BE49-F238E27FC236}">
                  <a16:creationId xmlns:a16="http://schemas.microsoft.com/office/drawing/2014/main" id="{8CE2695B-BE89-034A-B2DD-950FC1F898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2" y="2056"/>
              <a:ext cx="98" cy="2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2200">
                  <a:solidFill>
                    <a:srgbClr val="000000"/>
                  </a:solidFill>
                  <a:latin typeface="Arial" panose="020B0604020202020204" pitchFamily="34" charset="0"/>
                </a:rPr>
                <a:t>5</a:t>
              </a:r>
              <a:endParaRPr lang="en-US" altLang="en-US">
                <a:latin typeface="Arial" panose="020B0604020202020204" pitchFamily="34" charset="0"/>
              </a:endParaRPr>
            </a:p>
          </p:txBody>
        </p:sp>
        <p:sp>
          <p:nvSpPr>
            <p:cNvPr id="39977" name="Rectangle 46">
              <a:extLst>
                <a:ext uri="{FF2B5EF4-FFF2-40B4-BE49-F238E27FC236}">
                  <a16:creationId xmlns:a16="http://schemas.microsoft.com/office/drawing/2014/main" id="{BBEFD31E-1705-C34F-8257-B534B8484E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2" y="1784"/>
              <a:ext cx="98" cy="2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2200">
                  <a:solidFill>
                    <a:srgbClr val="000000"/>
                  </a:solidFill>
                  <a:latin typeface="Arial" panose="020B0604020202020204" pitchFamily="34" charset="0"/>
                </a:rPr>
                <a:t>6</a:t>
              </a:r>
              <a:endParaRPr lang="en-US" altLang="en-US">
                <a:latin typeface="Arial" panose="020B0604020202020204" pitchFamily="34" charset="0"/>
              </a:endParaRPr>
            </a:p>
          </p:txBody>
        </p:sp>
        <p:sp>
          <p:nvSpPr>
            <p:cNvPr id="39978" name="Rectangle 47">
              <a:extLst>
                <a:ext uri="{FF2B5EF4-FFF2-40B4-BE49-F238E27FC236}">
                  <a16:creationId xmlns:a16="http://schemas.microsoft.com/office/drawing/2014/main" id="{77D84A18-56B2-1F4E-9A79-F999C1870E3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196" y="2488"/>
              <a:ext cx="971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>
                  <a:solidFill>
                    <a:srgbClr val="008800"/>
                  </a:solidFill>
                  <a:latin typeface="Arial" panose="020B0604020202020204" pitchFamily="34" charset="0"/>
                </a:rPr>
                <a:t>Resistivity, </a:t>
              </a:r>
              <a:endParaRPr lang="en-US" altLang="en-US">
                <a:latin typeface="Arial" panose="020B0604020202020204" pitchFamily="34" charset="0"/>
              </a:endParaRPr>
            </a:p>
          </p:txBody>
        </p:sp>
        <p:sp>
          <p:nvSpPr>
            <p:cNvPr id="39979" name="Rectangle 48">
              <a:extLst>
                <a:ext uri="{FF2B5EF4-FFF2-40B4-BE49-F238E27FC236}">
                  <a16:creationId xmlns:a16="http://schemas.microsoft.com/office/drawing/2014/main" id="{59C4A7CE-BDEB-8443-B914-4A5E52A70EF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604" y="1920"/>
              <a:ext cx="105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>
                  <a:solidFill>
                    <a:srgbClr val="008800"/>
                  </a:solidFill>
                  <a:latin typeface="Symbol" pitchFamily="2" charset="2"/>
                </a:rPr>
                <a:t>r</a:t>
              </a:r>
              <a:endParaRPr lang="en-US" altLang="en-US"/>
            </a:p>
          </p:txBody>
        </p:sp>
        <p:sp>
          <p:nvSpPr>
            <p:cNvPr id="39980" name="Rectangle 49">
              <a:extLst>
                <a:ext uri="{FF2B5EF4-FFF2-40B4-BE49-F238E27FC236}">
                  <a16:creationId xmlns:a16="http://schemas.microsoft.com/office/drawing/2014/main" id="{437503F8-8A5F-1743-BEAA-9D2FFBEB58E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834" y="2877"/>
              <a:ext cx="231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2000">
                  <a:solidFill>
                    <a:srgbClr val="000000"/>
                  </a:solidFill>
                  <a:latin typeface="Arial" panose="020B0604020202020204" pitchFamily="34" charset="0"/>
                </a:rPr>
                <a:t>(10</a:t>
              </a:r>
              <a:endParaRPr lang="en-US" altLang="en-US">
                <a:latin typeface="Arial" panose="020B0604020202020204" pitchFamily="34" charset="0"/>
              </a:endParaRPr>
            </a:p>
          </p:txBody>
        </p:sp>
        <p:sp>
          <p:nvSpPr>
            <p:cNvPr id="39981" name="Rectangle 50">
              <a:extLst>
                <a:ext uri="{FF2B5EF4-FFF2-40B4-BE49-F238E27FC236}">
                  <a16:creationId xmlns:a16="http://schemas.microsoft.com/office/drawing/2014/main" id="{C65FCB28-AF20-F941-AE63-CB2B5505E93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829" y="2689"/>
              <a:ext cx="128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800">
                  <a:solidFill>
                    <a:srgbClr val="000000"/>
                  </a:solidFill>
                  <a:latin typeface="Arial" panose="020B0604020202020204" pitchFamily="34" charset="0"/>
                </a:rPr>
                <a:t>-8</a:t>
              </a: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39982" name="Rectangle 51">
              <a:extLst>
                <a:ext uri="{FF2B5EF4-FFF2-40B4-BE49-F238E27FC236}">
                  <a16:creationId xmlns:a16="http://schemas.microsoft.com/office/drawing/2014/main" id="{57544E54-9F13-D44B-A807-E5E3E627DAA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633" y="2276"/>
              <a:ext cx="631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2000">
                  <a:solidFill>
                    <a:srgbClr val="000000"/>
                  </a:solidFill>
                  <a:latin typeface="Arial" panose="020B0604020202020204" pitchFamily="34" charset="0"/>
                </a:rPr>
                <a:t> Ohm-m)</a:t>
              </a:r>
              <a:endParaRPr lang="en-US" altLang="en-US">
                <a:latin typeface="Arial" panose="020B0604020202020204" pitchFamily="34" charset="0"/>
              </a:endParaRPr>
            </a:p>
          </p:txBody>
        </p:sp>
        <p:sp>
          <p:nvSpPr>
            <p:cNvPr id="39983" name="Rectangle 52">
              <a:extLst>
                <a:ext uri="{FF2B5EF4-FFF2-40B4-BE49-F238E27FC236}">
                  <a16:creationId xmlns:a16="http://schemas.microsoft.com/office/drawing/2014/main" id="{64CBEAD9-B71C-5545-95F5-AF1923EAB5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2" y="3392"/>
              <a:ext cx="98" cy="2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2200">
                  <a:solidFill>
                    <a:srgbClr val="000000"/>
                  </a:solidFill>
                  <a:latin typeface="Arial" panose="020B0604020202020204" pitchFamily="34" charset="0"/>
                </a:rPr>
                <a:t>0</a:t>
              </a:r>
              <a:endParaRPr lang="en-US" altLang="en-US">
                <a:latin typeface="Arial" panose="020B0604020202020204" pitchFamily="34" charset="0"/>
              </a:endParaRPr>
            </a:p>
          </p:txBody>
        </p:sp>
        <p:sp>
          <p:nvSpPr>
            <p:cNvPr id="39984" name="Rectangle 53">
              <a:extLst>
                <a:ext uri="{FF2B5EF4-FFF2-40B4-BE49-F238E27FC236}">
                  <a16:creationId xmlns:a16="http://schemas.microsoft.com/office/drawing/2014/main" id="{A0603858-C4BF-6147-984F-F12210C0DF1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1140000">
              <a:off x="1778" y="2820"/>
              <a:ext cx="1170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2000">
                  <a:solidFill>
                    <a:srgbClr val="CC6600"/>
                  </a:solidFill>
                  <a:latin typeface="Arial" panose="020B0604020202020204" pitchFamily="34" charset="0"/>
                </a:rPr>
                <a:t>Cu + 1.12 at%Ni</a:t>
              </a:r>
              <a:endParaRPr lang="en-US" altLang="en-US">
                <a:latin typeface="Arial" panose="020B0604020202020204" pitchFamily="34" charset="0"/>
              </a:endParaRPr>
            </a:p>
          </p:txBody>
        </p:sp>
        <p:sp>
          <p:nvSpPr>
            <p:cNvPr id="39985" name="Rectangle 54">
              <a:extLst>
                <a:ext uri="{FF2B5EF4-FFF2-40B4-BE49-F238E27FC236}">
                  <a16:creationId xmlns:a16="http://schemas.microsoft.com/office/drawing/2014/main" id="{EFF1C301-5308-374A-B31F-D4E7940141F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1140000">
              <a:off x="2199" y="3130"/>
              <a:ext cx="694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2000">
                  <a:solidFill>
                    <a:srgbClr val="663300"/>
                  </a:solidFill>
                  <a:latin typeface="Arial" panose="020B0604020202020204" pitchFamily="34" charset="0"/>
                </a:rPr>
                <a:t>“Pure” Cu</a:t>
              </a:r>
              <a:endParaRPr lang="en-US" altLang="en-US">
                <a:latin typeface="Arial" panose="020B0604020202020204" pitchFamily="34" charset="0"/>
              </a:endParaRPr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lide Number Placeholder 5">
            <a:extLst>
              <a:ext uri="{FF2B5EF4-FFF2-40B4-BE49-F238E27FC236}">
                <a16:creationId xmlns:a16="http://schemas.microsoft.com/office/drawing/2014/main" id="{11ACB14C-24B4-104A-825F-20F7FC2B9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fld id="{3969648F-90B6-FA44-BBB4-35734CB2CA2B}" type="slidenum">
              <a:rPr lang="en-US" altLang="en-US" sz="1200">
                <a:latin typeface="Arial" panose="020B0604020202020204" pitchFamily="34" charset="0"/>
              </a:rPr>
              <a:pPr/>
              <a:t>17</a:t>
            </a:fld>
            <a:endParaRPr lang="en-US" altLang="en-US" sz="1200">
              <a:latin typeface="Arial" panose="020B0604020202020204" pitchFamily="34" charset="0"/>
            </a:endParaRPr>
          </a:p>
        </p:txBody>
      </p:sp>
      <p:sp>
        <p:nvSpPr>
          <p:cNvPr id="41990" name="Rectangle 2">
            <a:extLst>
              <a:ext uri="{FF2B5EF4-FFF2-40B4-BE49-F238E27FC236}">
                <a16:creationId xmlns:a16="http://schemas.microsoft.com/office/drawing/2014/main" id="{16C50E5E-E939-3F48-9AEB-6A7A980410F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Estimating Conductivity</a:t>
            </a:r>
          </a:p>
        </p:txBody>
      </p:sp>
      <p:sp>
        <p:nvSpPr>
          <p:cNvPr id="41991" name="Rectangle 4">
            <a:extLst>
              <a:ext uri="{FF2B5EF4-FFF2-40B4-BE49-F238E27FC236}">
                <a16:creationId xmlns:a16="http://schemas.microsoft.com/office/drawing/2014/main" id="{C237EF68-0EC6-1346-8F2B-9F076467FA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4876800"/>
            <a:ext cx="2940050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200">
                <a:solidFill>
                  <a:srgbClr val="000000"/>
                </a:solidFill>
                <a:latin typeface="Arial" panose="020B0604020202020204" pitchFamily="34" charset="0"/>
              </a:rPr>
              <a:t>Adapted from Fig. 7.16(b), </a:t>
            </a:r>
            <a:r>
              <a:rPr lang="en-US" altLang="en-US" sz="1200" i="1">
                <a:solidFill>
                  <a:srgbClr val="000000"/>
                </a:solidFill>
                <a:latin typeface="Arial" panose="020B0604020202020204" pitchFamily="34" charset="0"/>
              </a:rPr>
              <a:t>Callister 7e</a:t>
            </a:r>
            <a:r>
              <a:rPr lang="en-US" altLang="en-US" sz="1200">
                <a:solidFill>
                  <a:srgbClr val="000000"/>
                </a:solidFill>
                <a:latin typeface="Arial" panose="020B0604020202020204" pitchFamily="34" charset="0"/>
              </a:rPr>
              <a:t>.</a:t>
            </a:r>
          </a:p>
        </p:txBody>
      </p:sp>
      <p:sp>
        <p:nvSpPr>
          <p:cNvPr id="41992" name="Rectangle 5">
            <a:extLst>
              <a:ext uri="{FF2B5EF4-FFF2-40B4-BE49-F238E27FC236}">
                <a16:creationId xmlns:a16="http://schemas.microsoft.com/office/drawing/2014/main" id="{1E4A7962-4844-FF47-9AD0-38E15195C3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1006475"/>
            <a:ext cx="158115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>
                <a:latin typeface="Arial" panose="020B0604020202020204" pitchFamily="34" charset="0"/>
              </a:rPr>
              <a:t>•  Question:</a:t>
            </a:r>
          </a:p>
        </p:txBody>
      </p:sp>
      <p:sp>
        <p:nvSpPr>
          <p:cNvPr id="41993" name="Rectangle 6">
            <a:extLst>
              <a:ext uri="{FF2B5EF4-FFF2-40B4-BE49-F238E27FC236}">
                <a16:creationId xmlns:a16="http://schemas.microsoft.com/office/drawing/2014/main" id="{BC2054DC-49BC-9D48-BCAB-077319FF52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400" y="1371600"/>
            <a:ext cx="61468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>
                <a:latin typeface="Arial" panose="020B0604020202020204" pitchFamily="34" charset="0"/>
              </a:rPr>
              <a:t>-- Estimate the electrical conductivity </a:t>
            </a:r>
            <a:r>
              <a:rPr lang="en-US" altLang="en-US" sz="2000">
                <a:latin typeface="Arial" panose="020B0604020202020204" pitchFamily="34" charset="0"/>
                <a:sym typeface="Symbol" pitchFamily="2" charset="2"/>
              </a:rPr>
              <a:t> </a:t>
            </a:r>
            <a:r>
              <a:rPr lang="en-US" altLang="en-US" sz="2000">
                <a:latin typeface="Arial" panose="020B0604020202020204" pitchFamily="34" charset="0"/>
              </a:rPr>
              <a:t>of a Cu-Ni alloy</a:t>
            </a:r>
          </a:p>
          <a:p>
            <a:r>
              <a:rPr lang="en-US" altLang="en-US" sz="2000">
                <a:latin typeface="Arial" panose="020B0604020202020204" pitchFamily="34" charset="0"/>
              </a:rPr>
              <a:t>   that has a yield strength of </a:t>
            </a:r>
            <a:r>
              <a:rPr lang="en-US" altLang="en-US" sz="2000">
                <a:solidFill>
                  <a:srgbClr val="AA0000"/>
                </a:solidFill>
                <a:latin typeface="Arial" panose="020B0604020202020204" pitchFamily="34" charset="0"/>
              </a:rPr>
              <a:t>125 MPa</a:t>
            </a:r>
            <a:r>
              <a:rPr lang="en-US" altLang="en-US" sz="2000">
                <a:latin typeface="Arial" panose="020B0604020202020204" pitchFamily="34" charset="0"/>
              </a:rPr>
              <a:t>.</a:t>
            </a:r>
          </a:p>
        </p:txBody>
      </p:sp>
      <p:grpSp>
        <p:nvGrpSpPr>
          <p:cNvPr id="2" name="Group 103">
            <a:extLst>
              <a:ext uri="{FF2B5EF4-FFF2-40B4-BE49-F238E27FC236}">
                <a16:creationId xmlns:a16="http://schemas.microsoft.com/office/drawing/2014/main" id="{8F2B0A4F-5162-8D49-AFFE-6EE680826708}"/>
              </a:ext>
            </a:extLst>
          </p:cNvPr>
          <p:cNvGrpSpPr>
            <a:grpSpLocks/>
          </p:cNvGrpSpPr>
          <p:nvPr/>
        </p:nvGrpSpPr>
        <p:grpSpPr bwMode="auto">
          <a:xfrm>
            <a:off x="4745038" y="4860925"/>
            <a:ext cx="3676650" cy="1270000"/>
            <a:chOff x="2989" y="3062"/>
            <a:chExt cx="2316" cy="800"/>
          </a:xfrm>
        </p:grpSpPr>
        <p:graphicFrame>
          <p:nvGraphicFramePr>
            <p:cNvPr id="41987" name="Object 3">
              <a:extLst>
                <a:ext uri="{FF2B5EF4-FFF2-40B4-BE49-F238E27FC236}">
                  <a16:creationId xmlns:a16="http://schemas.microsoft.com/office/drawing/2014/main" id="{C3D498DE-CE83-534D-83FB-B1987EB62A54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179" y="3062"/>
            <a:ext cx="1733" cy="28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2138" name="Equation" r:id="rId4" imgW="32473900" imgH="5270500" progId="Equation.3">
                    <p:embed/>
                  </p:oleObj>
                </mc:Choice>
                <mc:Fallback>
                  <p:oleObj name="Equation" r:id="rId4" imgW="32473900" imgH="5270500" progId="Equation.3">
                    <p:embed/>
                    <p:pic>
                      <p:nvPicPr>
                        <p:cNvPr id="0" name="Object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79" y="3062"/>
                          <a:ext cx="1733" cy="28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1988" name="Object 4">
              <a:extLst>
                <a:ext uri="{FF2B5EF4-FFF2-40B4-BE49-F238E27FC236}">
                  <a16:creationId xmlns:a16="http://schemas.microsoft.com/office/drawing/2014/main" id="{F28C0050-7BF1-0A42-B7FD-36F9CDB74BA1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989" y="3342"/>
            <a:ext cx="2316" cy="52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2139" name="Equation" r:id="rId6" imgW="43002200" imgH="9652000" progId="Equation.3">
                    <p:embed/>
                  </p:oleObj>
                </mc:Choice>
                <mc:Fallback>
                  <p:oleObj name="Equation" r:id="rId6" imgW="43002200" imgH="9652000" progId="Equation.3">
                    <p:embed/>
                    <p:pic>
                      <p:nvPicPr>
                        <p:cNvPr id="0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89" y="3342"/>
                          <a:ext cx="2316" cy="520"/>
                        </a:xfrm>
                        <a:prstGeom prst="rect">
                          <a:avLst/>
                        </a:prstGeom>
                        <a:solidFill>
                          <a:srgbClr val="CCECFF"/>
                        </a:solidFill>
                        <a:ln>
                          <a:noFill/>
                        </a:ln>
                        <a:effectLst/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41995" name="Rectangle 12">
            <a:extLst>
              <a:ext uri="{FF2B5EF4-FFF2-40B4-BE49-F238E27FC236}">
                <a16:creationId xmlns:a16="http://schemas.microsoft.com/office/drawing/2014/main" id="{44FFFC51-7819-354E-A4FD-D572526EE9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68425" y="4452938"/>
            <a:ext cx="3268663" cy="30003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grpSp>
        <p:nvGrpSpPr>
          <p:cNvPr id="41996" name="Group 77">
            <a:extLst>
              <a:ext uri="{FF2B5EF4-FFF2-40B4-BE49-F238E27FC236}">
                <a16:creationId xmlns:a16="http://schemas.microsoft.com/office/drawing/2014/main" id="{70A2D4DA-F3D9-F844-967E-D957E5C569DB}"/>
              </a:ext>
            </a:extLst>
          </p:cNvPr>
          <p:cNvGrpSpPr>
            <a:grpSpLocks/>
          </p:cNvGrpSpPr>
          <p:nvPr/>
        </p:nvGrpSpPr>
        <p:grpSpPr bwMode="auto">
          <a:xfrm>
            <a:off x="596900" y="1968500"/>
            <a:ext cx="3778250" cy="2789238"/>
            <a:chOff x="376" y="1240"/>
            <a:chExt cx="2380" cy="1757"/>
          </a:xfrm>
        </p:grpSpPr>
        <p:sp>
          <p:nvSpPr>
            <p:cNvPr id="42049" name="Rectangle 11">
              <a:extLst>
                <a:ext uri="{FF2B5EF4-FFF2-40B4-BE49-F238E27FC236}">
                  <a16:creationId xmlns:a16="http://schemas.microsoft.com/office/drawing/2014/main" id="{373AB124-F91F-2E45-B700-E486644F53F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-257" y="1921"/>
              <a:ext cx="1458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2000">
                  <a:solidFill>
                    <a:srgbClr val="DD0000"/>
                  </a:solidFill>
                  <a:latin typeface="Arial" panose="020B0604020202020204" pitchFamily="34" charset="0"/>
                </a:rPr>
                <a:t>Yield strength (MPa)</a:t>
              </a:r>
              <a:endParaRPr lang="en-US" altLang="en-US">
                <a:latin typeface="Arial" panose="020B0604020202020204" pitchFamily="34" charset="0"/>
              </a:endParaRPr>
            </a:p>
          </p:txBody>
        </p:sp>
        <p:sp>
          <p:nvSpPr>
            <p:cNvPr id="42050" name="Rectangle 13">
              <a:extLst>
                <a:ext uri="{FF2B5EF4-FFF2-40B4-BE49-F238E27FC236}">
                  <a16:creationId xmlns:a16="http://schemas.microsoft.com/office/drawing/2014/main" id="{8DA2B78D-0C83-ED47-9BF3-6690940E0B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2" y="2805"/>
              <a:ext cx="1894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2000">
                  <a:solidFill>
                    <a:schemeClr val="bg2"/>
                  </a:solidFill>
                  <a:latin typeface="Arial" panose="020B0604020202020204" pitchFamily="34" charset="0"/>
                </a:rPr>
                <a:t>wt. %Ni, (Concentration </a:t>
              </a:r>
              <a:r>
                <a:rPr lang="en-US" altLang="en-US" sz="2000" i="1">
                  <a:solidFill>
                    <a:schemeClr val="bg2"/>
                  </a:solidFill>
                  <a:latin typeface="Arial" panose="020B0604020202020204" pitchFamily="34" charset="0"/>
                </a:rPr>
                <a:t>C</a:t>
              </a:r>
              <a:r>
                <a:rPr lang="en-US" altLang="en-US" sz="2000">
                  <a:solidFill>
                    <a:schemeClr val="bg2"/>
                  </a:solidFill>
                  <a:latin typeface="Arial" panose="020B0604020202020204" pitchFamily="34" charset="0"/>
                </a:rPr>
                <a:t>)</a:t>
              </a:r>
              <a:endParaRPr lang="en-US" altLang="en-US">
                <a:solidFill>
                  <a:schemeClr val="bg2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2051" name="Rectangle 14">
              <a:extLst>
                <a:ext uri="{FF2B5EF4-FFF2-40B4-BE49-F238E27FC236}">
                  <a16:creationId xmlns:a16="http://schemas.microsoft.com/office/drawing/2014/main" id="{63BA8406-DCAD-954D-B26D-6169FCD023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0" y="1334"/>
              <a:ext cx="1508" cy="1283"/>
            </a:xfrm>
            <a:prstGeom prst="rect">
              <a:avLst/>
            </a:prstGeom>
            <a:noFill/>
            <a:ln w="2857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42052" name="Rectangle 15">
              <a:extLst>
                <a:ext uri="{FF2B5EF4-FFF2-40B4-BE49-F238E27FC236}">
                  <a16:creationId xmlns:a16="http://schemas.microsoft.com/office/drawing/2014/main" id="{7DC1CFB3-B694-E541-82B3-CCC05A30C7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0" y="2616"/>
              <a:ext cx="98" cy="2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2200">
                  <a:solidFill>
                    <a:srgbClr val="000000"/>
                  </a:solidFill>
                  <a:latin typeface="Arial" panose="020B0604020202020204" pitchFamily="34" charset="0"/>
                </a:rPr>
                <a:t>0</a:t>
              </a:r>
              <a:endParaRPr lang="en-US" altLang="en-US">
                <a:latin typeface="Arial" panose="020B0604020202020204" pitchFamily="34" charset="0"/>
              </a:endParaRPr>
            </a:p>
          </p:txBody>
        </p:sp>
        <p:sp>
          <p:nvSpPr>
            <p:cNvPr id="42053" name="Line 16">
              <a:extLst>
                <a:ext uri="{FF2B5EF4-FFF2-40B4-BE49-F238E27FC236}">
                  <a16:creationId xmlns:a16="http://schemas.microsoft.com/office/drawing/2014/main" id="{48F371B9-667F-1F4D-9328-88D0058898F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25" y="2522"/>
              <a:ext cx="1" cy="95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054" name="Line 17">
              <a:extLst>
                <a:ext uri="{FF2B5EF4-FFF2-40B4-BE49-F238E27FC236}">
                  <a16:creationId xmlns:a16="http://schemas.microsoft.com/office/drawing/2014/main" id="{405BC72F-57AB-004D-BBCD-0E3C53AC1B9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29" y="2522"/>
              <a:ext cx="1" cy="95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055" name="Line 18">
              <a:extLst>
                <a:ext uri="{FF2B5EF4-FFF2-40B4-BE49-F238E27FC236}">
                  <a16:creationId xmlns:a16="http://schemas.microsoft.com/office/drawing/2014/main" id="{D5F776C8-1757-FB49-A1CE-882AEC579DF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33" y="2522"/>
              <a:ext cx="1" cy="95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056" name="Line 19">
              <a:extLst>
                <a:ext uri="{FF2B5EF4-FFF2-40B4-BE49-F238E27FC236}">
                  <a16:creationId xmlns:a16="http://schemas.microsoft.com/office/drawing/2014/main" id="{5E3C2975-83A0-D84E-84BB-542EA0B0BF8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8" y="2522"/>
              <a:ext cx="1" cy="95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057" name="Line 20">
              <a:extLst>
                <a:ext uri="{FF2B5EF4-FFF2-40B4-BE49-F238E27FC236}">
                  <a16:creationId xmlns:a16="http://schemas.microsoft.com/office/drawing/2014/main" id="{D34FB2B2-FC03-AD41-855D-30ADC4735AE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20" y="2407"/>
              <a:ext cx="80" cy="1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058" name="Line 21">
              <a:extLst>
                <a:ext uri="{FF2B5EF4-FFF2-40B4-BE49-F238E27FC236}">
                  <a16:creationId xmlns:a16="http://schemas.microsoft.com/office/drawing/2014/main" id="{CF2AB943-9833-6D4C-8C0A-E8EC58448E1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20" y="2189"/>
              <a:ext cx="80" cy="1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059" name="Line 22">
              <a:extLst>
                <a:ext uri="{FF2B5EF4-FFF2-40B4-BE49-F238E27FC236}">
                  <a16:creationId xmlns:a16="http://schemas.microsoft.com/office/drawing/2014/main" id="{83538567-0446-D04A-8355-0BC75428EEE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20" y="1972"/>
              <a:ext cx="80" cy="1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060" name="Line 23">
              <a:extLst>
                <a:ext uri="{FF2B5EF4-FFF2-40B4-BE49-F238E27FC236}">
                  <a16:creationId xmlns:a16="http://schemas.microsoft.com/office/drawing/2014/main" id="{1C289139-0DC1-FC4D-B1AD-7FEBD1EE59A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20" y="1754"/>
              <a:ext cx="80" cy="1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061" name="Line 24">
              <a:extLst>
                <a:ext uri="{FF2B5EF4-FFF2-40B4-BE49-F238E27FC236}">
                  <a16:creationId xmlns:a16="http://schemas.microsoft.com/office/drawing/2014/main" id="{8CF3491A-751F-3E4B-8C22-BA5A54DB42B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20" y="1537"/>
              <a:ext cx="80" cy="1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062" name="Rectangle 25">
              <a:extLst>
                <a:ext uri="{FF2B5EF4-FFF2-40B4-BE49-F238E27FC236}">
                  <a16:creationId xmlns:a16="http://schemas.microsoft.com/office/drawing/2014/main" id="{424068E4-123C-B443-AF0D-7F12AA7EF9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7" y="2616"/>
              <a:ext cx="196" cy="2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2200">
                  <a:solidFill>
                    <a:srgbClr val="000000"/>
                  </a:solidFill>
                  <a:latin typeface="Arial" panose="020B0604020202020204" pitchFamily="34" charset="0"/>
                </a:rPr>
                <a:t>10</a:t>
              </a:r>
              <a:endParaRPr lang="en-US" altLang="en-US">
                <a:latin typeface="Arial" panose="020B0604020202020204" pitchFamily="34" charset="0"/>
              </a:endParaRPr>
            </a:p>
          </p:txBody>
        </p:sp>
        <p:sp>
          <p:nvSpPr>
            <p:cNvPr id="42063" name="Rectangle 26">
              <a:extLst>
                <a:ext uri="{FF2B5EF4-FFF2-40B4-BE49-F238E27FC236}">
                  <a16:creationId xmlns:a16="http://schemas.microsoft.com/office/drawing/2014/main" id="{678C6843-1197-E34D-8C47-0D9BFFABC6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9" y="2616"/>
              <a:ext cx="196" cy="2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2200">
                  <a:solidFill>
                    <a:srgbClr val="000000"/>
                  </a:solidFill>
                  <a:latin typeface="Arial" panose="020B0604020202020204" pitchFamily="34" charset="0"/>
                </a:rPr>
                <a:t>20</a:t>
              </a:r>
              <a:endParaRPr lang="en-US" altLang="en-US">
                <a:latin typeface="Arial" panose="020B0604020202020204" pitchFamily="34" charset="0"/>
              </a:endParaRPr>
            </a:p>
          </p:txBody>
        </p:sp>
        <p:sp>
          <p:nvSpPr>
            <p:cNvPr id="42064" name="Rectangle 27">
              <a:extLst>
                <a:ext uri="{FF2B5EF4-FFF2-40B4-BE49-F238E27FC236}">
                  <a16:creationId xmlns:a16="http://schemas.microsoft.com/office/drawing/2014/main" id="{4A741629-DFA8-0443-82C9-27C599A7EC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7" y="2616"/>
              <a:ext cx="196" cy="2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2200">
                  <a:solidFill>
                    <a:srgbClr val="000000"/>
                  </a:solidFill>
                  <a:latin typeface="Arial" panose="020B0604020202020204" pitchFamily="34" charset="0"/>
                </a:rPr>
                <a:t>30</a:t>
              </a:r>
              <a:endParaRPr lang="en-US" altLang="en-US">
                <a:latin typeface="Arial" panose="020B0604020202020204" pitchFamily="34" charset="0"/>
              </a:endParaRPr>
            </a:p>
          </p:txBody>
        </p:sp>
        <p:sp>
          <p:nvSpPr>
            <p:cNvPr id="42065" name="Rectangle 28">
              <a:extLst>
                <a:ext uri="{FF2B5EF4-FFF2-40B4-BE49-F238E27FC236}">
                  <a16:creationId xmlns:a16="http://schemas.microsoft.com/office/drawing/2014/main" id="{5A52CE47-D404-B246-8612-028FCAD28A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29" y="2616"/>
              <a:ext cx="196" cy="2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2200">
                  <a:solidFill>
                    <a:srgbClr val="000000"/>
                  </a:solidFill>
                  <a:latin typeface="Arial" panose="020B0604020202020204" pitchFamily="34" charset="0"/>
                </a:rPr>
                <a:t>40</a:t>
              </a:r>
              <a:endParaRPr lang="en-US" altLang="en-US">
                <a:latin typeface="Arial" panose="020B0604020202020204" pitchFamily="34" charset="0"/>
              </a:endParaRPr>
            </a:p>
          </p:txBody>
        </p:sp>
        <p:sp>
          <p:nvSpPr>
            <p:cNvPr id="42066" name="Rectangle 29">
              <a:extLst>
                <a:ext uri="{FF2B5EF4-FFF2-40B4-BE49-F238E27FC236}">
                  <a16:creationId xmlns:a16="http://schemas.microsoft.com/office/drawing/2014/main" id="{180871F9-1E68-C34D-9D11-600B56C90E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48" y="2616"/>
              <a:ext cx="196" cy="2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2200">
                  <a:solidFill>
                    <a:srgbClr val="000000"/>
                  </a:solidFill>
                  <a:latin typeface="Arial" panose="020B0604020202020204" pitchFamily="34" charset="0"/>
                </a:rPr>
                <a:t>50</a:t>
              </a:r>
              <a:endParaRPr lang="en-US" altLang="en-US">
                <a:latin typeface="Arial" panose="020B0604020202020204" pitchFamily="34" charset="0"/>
              </a:endParaRPr>
            </a:p>
          </p:txBody>
        </p:sp>
        <p:sp>
          <p:nvSpPr>
            <p:cNvPr id="42067" name="Rectangle 30">
              <a:extLst>
                <a:ext uri="{FF2B5EF4-FFF2-40B4-BE49-F238E27FC236}">
                  <a16:creationId xmlns:a16="http://schemas.microsoft.com/office/drawing/2014/main" id="{CF228DF6-9E6E-1749-B690-B582210C50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6" y="2508"/>
              <a:ext cx="196" cy="2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2200">
                  <a:solidFill>
                    <a:srgbClr val="000000"/>
                  </a:solidFill>
                  <a:latin typeface="Arial" panose="020B0604020202020204" pitchFamily="34" charset="0"/>
                </a:rPr>
                <a:t>60</a:t>
              </a:r>
              <a:endParaRPr lang="en-US" altLang="en-US">
                <a:latin typeface="Arial" panose="020B0604020202020204" pitchFamily="34" charset="0"/>
              </a:endParaRPr>
            </a:p>
          </p:txBody>
        </p:sp>
        <p:sp>
          <p:nvSpPr>
            <p:cNvPr id="42068" name="Rectangle 31">
              <a:extLst>
                <a:ext uri="{FF2B5EF4-FFF2-40B4-BE49-F238E27FC236}">
                  <a16:creationId xmlns:a16="http://schemas.microsoft.com/office/drawing/2014/main" id="{90C3714A-ED20-B94F-99D0-1D1B7D0400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6" y="2298"/>
              <a:ext cx="196" cy="2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2200">
                  <a:solidFill>
                    <a:srgbClr val="000000"/>
                  </a:solidFill>
                  <a:latin typeface="Arial" panose="020B0604020202020204" pitchFamily="34" charset="0"/>
                </a:rPr>
                <a:t>80</a:t>
              </a:r>
              <a:endParaRPr lang="en-US" altLang="en-US">
                <a:latin typeface="Arial" panose="020B0604020202020204" pitchFamily="34" charset="0"/>
              </a:endParaRPr>
            </a:p>
          </p:txBody>
        </p:sp>
        <p:sp>
          <p:nvSpPr>
            <p:cNvPr id="42069" name="Rectangle 32">
              <a:extLst>
                <a:ext uri="{FF2B5EF4-FFF2-40B4-BE49-F238E27FC236}">
                  <a16:creationId xmlns:a16="http://schemas.microsoft.com/office/drawing/2014/main" id="{D5B15310-901E-DF4A-A2DE-4DDDF0EF46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4" y="2087"/>
              <a:ext cx="294" cy="2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2200">
                  <a:solidFill>
                    <a:srgbClr val="000000"/>
                  </a:solidFill>
                  <a:latin typeface="Arial" panose="020B0604020202020204" pitchFamily="34" charset="0"/>
                </a:rPr>
                <a:t>100</a:t>
              </a:r>
              <a:endParaRPr lang="en-US" altLang="en-US">
                <a:latin typeface="Arial" panose="020B0604020202020204" pitchFamily="34" charset="0"/>
              </a:endParaRPr>
            </a:p>
          </p:txBody>
        </p:sp>
        <p:sp>
          <p:nvSpPr>
            <p:cNvPr id="42070" name="Rectangle 33">
              <a:extLst>
                <a:ext uri="{FF2B5EF4-FFF2-40B4-BE49-F238E27FC236}">
                  <a16:creationId xmlns:a16="http://schemas.microsoft.com/office/drawing/2014/main" id="{2CBDA36A-D488-CF4C-B037-1885F560F9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4" y="1870"/>
              <a:ext cx="294" cy="2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2200">
                  <a:solidFill>
                    <a:srgbClr val="000000"/>
                  </a:solidFill>
                  <a:latin typeface="Arial" panose="020B0604020202020204" pitchFamily="34" charset="0"/>
                </a:rPr>
                <a:t>120</a:t>
              </a:r>
              <a:endParaRPr lang="en-US" altLang="en-US">
                <a:latin typeface="Arial" panose="020B0604020202020204" pitchFamily="34" charset="0"/>
              </a:endParaRPr>
            </a:p>
          </p:txBody>
        </p:sp>
        <p:sp>
          <p:nvSpPr>
            <p:cNvPr id="42071" name="Rectangle 34">
              <a:extLst>
                <a:ext uri="{FF2B5EF4-FFF2-40B4-BE49-F238E27FC236}">
                  <a16:creationId xmlns:a16="http://schemas.microsoft.com/office/drawing/2014/main" id="{3AEBBB18-ACBA-C74F-B1FA-91B73B2223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4" y="1660"/>
              <a:ext cx="294" cy="2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2200">
                  <a:solidFill>
                    <a:srgbClr val="000000"/>
                  </a:solidFill>
                  <a:latin typeface="Arial" panose="020B0604020202020204" pitchFamily="34" charset="0"/>
                </a:rPr>
                <a:t>140</a:t>
              </a:r>
              <a:endParaRPr lang="en-US" altLang="en-US">
                <a:latin typeface="Arial" panose="020B0604020202020204" pitchFamily="34" charset="0"/>
              </a:endParaRPr>
            </a:p>
          </p:txBody>
        </p:sp>
        <p:sp>
          <p:nvSpPr>
            <p:cNvPr id="42072" name="Rectangle 35">
              <a:extLst>
                <a:ext uri="{FF2B5EF4-FFF2-40B4-BE49-F238E27FC236}">
                  <a16:creationId xmlns:a16="http://schemas.microsoft.com/office/drawing/2014/main" id="{914BA055-B14E-1F4D-B6E4-554D167DB5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4" y="1450"/>
              <a:ext cx="294" cy="2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2200">
                  <a:solidFill>
                    <a:srgbClr val="000000"/>
                  </a:solidFill>
                  <a:latin typeface="Arial" panose="020B0604020202020204" pitchFamily="34" charset="0"/>
                </a:rPr>
                <a:t>160</a:t>
              </a:r>
              <a:endParaRPr lang="en-US" altLang="en-US">
                <a:latin typeface="Arial" panose="020B0604020202020204" pitchFamily="34" charset="0"/>
              </a:endParaRPr>
            </a:p>
          </p:txBody>
        </p:sp>
        <p:sp>
          <p:nvSpPr>
            <p:cNvPr id="42073" name="Rectangle 36">
              <a:extLst>
                <a:ext uri="{FF2B5EF4-FFF2-40B4-BE49-F238E27FC236}">
                  <a16:creationId xmlns:a16="http://schemas.microsoft.com/office/drawing/2014/main" id="{6C980E35-73F7-6A47-B9AD-F6B2E8A4A0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4" y="1240"/>
              <a:ext cx="294" cy="2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2200">
                  <a:solidFill>
                    <a:srgbClr val="000000"/>
                  </a:solidFill>
                  <a:latin typeface="Arial" panose="020B0604020202020204" pitchFamily="34" charset="0"/>
                </a:rPr>
                <a:t>180</a:t>
              </a:r>
              <a:endParaRPr lang="en-US" altLang="en-US">
                <a:latin typeface="Arial" panose="020B0604020202020204" pitchFamily="34" charset="0"/>
              </a:endParaRPr>
            </a:p>
          </p:txBody>
        </p:sp>
        <p:sp>
          <p:nvSpPr>
            <p:cNvPr id="42074" name="Freeform 37">
              <a:extLst>
                <a:ext uri="{FF2B5EF4-FFF2-40B4-BE49-F238E27FC236}">
                  <a16:creationId xmlns:a16="http://schemas.microsoft.com/office/drawing/2014/main" id="{8A24DE95-729A-A64D-BDE4-A77223C90159}"/>
                </a:ext>
              </a:extLst>
            </p:cNvPr>
            <p:cNvSpPr>
              <a:spLocks/>
            </p:cNvSpPr>
            <p:nvPr/>
          </p:nvSpPr>
          <p:spPr bwMode="auto">
            <a:xfrm>
              <a:off x="922" y="1486"/>
              <a:ext cx="1493" cy="1015"/>
            </a:xfrm>
            <a:custGeom>
              <a:avLst/>
              <a:gdLst>
                <a:gd name="T0" fmla="*/ 0 w 1493"/>
                <a:gd name="T1" fmla="*/ 1015 h 1015"/>
                <a:gd name="T2" fmla="*/ 116 w 1493"/>
                <a:gd name="T3" fmla="*/ 870 h 1015"/>
                <a:gd name="T4" fmla="*/ 283 w 1493"/>
                <a:gd name="T5" fmla="*/ 696 h 1015"/>
                <a:gd name="T6" fmla="*/ 522 w 1493"/>
                <a:gd name="T7" fmla="*/ 500 h 1015"/>
                <a:gd name="T8" fmla="*/ 804 w 1493"/>
                <a:gd name="T9" fmla="*/ 305 h 1015"/>
                <a:gd name="T10" fmla="*/ 1073 w 1493"/>
                <a:gd name="T11" fmla="*/ 167 h 1015"/>
                <a:gd name="T12" fmla="*/ 1312 w 1493"/>
                <a:gd name="T13" fmla="*/ 65 h 1015"/>
                <a:gd name="T14" fmla="*/ 1493 w 1493"/>
                <a:gd name="T15" fmla="*/ 0 h 1015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93"/>
                <a:gd name="T25" fmla="*/ 0 h 1015"/>
                <a:gd name="T26" fmla="*/ 1493 w 1493"/>
                <a:gd name="T27" fmla="*/ 1015 h 1015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93" h="1015">
                  <a:moveTo>
                    <a:pt x="0" y="1015"/>
                  </a:moveTo>
                  <a:lnTo>
                    <a:pt x="116" y="870"/>
                  </a:lnTo>
                  <a:lnTo>
                    <a:pt x="283" y="696"/>
                  </a:lnTo>
                  <a:lnTo>
                    <a:pt x="522" y="500"/>
                  </a:lnTo>
                  <a:lnTo>
                    <a:pt x="804" y="305"/>
                  </a:lnTo>
                  <a:lnTo>
                    <a:pt x="1073" y="167"/>
                  </a:lnTo>
                  <a:lnTo>
                    <a:pt x="1312" y="65"/>
                  </a:lnTo>
                  <a:lnTo>
                    <a:pt x="1493" y="0"/>
                  </a:lnTo>
                </a:path>
              </a:pathLst>
            </a:custGeom>
            <a:noFill/>
            <a:ln w="38100">
              <a:solidFill>
                <a:srgbClr val="DD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</p:grpSp>
      <p:grpSp>
        <p:nvGrpSpPr>
          <p:cNvPr id="4" name="Group 100">
            <a:extLst>
              <a:ext uri="{FF2B5EF4-FFF2-40B4-BE49-F238E27FC236}">
                <a16:creationId xmlns:a16="http://schemas.microsoft.com/office/drawing/2014/main" id="{43E9A07D-2E5B-7449-86E9-C30A990BE4B7}"/>
              </a:ext>
            </a:extLst>
          </p:cNvPr>
          <p:cNvGrpSpPr>
            <a:grpSpLocks/>
          </p:cNvGrpSpPr>
          <p:nvPr/>
        </p:nvGrpSpPr>
        <p:grpSpPr bwMode="auto">
          <a:xfrm>
            <a:off x="2497138" y="3014663"/>
            <a:ext cx="1193800" cy="1127125"/>
            <a:chOff x="1573" y="1899"/>
            <a:chExt cx="752" cy="710"/>
          </a:xfrm>
        </p:grpSpPr>
        <p:sp>
          <p:nvSpPr>
            <p:cNvPr id="42047" name="Line 39">
              <a:extLst>
                <a:ext uri="{FF2B5EF4-FFF2-40B4-BE49-F238E27FC236}">
                  <a16:creationId xmlns:a16="http://schemas.microsoft.com/office/drawing/2014/main" id="{AE9359E7-B084-BF4B-87C1-EDE501F5799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73" y="1899"/>
              <a:ext cx="1" cy="710"/>
            </a:xfrm>
            <a:prstGeom prst="line">
              <a:avLst/>
            </a:prstGeom>
            <a:noFill/>
            <a:ln w="34925">
              <a:solidFill>
                <a:srgbClr val="777777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048" name="Rectangle 40">
              <a:extLst>
                <a:ext uri="{FF2B5EF4-FFF2-40B4-BE49-F238E27FC236}">
                  <a16:creationId xmlns:a16="http://schemas.microsoft.com/office/drawing/2014/main" id="{621AA260-3483-8144-AC7E-7149D81BDF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49" y="2232"/>
              <a:ext cx="676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2000">
                  <a:solidFill>
                    <a:srgbClr val="666666"/>
                  </a:solidFill>
                  <a:latin typeface="Arial" panose="020B0604020202020204" pitchFamily="34" charset="0"/>
                </a:rPr>
                <a:t>21 wt%Ni</a:t>
              </a:r>
              <a:endParaRPr lang="en-US" altLang="en-US" sz="2000">
                <a:latin typeface="Arial" panose="020B0604020202020204" pitchFamily="34" charset="0"/>
              </a:endParaRPr>
            </a:p>
          </p:txBody>
        </p:sp>
      </p:grpSp>
      <p:grpSp>
        <p:nvGrpSpPr>
          <p:cNvPr id="42014" name="Group 96">
            <a:extLst>
              <a:ext uri="{FF2B5EF4-FFF2-40B4-BE49-F238E27FC236}">
                <a16:creationId xmlns:a16="http://schemas.microsoft.com/office/drawing/2014/main" id="{B550C4B1-B035-BF47-908A-FD2AE6FAAEC4}"/>
              </a:ext>
            </a:extLst>
          </p:cNvPr>
          <p:cNvGrpSpPr>
            <a:grpSpLocks/>
          </p:cNvGrpSpPr>
          <p:nvPr/>
        </p:nvGrpSpPr>
        <p:grpSpPr bwMode="auto">
          <a:xfrm>
            <a:off x="4256088" y="2097088"/>
            <a:ext cx="4395788" cy="2697163"/>
            <a:chOff x="2681" y="1321"/>
            <a:chExt cx="2769" cy="1699"/>
          </a:xfrm>
        </p:grpSpPr>
        <p:sp>
          <p:nvSpPr>
            <p:cNvPr id="42015" name="Rectangle 42">
              <a:extLst>
                <a:ext uri="{FF2B5EF4-FFF2-40B4-BE49-F238E27FC236}">
                  <a16:creationId xmlns:a16="http://schemas.microsoft.com/office/drawing/2014/main" id="{77479BCE-4FCA-FF45-A2E2-265CF2B5DA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3" y="2828"/>
              <a:ext cx="2057" cy="18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42016" name="Rectangle 43">
              <a:extLst>
                <a:ext uri="{FF2B5EF4-FFF2-40B4-BE49-F238E27FC236}">
                  <a16:creationId xmlns:a16="http://schemas.microsoft.com/office/drawing/2014/main" id="{E8D8FC4E-1E89-6F4E-9263-F2237F7D04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3" y="2828"/>
              <a:ext cx="1894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2000">
                  <a:solidFill>
                    <a:schemeClr val="bg2"/>
                  </a:solidFill>
                  <a:latin typeface="Arial" panose="020B0604020202020204" pitchFamily="34" charset="0"/>
                </a:rPr>
                <a:t>wt. %Ni, (Concentration </a:t>
              </a:r>
              <a:r>
                <a:rPr lang="en-US" altLang="en-US" sz="2000" i="1">
                  <a:solidFill>
                    <a:schemeClr val="bg2"/>
                  </a:solidFill>
                  <a:latin typeface="Arial" panose="020B0604020202020204" pitchFamily="34" charset="0"/>
                </a:rPr>
                <a:t>C</a:t>
              </a:r>
              <a:r>
                <a:rPr lang="en-US" altLang="en-US" sz="2000">
                  <a:solidFill>
                    <a:schemeClr val="bg2"/>
                  </a:solidFill>
                  <a:latin typeface="Arial" panose="020B0604020202020204" pitchFamily="34" charset="0"/>
                </a:rPr>
                <a:t>)</a:t>
              </a:r>
              <a:endParaRPr lang="en-US" altLang="en-US">
                <a:solidFill>
                  <a:schemeClr val="bg2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2017" name="Rectangle 44">
              <a:extLst>
                <a:ext uri="{FF2B5EF4-FFF2-40B4-BE49-F238E27FC236}">
                  <a16:creationId xmlns:a16="http://schemas.microsoft.com/office/drawing/2014/main" id="{C24D47D2-DE11-044B-9A5E-F5304850413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390" y="1876"/>
              <a:ext cx="809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2000">
                  <a:solidFill>
                    <a:srgbClr val="008800"/>
                  </a:solidFill>
                  <a:latin typeface="Arial" panose="020B0604020202020204" pitchFamily="34" charset="0"/>
                </a:rPr>
                <a:t>Resistivity, </a:t>
              </a:r>
              <a:endParaRPr lang="en-US" altLang="en-US">
                <a:latin typeface="Arial" panose="020B0604020202020204" pitchFamily="34" charset="0"/>
              </a:endParaRPr>
            </a:p>
          </p:txBody>
        </p:sp>
        <p:sp>
          <p:nvSpPr>
            <p:cNvPr id="42018" name="Rectangle 45">
              <a:extLst>
                <a:ext uri="{FF2B5EF4-FFF2-40B4-BE49-F238E27FC236}">
                  <a16:creationId xmlns:a16="http://schemas.microsoft.com/office/drawing/2014/main" id="{BB8C75FF-A4E6-3D47-A973-3528C0C73B0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733" y="1395"/>
              <a:ext cx="88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2000">
                  <a:solidFill>
                    <a:srgbClr val="008800"/>
                  </a:solidFill>
                  <a:latin typeface="Symbol" pitchFamily="2" charset="2"/>
                </a:rPr>
                <a:t>r</a:t>
              </a:r>
              <a:endParaRPr lang="en-US" altLang="en-US"/>
            </a:p>
          </p:txBody>
        </p:sp>
        <p:sp>
          <p:nvSpPr>
            <p:cNvPr id="42019" name="Rectangle 46">
              <a:extLst>
                <a:ext uri="{FF2B5EF4-FFF2-40B4-BE49-F238E27FC236}">
                  <a16:creationId xmlns:a16="http://schemas.microsoft.com/office/drawing/2014/main" id="{B07BFD85-48F1-4F4D-95C0-60D04759FD4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775" y="1289"/>
              <a:ext cx="40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2000">
                  <a:solidFill>
                    <a:srgbClr val="008800"/>
                  </a:solidFill>
                  <a:latin typeface="Arial Rounded MT Bold" panose="020F0704030504030204" pitchFamily="34" charset="77"/>
                </a:rPr>
                <a:t> </a:t>
              </a:r>
              <a:endParaRPr lang="en-US" altLang="en-US"/>
            </a:p>
          </p:txBody>
        </p:sp>
        <p:sp>
          <p:nvSpPr>
            <p:cNvPr id="42020" name="Rectangle 47">
              <a:extLst>
                <a:ext uri="{FF2B5EF4-FFF2-40B4-BE49-F238E27FC236}">
                  <a16:creationId xmlns:a16="http://schemas.microsoft.com/office/drawing/2014/main" id="{C60B2EDB-BB01-1D47-9F16-5B2B5237102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775" y="1253"/>
              <a:ext cx="40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2000">
                  <a:solidFill>
                    <a:srgbClr val="000000"/>
                  </a:solidFill>
                  <a:latin typeface="Arial Rounded MT Bold" panose="020F0704030504030204" pitchFamily="34" charset="77"/>
                </a:rPr>
                <a:t> </a:t>
              </a:r>
              <a:endParaRPr lang="en-US" altLang="en-US"/>
            </a:p>
          </p:txBody>
        </p:sp>
        <p:sp>
          <p:nvSpPr>
            <p:cNvPr id="42021" name="Rectangle 48">
              <a:extLst>
                <a:ext uri="{FF2B5EF4-FFF2-40B4-BE49-F238E27FC236}">
                  <a16:creationId xmlns:a16="http://schemas.microsoft.com/office/drawing/2014/main" id="{347FB0B5-8CDA-3341-BA11-C952CFB1392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925" y="2166"/>
              <a:ext cx="231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2000">
                  <a:solidFill>
                    <a:srgbClr val="000000"/>
                  </a:solidFill>
                  <a:latin typeface="Arial" panose="020B0604020202020204" pitchFamily="34" charset="0"/>
                </a:rPr>
                <a:t>(10</a:t>
              </a:r>
              <a:endParaRPr lang="en-US" altLang="en-US">
                <a:latin typeface="Arial" panose="020B0604020202020204" pitchFamily="34" charset="0"/>
              </a:endParaRPr>
            </a:p>
          </p:txBody>
        </p:sp>
        <p:sp>
          <p:nvSpPr>
            <p:cNvPr id="42022" name="Rectangle 49">
              <a:extLst>
                <a:ext uri="{FF2B5EF4-FFF2-40B4-BE49-F238E27FC236}">
                  <a16:creationId xmlns:a16="http://schemas.microsoft.com/office/drawing/2014/main" id="{21028425-950D-C442-83D9-E423998A550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927" y="1963"/>
              <a:ext cx="142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2000">
                  <a:solidFill>
                    <a:srgbClr val="000000"/>
                  </a:solidFill>
                  <a:latin typeface="Arial" panose="020B0604020202020204" pitchFamily="34" charset="0"/>
                </a:rPr>
                <a:t>-8</a:t>
              </a:r>
              <a:endParaRPr lang="en-US" altLang="en-US">
                <a:latin typeface="Arial" panose="020B0604020202020204" pitchFamily="34" charset="0"/>
              </a:endParaRPr>
            </a:p>
          </p:txBody>
        </p:sp>
        <p:sp>
          <p:nvSpPr>
            <p:cNvPr id="42023" name="Rectangle 50">
              <a:extLst>
                <a:ext uri="{FF2B5EF4-FFF2-40B4-BE49-F238E27FC236}">
                  <a16:creationId xmlns:a16="http://schemas.microsoft.com/office/drawing/2014/main" id="{45F9EFCD-11DA-2343-A10C-0E0E4254BE0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724" y="1574"/>
              <a:ext cx="631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2000">
                  <a:solidFill>
                    <a:srgbClr val="000000"/>
                  </a:solidFill>
                  <a:latin typeface="Arial" panose="020B0604020202020204" pitchFamily="34" charset="0"/>
                </a:rPr>
                <a:t> Ohm-m)</a:t>
              </a:r>
              <a:endParaRPr lang="en-US" altLang="en-US">
                <a:latin typeface="Arial" panose="020B0604020202020204" pitchFamily="34" charset="0"/>
              </a:endParaRPr>
            </a:p>
          </p:txBody>
        </p:sp>
        <p:sp>
          <p:nvSpPr>
            <p:cNvPr id="42024" name="Line 51">
              <a:extLst>
                <a:ext uri="{FF2B5EF4-FFF2-40B4-BE49-F238E27FC236}">
                  <a16:creationId xmlns:a16="http://schemas.microsoft.com/office/drawing/2014/main" id="{18F97955-D70B-6F4A-A6EC-05178D0AC9D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784" y="2538"/>
              <a:ext cx="1" cy="95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025" name="Line 52">
              <a:extLst>
                <a:ext uri="{FF2B5EF4-FFF2-40B4-BE49-F238E27FC236}">
                  <a16:creationId xmlns:a16="http://schemas.microsoft.com/office/drawing/2014/main" id="{6CB8983A-AB8C-E54F-80EA-30F6B6E3F8C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088" y="2538"/>
              <a:ext cx="1" cy="95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026" name="Line 53">
              <a:extLst>
                <a:ext uri="{FF2B5EF4-FFF2-40B4-BE49-F238E27FC236}">
                  <a16:creationId xmlns:a16="http://schemas.microsoft.com/office/drawing/2014/main" id="{2AE2AADB-5759-7345-A78F-08DBEFD7ECC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393" y="2538"/>
              <a:ext cx="1" cy="95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027" name="Line 54">
              <a:extLst>
                <a:ext uri="{FF2B5EF4-FFF2-40B4-BE49-F238E27FC236}">
                  <a16:creationId xmlns:a16="http://schemas.microsoft.com/office/drawing/2014/main" id="{028D92D5-000C-8A46-A1AE-57C2DE6E2F9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697" y="2538"/>
              <a:ext cx="1" cy="95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028" name="Rectangle 55">
              <a:extLst>
                <a:ext uri="{FF2B5EF4-FFF2-40B4-BE49-F238E27FC236}">
                  <a16:creationId xmlns:a16="http://schemas.microsoft.com/office/drawing/2014/main" id="{B83CA99A-17C8-2A49-BC40-904FDD008B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39" y="2632"/>
              <a:ext cx="196" cy="2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2200">
                  <a:solidFill>
                    <a:srgbClr val="000000"/>
                  </a:solidFill>
                  <a:latin typeface="Arial" panose="020B0604020202020204" pitchFamily="34" charset="0"/>
                </a:rPr>
                <a:t>10</a:t>
              </a:r>
              <a:endParaRPr lang="en-US" altLang="en-US">
                <a:latin typeface="Arial" panose="020B0604020202020204" pitchFamily="34" charset="0"/>
              </a:endParaRPr>
            </a:p>
          </p:txBody>
        </p:sp>
        <p:sp>
          <p:nvSpPr>
            <p:cNvPr id="42029" name="Rectangle 56">
              <a:extLst>
                <a:ext uri="{FF2B5EF4-FFF2-40B4-BE49-F238E27FC236}">
                  <a16:creationId xmlns:a16="http://schemas.microsoft.com/office/drawing/2014/main" id="{2D63EA82-EE8E-B845-8B94-F68363D6D9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58" y="2632"/>
              <a:ext cx="196" cy="2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2200">
                  <a:solidFill>
                    <a:srgbClr val="000000"/>
                  </a:solidFill>
                  <a:latin typeface="Arial" panose="020B0604020202020204" pitchFamily="34" charset="0"/>
                </a:rPr>
                <a:t>20</a:t>
              </a:r>
              <a:endParaRPr lang="en-US" altLang="en-US">
                <a:latin typeface="Arial" panose="020B0604020202020204" pitchFamily="34" charset="0"/>
              </a:endParaRPr>
            </a:p>
          </p:txBody>
        </p:sp>
        <p:sp>
          <p:nvSpPr>
            <p:cNvPr id="42030" name="Rectangle 57">
              <a:extLst>
                <a:ext uri="{FF2B5EF4-FFF2-40B4-BE49-F238E27FC236}">
                  <a16:creationId xmlns:a16="http://schemas.microsoft.com/office/drawing/2014/main" id="{CBC09D99-E6B8-3B42-A2B9-650FAE4786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69" y="2632"/>
              <a:ext cx="196" cy="2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2200">
                  <a:solidFill>
                    <a:srgbClr val="000000"/>
                  </a:solidFill>
                  <a:latin typeface="Arial" panose="020B0604020202020204" pitchFamily="34" charset="0"/>
                </a:rPr>
                <a:t>30</a:t>
              </a:r>
              <a:endParaRPr lang="en-US" altLang="en-US">
                <a:latin typeface="Arial" panose="020B0604020202020204" pitchFamily="34" charset="0"/>
              </a:endParaRPr>
            </a:p>
          </p:txBody>
        </p:sp>
        <p:sp>
          <p:nvSpPr>
            <p:cNvPr id="42031" name="Rectangle 58">
              <a:extLst>
                <a:ext uri="{FF2B5EF4-FFF2-40B4-BE49-F238E27FC236}">
                  <a16:creationId xmlns:a16="http://schemas.microsoft.com/office/drawing/2014/main" id="{1088076C-09DF-F941-8470-3DFB63ED3D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88" y="2632"/>
              <a:ext cx="196" cy="2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2200">
                  <a:solidFill>
                    <a:srgbClr val="000000"/>
                  </a:solidFill>
                  <a:latin typeface="Arial" panose="020B0604020202020204" pitchFamily="34" charset="0"/>
                </a:rPr>
                <a:t>40</a:t>
              </a:r>
              <a:endParaRPr lang="en-US" altLang="en-US">
                <a:latin typeface="Arial" panose="020B0604020202020204" pitchFamily="34" charset="0"/>
              </a:endParaRPr>
            </a:p>
          </p:txBody>
        </p:sp>
        <p:sp>
          <p:nvSpPr>
            <p:cNvPr id="42032" name="Rectangle 59">
              <a:extLst>
                <a:ext uri="{FF2B5EF4-FFF2-40B4-BE49-F238E27FC236}">
                  <a16:creationId xmlns:a16="http://schemas.microsoft.com/office/drawing/2014/main" id="{179BB782-A3DF-914E-BD59-7288D9DDC6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92" y="2639"/>
              <a:ext cx="196" cy="2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2200">
                  <a:solidFill>
                    <a:srgbClr val="000000"/>
                  </a:solidFill>
                  <a:latin typeface="Arial" panose="020B0604020202020204" pitchFamily="34" charset="0"/>
                </a:rPr>
                <a:t>50</a:t>
              </a:r>
              <a:endParaRPr lang="en-US" altLang="en-US">
                <a:latin typeface="Arial" panose="020B0604020202020204" pitchFamily="34" charset="0"/>
              </a:endParaRPr>
            </a:p>
          </p:txBody>
        </p:sp>
        <p:sp>
          <p:nvSpPr>
            <p:cNvPr id="42033" name="Line 60">
              <a:extLst>
                <a:ext uri="{FF2B5EF4-FFF2-40B4-BE49-F238E27FC236}">
                  <a16:creationId xmlns:a16="http://schemas.microsoft.com/office/drawing/2014/main" id="{CA6281FB-9B16-5740-AD2F-CD8E0EC97AE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58" y="2386"/>
              <a:ext cx="80" cy="1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034" name="Line 61">
              <a:extLst>
                <a:ext uri="{FF2B5EF4-FFF2-40B4-BE49-F238E27FC236}">
                  <a16:creationId xmlns:a16="http://schemas.microsoft.com/office/drawing/2014/main" id="{54100791-8ADA-614C-A778-8F982463B2F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58" y="2147"/>
              <a:ext cx="80" cy="1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035" name="Line 62">
              <a:extLst>
                <a:ext uri="{FF2B5EF4-FFF2-40B4-BE49-F238E27FC236}">
                  <a16:creationId xmlns:a16="http://schemas.microsoft.com/office/drawing/2014/main" id="{890ADA2B-AC7F-EE44-9B72-7302DFC9B86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58" y="1915"/>
              <a:ext cx="80" cy="1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036" name="Line 63">
              <a:extLst>
                <a:ext uri="{FF2B5EF4-FFF2-40B4-BE49-F238E27FC236}">
                  <a16:creationId xmlns:a16="http://schemas.microsoft.com/office/drawing/2014/main" id="{C656C3CF-3CF3-E148-BEA0-1BE436B90E9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58" y="1676"/>
              <a:ext cx="80" cy="1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037" name="Line 64">
              <a:extLst>
                <a:ext uri="{FF2B5EF4-FFF2-40B4-BE49-F238E27FC236}">
                  <a16:creationId xmlns:a16="http://schemas.microsoft.com/office/drawing/2014/main" id="{4F054998-59A8-2248-A286-2DD3F85C196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5" y="1444"/>
              <a:ext cx="80" cy="1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038" name="Rectangle 65">
              <a:extLst>
                <a:ext uri="{FF2B5EF4-FFF2-40B4-BE49-F238E27FC236}">
                  <a16:creationId xmlns:a16="http://schemas.microsoft.com/office/drawing/2014/main" id="{87F365BF-22CA-D94E-B87D-198878C0EE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35" y="2487"/>
              <a:ext cx="98" cy="2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2200">
                  <a:solidFill>
                    <a:srgbClr val="000000"/>
                  </a:solidFill>
                  <a:latin typeface="Arial" panose="020B0604020202020204" pitchFamily="34" charset="0"/>
                </a:rPr>
                <a:t>0</a:t>
              </a:r>
              <a:endParaRPr lang="en-US" altLang="en-US">
                <a:latin typeface="Arial" panose="020B0604020202020204" pitchFamily="34" charset="0"/>
              </a:endParaRPr>
            </a:p>
          </p:txBody>
        </p:sp>
        <p:sp>
          <p:nvSpPr>
            <p:cNvPr id="42039" name="Rectangle 66">
              <a:extLst>
                <a:ext uri="{FF2B5EF4-FFF2-40B4-BE49-F238E27FC236}">
                  <a16:creationId xmlns:a16="http://schemas.microsoft.com/office/drawing/2014/main" id="{B690CB7A-9128-C342-8825-16F2D97B8E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4" y="2277"/>
              <a:ext cx="196" cy="2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2200">
                  <a:solidFill>
                    <a:srgbClr val="000000"/>
                  </a:solidFill>
                  <a:latin typeface="Arial" panose="020B0604020202020204" pitchFamily="34" charset="0"/>
                </a:rPr>
                <a:t>10</a:t>
              </a:r>
              <a:endParaRPr lang="en-US" altLang="en-US">
                <a:latin typeface="Arial" panose="020B0604020202020204" pitchFamily="34" charset="0"/>
              </a:endParaRPr>
            </a:p>
          </p:txBody>
        </p:sp>
        <p:sp>
          <p:nvSpPr>
            <p:cNvPr id="42040" name="Rectangle 67">
              <a:extLst>
                <a:ext uri="{FF2B5EF4-FFF2-40B4-BE49-F238E27FC236}">
                  <a16:creationId xmlns:a16="http://schemas.microsoft.com/office/drawing/2014/main" id="{AEB0DE04-FA7F-3C4D-A2D9-C8EEE38260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4" y="2060"/>
              <a:ext cx="196" cy="2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2200">
                  <a:solidFill>
                    <a:srgbClr val="000000"/>
                  </a:solidFill>
                  <a:latin typeface="Arial" panose="020B0604020202020204" pitchFamily="34" charset="0"/>
                </a:rPr>
                <a:t>20</a:t>
              </a:r>
              <a:endParaRPr lang="en-US" altLang="en-US">
                <a:latin typeface="Arial" panose="020B0604020202020204" pitchFamily="34" charset="0"/>
              </a:endParaRPr>
            </a:p>
          </p:txBody>
        </p:sp>
        <p:sp>
          <p:nvSpPr>
            <p:cNvPr id="42041" name="Rectangle 68">
              <a:extLst>
                <a:ext uri="{FF2B5EF4-FFF2-40B4-BE49-F238E27FC236}">
                  <a16:creationId xmlns:a16="http://schemas.microsoft.com/office/drawing/2014/main" id="{3FDA4AD3-9B73-2D4F-B107-12AF258BFF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4" y="1821"/>
              <a:ext cx="196" cy="2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2200">
                  <a:solidFill>
                    <a:srgbClr val="000000"/>
                  </a:solidFill>
                  <a:latin typeface="Arial" panose="020B0604020202020204" pitchFamily="34" charset="0"/>
                </a:rPr>
                <a:t>30</a:t>
              </a:r>
              <a:endParaRPr lang="en-US" altLang="en-US">
                <a:latin typeface="Arial" panose="020B0604020202020204" pitchFamily="34" charset="0"/>
              </a:endParaRPr>
            </a:p>
          </p:txBody>
        </p:sp>
        <p:sp>
          <p:nvSpPr>
            <p:cNvPr id="42042" name="Rectangle 69">
              <a:extLst>
                <a:ext uri="{FF2B5EF4-FFF2-40B4-BE49-F238E27FC236}">
                  <a16:creationId xmlns:a16="http://schemas.microsoft.com/office/drawing/2014/main" id="{4BC721D5-0A23-B14F-A21A-C37072B6EA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4" y="1596"/>
              <a:ext cx="196" cy="2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2200">
                  <a:solidFill>
                    <a:srgbClr val="000000"/>
                  </a:solidFill>
                  <a:latin typeface="Arial" panose="020B0604020202020204" pitchFamily="34" charset="0"/>
                </a:rPr>
                <a:t>40</a:t>
              </a:r>
              <a:endParaRPr lang="en-US" altLang="en-US">
                <a:latin typeface="Arial" panose="020B0604020202020204" pitchFamily="34" charset="0"/>
              </a:endParaRPr>
            </a:p>
          </p:txBody>
        </p:sp>
        <p:sp>
          <p:nvSpPr>
            <p:cNvPr id="42043" name="Rectangle 70">
              <a:extLst>
                <a:ext uri="{FF2B5EF4-FFF2-40B4-BE49-F238E27FC236}">
                  <a16:creationId xmlns:a16="http://schemas.microsoft.com/office/drawing/2014/main" id="{18BFC0A9-C4D5-EE44-B58F-06D4725C34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4" y="1350"/>
              <a:ext cx="196" cy="2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2200">
                  <a:solidFill>
                    <a:srgbClr val="000000"/>
                  </a:solidFill>
                  <a:latin typeface="Arial" panose="020B0604020202020204" pitchFamily="34" charset="0"/>
                </a:rPr>
                <a:t>50</a:t>
              </a:r>
              <a:endParaRPr lang="en-US" altLang="en-US">
                <a:latin typeface="Arial" panose="020B0604020202020204" pitchFamily="34" charset="0"/>
              </a:endParaRPr>
            </a:p>
          </p:txBody>
        </p:sp>
        <p:sp>
          <p:nvSpPr>
            <p:cNvPr id="42044" name="Rectangle 71">
              <a:extLst>
                <a:ext uri="{FF2B5EF4-FFF2-40B4-BE49-F238E27FC236}">
                  <a16:creationId xmlns:a16="http://schemas.microsoft.com/office/drawing/2014/main" id="{E5AB2023-82AE-054A-90C6-D0D088F1F7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15" y="2618"/>
              <a:ext cx="98" cy="2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2200">
                  <a:solidFill>
                    <a:srgbClr val="000000"/>
                  </a:solidFill>
                  <a:latin typeface="Arial" panose="020B0604020202020204" pitchFamily="34" charset="0"/>
                </a:rPr>
                <a:t>0</a:t>
              </a:r>
              <a:endParaRPr lang="en-US" altLang="en-US">
                <a:latin typeface="Arial" panose="020B0604020202020204" pitchFamily="34" charset="0"/>
              </a:endParaRPr>
            </a:p>
          </p:txBody>
        </p:sp>
        <p:sp>
          <p:nvSpPr>
            <p:cNvPr id="42045" name="Freeform 72">
              <a:extLst>
                <a:ext uri="{FF2B5EF4-FFF2-40B4-BE49-F238E27FC236}">
                  <a16:creationId xmlns:a16="http://schemas.microsoft.com/office/drawing/2014/main" id="{FE720746-97FC-BB40-B117-D0CE06C48817}"/>
                </a:ext>
              </a:extLst>
            </p:cNvPr>
            <p:cNvSpPr>
              <a:spLocks/>
            </p:cNvSpPr>
            <p:nvPr/>
          </p:nvSpPr>
          <p:spPr bwMode="auto">
            <a:xfrm>
              <a:off x="3463" y="1504"/>
              <a:ext cx="1533" cy="1057"/>
            </a:xfrm>
            <a:custGeom>
              <a:avLst/>
              <a:gdLst>
                <a:gd name="T0" fmla="*/ 0 w 1536"/>
                <a:gd name="T1" fmla="*/ 1057 h 1057"/>
                <a:gd name="T2" fmla="*/ 72 w 1536"/>
                <a:gd name="T3" fmla="*/ 978 h 1057"/>
                <a:gd name="T4" fmla="*/ 138 w 1536"/>
                <a:gd name="T5" fmla="*/ 912 h 1057"/>
                <a:gd name="T6" fmla="*/ 253 w 1536"/>
                <a:gd name="T7" fmla="*/ 782 h 1057"/>
                <a:gd name="T8" fmla="*/ 377 w 1536"/>
                <a:gd name="T9" fmla="*/ 659 h 1057"/>
                <a:gd name="T10" fmla="*/ 529 w 1536"/>
                <a:gd name="T11" fmla="*/ 536 h 1057"/>
                <a:gd name="T12" fmla="*/ 659 w 1536"/>
                <a:gd name="T13" fmla="*/ 420 h 1057"/>
                <a:gd name="T14" fmla="*/ 790 w 1536"/>
                <a:gd name="T15" fmla="*/ 333 h 1057"/>
                <a:gd name="T16" fmla="*/ 920 w 1536"/>
                <a:gd name="T17" fmla="*/ 246 h 1057"/>
                <a:gd name="T18" fmla="*/ 1079 w 1536"/>
                <a:gd name="T19" fmla="*/ 166 h 1057"/>
                <a:gd name="T20" fmla="*/ 1195 w 1536"/>
                <a:gd name="T21" fmla="*/ 108 h 1057"/>
                <a:gd name="T22" fmla="*/ 1297 w 1536"/>
                <a:gd name="T23" fmla="*/ 72 h 1057"/>
                <a:gd name="T24" fmla="*/ 1405 w 1536"/>
                <a:gd name="T25" fmla="*/ 36 h 1057"/>
                <a:gd name="T26" fmla="*/ 1536 w 1536"/>
                <a:gd name="T27" fmla="*/ 0 h 1057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1536"/>
                <a:gd name="T43" fmla="*/ 0 h 1057"/>
                <a:gd name="T44" fmla="*/ 1536 w 1536"/>
                <a:gd name="T45" fmla="*/ 1057 h 1057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1536" h="1057">
                  <a:moveTo>
                    <a:pt x="0" y="1057"/>
                  </a:moveTo>
                  <a:lnTo>
                    <a:pt x="72" y="978"/>
                  </a:lnTo>
                  <a:lnTo>
                    <a:pt x="138" y="912"/>
                  </a:lnTo>
                  <a:lnTo>
                    <a:pt x="253" y="782"/>
                  </a:lnTo>
                  <a:lnTo>
                    <a:pt x="377" y="659"/>
                  </a:lnTo>
                  <a:lnTo>
                    <a:pt x="529" y="536"/>
                  </a:lnTo>
                  <a:lnTo>
                    <a:pt x="659" y="420"/>
                  </a:lnTo>
                  <a:lnTo>
                    <a:pt x="790" y="333"/>
                  </a:lnTo>
                  <a:lnTo>
                    <a:pt x="920" y="246"/>
                  </a:lnTo>
                  <a:lnTo>
                    <a:pt x="1079" y="166"/>
                  </a:lnTo>
                  <a:lnTo>
                    <a:pt x="1195" y="108"/>
                  </a:lnTo>
                  <a:lnTo>
                    <a:pt x="1297" y="72"/>
                  </a:lnTo>
                  <a:lnTo>
                    <a:pt x="1405" y="36"/>
                  </a:lnTo>
                  <a:lnTo>
                    <a:pt x="1536" y="0"/>
                  </a:lnTo>
                </a:path>
              </a:pathLst>
            </a:custGeom>
            <a:noFill/>
            <a:ln w="38100">
              <a:solidFill>
                <a:srgbClr val="0088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42046" name="Rectangle 75">
              <a:extLst>
                <a:ext uri="{FF2B5EF4-FFF2-40B4-BE49-F238E27FC236}">
                  <a16:creationId xmlns:a16="http://schemas.microsoft.com/office/drawing/2014/main" id="{85540C84-DFF0-9841-AC39-E5BE587821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65" y="1321"/>
              <a:ext cx="1536" cy="1305"/>
            </a:xfrm>
            <a:prstGeom prst="rect">
              <a:avLst/>
            </a:prstGeom>
            <a:noFill/>
            <a:ln w="2857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</p:grpSp>
      <p:grpSp>
        <p:nvGrpSpPr>
          <p:cNvPr id="7" name="Group 99">
            <a:extLst>
              <a:ext uri="{FF2B5EF4-FFF2-40B4-BE49-F238E27FC236}">
                <a16:creationId xmlns:a16="http://schemas.microsoft.com/office/drawing/2014/main" id="{306DF17C-B59B-AD4B-862E-EC976D9D54F3}"/>
              </a:ext>
            </a:extLst>
          </p:cNvPr>
          <p:cNvGrpSpPr>
            <a:grpSpLocks/>
          </p:cNvGrpSpPr>
          <p:nvPr/>
        </p:nvGrpSpPr>
        <p:grpSpPr bwMode="auto">
          <a:xfrm>
            <a:off x="973138" y="2789238"/>
            <a:ext cx="1570037" cy="366712"/>
            <a:chOff x="613" y="1757"/>
            <a:chExt cx="989" cy="231"/>
          </a:xfrm>
        </p:grpSpPr>
        <p:sp>
          <p:nvSpPr>
            <p:cNvPr id="42010" name="Text Box 78">
              <a:extLst>
                <a:ext uri="{FF2B5EF4-FFF2-40B4-BE49-F238E27FC236}">
                  <a16:creationId xmlns:a16="http://schemas.microsoft.com/office/drawing/2014/main" id="{A3FE134D-8CEF-7440-9206-C28F6A43B7F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3" y="1757"/>
              <a:ext cx="35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prstDash val="dash"/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800">
                  <a:solidFill>
                    <a:srgbClr val="AA0000"/>
                  </a:solidFill>
                  <a:latin typeface="Arial" panose="020B0604020202020204" pitchFamily="34" charset="0"/>
                </a:rPr>
                <a:t>125</a:t>
              </a:r>
            </a:p>
          </p:txBody>
        </p:sp>
        <p:sp>
          <p:nvSpPr>
            <p:cNvPr id="42011" name="Line 82">
              <a:extLst>
                <a:ext uri="{FF2B5EF4-FFF2-40B4-BE49-F238E27FC236}">
                  <a16:creationId xmlns:a16="http://schemas.microsoft.com/office/drawing/2014/main" id="{01555579-2B29-AA47-AE52-A212CF17AFD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23" y="1902"/>
              <a:ext cx="647" cy="0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012" name="Oval 79">
              <a:extLst>
                <a:ext uri="{FF2B5EF4-FFF2-40B4-BE49-F238E27FC236}">
                  <a16:creationId xmlns:a16="http://schemas.microsoft.com/office/drawing/2014/main" id="{BCCE517E-05D0-A141-9AF7-96D5EE9E13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9" y="1870"/>
              <a:ext cx="63" cy="63"/>
            </a:xfrm>
            <a:prstGeom prst="ellipse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chemeClr val="bg2"/>
                </a:solidFill>
              </a:endParaRPr>
            </a:p>
          </p:txBody>
        </p:sp>
      </p:grpSp>
      <p:grpSp>
        <p:nvGrpSpPr>
          <p:cNvPr id="8" name="Group 101">
            <a:extLst>
              <a:ext uri="{FF2B5EF4-FFF2-40B4-BE49-F238E27FC236}">
                <a16:creationId xmlns:a16="http://schemas.microsoft.com/office/drawing/2014/main" id="{42E5D77A-9960-804B-9EF9-BAEA5407C9ED}"/>
              </a:ext>
            </a:extLst>
          </p:cNvPr>
          <p:cNvGrpSpPr>
            <a:grpSpLocks/>
          </p:cNvGrpSpPr>
          <p:nvPr/>
        </p:nvGrpSpPr>
        <p:grpSpPr bwMode="auto">
          <a:xfrm>
            <a:off x="647700" y="5130800"/>
            <a:ext cx="2260600" cy="912813"/>
            <a:chOff x="408" y="3232"/>
            <a:chExt cx="1424" cy="575"/>
          </a:xfrm>
        </p:grpSpPr>
        <p:sp>
          <p:nvSpPr>
            <p:cNvPr id="42008" name="Rectangle 87">
              <a:extLst>
                <a:ext uri="{FF2B5EF4-FFF2-40B4-BE49-F238E27FC236}">
                  <a16:creationId xmlns:a16="http://schemas.microsoft.com/office/drawing/2014/main" id="{56D7A3F8-65A6-2A4D-B47C-F8DF962156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0" y="3615"/>
              <a:ext cx="1072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2000" i="1">
                  <a:solidFill>
                    <a:srgbClr val="666666"/>
                  </a:solidFill>
                  <a:latin typeface="Arial" panose="020B0604020202020204" pitchFamily="34" charset="0"/>
                </a:rPr>
                <a:t>C</a:t>
              </a:r>
              <a:r>
                <a:rPr lang="en-US" altLang="en-US" sz="2000" baseline="-25000">
                  <a:solidFill>
                    <a:srgbClr val="666666"/>
                  </a:solidFill>
                  <a:latin typeface="Arial" panose="020B0604020202020204" pitchFamily="34" charset="0"/>
                </a:rPr>
                <a:t>Ni</a:t>
              </a:r>
              <a:r>
                <a:rPr lang="en-US" altLang="en-US" sz="2000">
                  <a:solidFill>
                    <a:srgbClr val="666666"/>
                  </a:solidFill>
                  <a:latin typeface="Arial" panose="020B0604020202020204" pitchFamily="34" charset="0"/>
                </a:rPr>
                <a:t> = 21 wt%Ni</a:t>
              </a: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42009" name="Text Box 89">
              <a:extLst>
                <a:ext uri="{FF2B5EF4-FFF2-40B4-BE49-F238E27FC236}">
                  <a16:creationId xmlns:a16="http://schemas.microsoft.com/office/drawing/2014/main" id="{8C300202-F190-7C4B-8B60-9E925CDC554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8" y="3232"/>
              <a:ext cx="1014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prstDash val="dash"/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2000">
                  <a:latin typeface="Arial" panose="020B0604020202020204" pitchFamily="34" charset="0"/>
                </a:rPr>
                <a:t>From step 1:</a:t>
              </a:r>
            </a:p>
          </p:txBody>
        </p:sp>
      </p:grpSp>
      <p:grpSp>
        <p:nvGrpSpPr>
          <p:cNvPr id="9" name="Group 95">
            <a:extLst>
              <a:ext uri="{FF2B5EF4-FFF2-40B4-BE49-F238E27FC236}">
                <a16:creationId xmlns:a16="http://schemas.microsoft.com/office/drawing/2014/main" id="{A13C07B6-2E6B-104A-BC23-22BE100AFE2B}"/>
              </a:ext>
            </a:extLst>
          </p:cNvPr>
          <p:cNvGrpSpPr>
            <a:grpSpLocks/>
          </p:cNvGrpSpPr>
          <p:nvPr/>
        </p:nvGrpSpPr>
        <p:grpSpPr bwMode="auto">
          <a:xfrm>
            <a:off x="6505575" y="2997200"/>
            <a:ext cx="100013" cy="1169988"/>
            <a:chOff x="4098" y="1888"/>
            <a:chExt cx="63" cy="737"/>
          </a:xfrm>
        </p:grpSpPr>
        <p:sp>
          <p:nvSpPr>
            <p:cNvPr id="42006" name="Line 73">
              <a:extLst>
                <a:ext uri="{FF2B5EF4-FFF2-40B4-BE49-F238E27FC236}">
                  <a16:creationId xmlns:a16="http://schemas.microsoft.com/office/drawing/2014/main" id="{B141440D-A145-B341-B8A8-41D2E32FD04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129" y="1915"/>
              <a:ext cx="1" cy="710"/>
            </a:xfrm>
            <a:prstGeom prst="line">
              <a:avLst/>
            </a:prstGeom>
            <a:noFill/>
            <a:ln w="34925">
              <a:solidFill>
                <a:srgbClr val="777777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007" name="Oval 90">
              <a:extLst>
                <a:ext uri="{FF2B5EF4-FFF2-40B4-BE49-F238E27FC236}">
                  <a16:creationId xmlns:a16="http://schemas.microsoft.com/office/drawing/2014/main" id="{32AA98BE-5AA5-6841-9E7D-13969BF14A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98" y="1888"/>
              <a:ext cx="63" cy="63"/>
            </a:xfrm>
            <a:prstGeom prst="ellipse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chemeClr val="bg2"/>
                </a:solidFill>
              </a:endParaRPr>
            </a:p>
          </p:txBody>
        </p:sp>
      </p:grpSp>
      <p:grpSp>
        <p:nvGrpSpPr>
          <p:cNvPr id="10" name="Group 98">
            <a:extLst>
              <a:ext uri="{FF2B5EF4-FFF2-40B4-BE49-F238E27FC236}">
                <a16:creationId xmlns:a16="http://schemas.microsoft.com/office/drawing/2014/main" id="{E508A64C-41F4-0341-A42E-4B7B32C5A5B7}"/>
              </a:ext>
            </a:extLst>
          </p:cNvPr>
          <p:cNvGrpSpPr>
            <a:grpSpLocks/>
          </p:cNvGrpSpPr>
          <p:nvPr/>
        </p:nvGrpSpPr>
        <p:grpSpPr bwMode="auto">
          <a:xfrm>
            <a:off x="5135563" y="2892425"/>
            <a:ext cx="1395412" cy="334963"/>
            <a:chOff x="3235" y="1822"/>
            <a:chExt cx="879" cy="211"/>
          </a:xfrm>
        </p:grpSpPr>
        <p:sp>
          <p:nvSpPr>
            <p:cNvPr id="42003" name="Line 74">
              <a:extLst>
                <a:ext uri="{FF2B5EF4-FFF2-40B4-BE49-F238E27FC236}">
                  <a16:creationId xmlns:a16="http://schemas.microsoft.com/office/drawing/2014/main" id="{6ABEAFE7-F289-A649-9B96-02194EE6D1B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9" y="1923"/>
              <a:ext cx="645" cy="1"/>
            </a:xfrm>
            <a:prstGeom prst="line">
              <a:avLst/>
            </a:prstGeom>
            <a:noFill/>
            <a:ln w="34925">
              <a:solidFill>
                <a:srgbClr val="777777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004" name="Oval 76">
              <a:extLst>
                <a:ext uri="{FF2B5EF4-FFF2-40B4-BE49-F238E27FC236}">
                  <a16:creationId xmlns:a16="http://schemas.microsoft.com/office/drawing/2014/main" id="{8D799F25-85C5-1445-9C8B-2ED719A33B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36" y="1894"/>
              <a:ext cx="58" cy="58"/>
            </a:xfrm>
            <a:prstGeom prst="ellipse">
              <a:avLst/>
            </a:prstGeom>
            <a:solidFill>
              <a:srgbClr val="8888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42005" name="Rectangle 97">
              <a:extLst>
                <a:ext uri="{FF2B5EF4-FFF2-40B4-BE49-F238E27FC236}">
                  <a16:creationId xmlns:a16="http://schemas.microsoft.com/office/drawing/2014/main" id="{4449CB23-CC73-234A-AD36-82A9F383FF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5" y="1822"/>
              <a:ext cx="196" cy="2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2200">
                  <a:solidFill>
                    <a:srgbClr val="008800"/>
                  </a:solidFill>
                  <a:latin typeface="Arial" panose="020B0604020202020204" pitchFamily="34" charset="0"/>
                </a:rPr>
                <a:t>30</a:t>
              </a:r>
              <a:endParaRPr lang="en-US" altLang="en-US">
                <a:solidFill>
                  <a:srgbClr val="008800"/>
                </a:solidFill>
                <a:latin typeface="Arial" panose="020B0604020202020204" pitchFamily="34" charset="0"/>
              </a:endParaRPr>
            </a:p>
          </p:txBody>
        </p:sp>
      </p:grpSp>
      <p:graphicFrame>
        <p:nvGraphicFramePr>
          <p:cNvPr id="41986" name="Object 2">
            <a:extLst>
              <a:ext uri="{FF2B5EF4-FFF2-40B4-BE49-F238E27FC236}">
                <a16:creationId xmlns:a16="http://schemas.microsoft.com/office/drawing/2014/main" id="{CE5382CA-A027-524D-A6DB-4408C78DBA30}"/>
              </a:ext>
            </a:extLst>
          </p:cNvPr>
          <p:cNvGraphicFramePr>
            <a:graphicFrameLocks noGrp="1" noChangeAspect="1"/>
          </p:cNvGraphicFramePr>
          <p:nvPr>
            <p:ph idx="1"/>
          </p:nvPr>
        </p:nvGraphicFramePr>
        <p:xfrm>
          <a:off x="788988" y="6103938"/>
          <a:ext cx="2595562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140" name="Equation" r:id="rId8" imgW="23406100" imgH="5270500" progId="Equation.DSMT4">
                  <p:embed/>
                </p:oleObj>
              </mc:Choice>
              <mc:Fallback>
                <p:oleObj name="Equation" r:id="rId8" imgW="23406100" imgH="5270500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8988" y="6103938"/>
                        <a:ext cx="2595562" cy="584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Slide Number Placeholder 5">
            <a:extLst>
              <a:ext uri="{FF2B5EF4-FFF2-40B4-BE49-F238E27FC236}">
                <a16:creationId xmlns:a16="http://schemas.microsoft.com/office/drawing/2014/main" id="{CFD3F933-343F-1544-BC6E-20F955D63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fld id="{6BBE8B5E-0BDE-2D46-88B1-01FFD29A0CA7}" type="slidenum">
              <a:rPr lang="en-US" altLang="en-US" sz="1200">
                <a:latin typeface="Liberation Sans" charset="0"/>
              </a:rPr>
              <a:pPr/>
              <a:t>18</a:t>
            </a:fld>
            <a:endParaRPr lang="en-US" altLang="en-US" sz="1200">
              <a:latin typeface="Liberation Sans" charset="0"/>
            </a:endParaRPr>
          </a:p>
        </p:txBody>
      </p:sp>
      <p:sp>
        <p:nvSpPr>
          <p:cNvPr id="51202" name="Rectangle 2">
            <a:extLst>
              <a:ext uri="{FF2B5EF4-FFF2-40B4-BE49-F238E27FC236}">
                <a16:creationId xmlns:a16="http://schemas.microsoft.com/office/drawing/2014/main" id="{EFEA4258-9953-4640-AAD2-21B69935827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200">
                <a:latin typeface="Liberation Sans" charset="0"/>
              </a:rPr>
              <a:t>Intrinsic Semiconductors:  </a:t>
            </a:r>
            <a:br>
              <a:rPr lang="en-US" altLang="en-US" sz="3200">
                <a:latin typeface="Liberation Sans" charset="0"/>
              </a:rPr>
            </a:br>
            <a:r>
              <a:rPr lang="en-US" altLang="en-US" sz="3200">
                <a:latin typeface="Liberation Sans" charset="0"/>
              </a:rPr>
              <a:t>Conductivity vs </a:t>
            </a:r>
            <a:r>
              <a:rPr lang="en-US" altLang="en-US" sz="3200" i="1">
                <a:latin typeface="Liberation Sans" charset="0"/>
              </a:rPr>
              <a:t>T</a:t>
            </a:r>
            <a:endParaRPr lang="en-US" altLang="en-US" sz="3200">
              <a:latin typeface="Liberation Sans" charset="0"/>
            </a:endParaRPr>
          </a:p>
        </p:txBody>
      </p:sp>
      <p:sp>
        <p:nvSpPr>
          <p:cNvPr id="51203" name="Rectangle 4">
            <a:extLst>
              <a:ext uri="{FF2B5EF4-FFF2-40B4-BE49-F238E27FC236}">
                <a16:creationId xmlns:a16="http://schemas.microsoft.com/office/drawing/2014/main" id="{03665A29-3F89-D14C-935E-BE3C2BF627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" y="1143000"/>
            <a:ext cx="3186113" cy="1046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>
                <a:latin typeface="Liberation Sans" charset="0"/>
              </a:rPr>
              <a:t>•  Data for </a:t>
            </a:r>
            <a:r>
              <a:rPr lang="en-US" altLang="en-US">
                <a:solidFill>
                  <a:srgbClr val="0000FF"/>
                </a:solidFill>
                <a:latin typeface="Liberation Sans" charset="0"/>
              </a:rPr>
              <a:t>Pure Silicon</a:t>
            </a:r>
            <a:r>
              <a:rPr lang="en-US" altLang="en-US">
                <a:latin typeface="Liberation Sans" charset="0"/>
              </a:rPr>
              <a:t>:</a:t>
            </a:r>
          </a:p>
          <a:p>
            <a:r>
              <a:rPr lang="en-US" altLang="en-US" sz="2200">
                <a:latin typeface="Liberation Sans" charset="0"/>
              </a:rPr>
              <a:t>    -- </a:t>
            </a:r>
            <a:r>
              <a:rPr lang="en-US" altLang="en-US" sz="2200" i="1">
                <a:latin typeface="Liberation Sans" charset="0"/>
              </a:rPr>
              <a:t>σ</a:t>
            </a:r>
            <a:r>
              <a:rPr lang="en-US" altLang="en-US" sz="2200">
                <a:latin typeface="Liberation Sans" charset="0"/>
              </a:rPr>
              <a:t> increases with </a:t>
            </a:r>
            <a:r>
              <a:rPr lang="en-US" altLang="en-US" sz="2200" i="1">
                <a:latin typeface="Liberation Sans" charset="0"/>
              </a:rPr>
              <a:t>T</a:t>
            </a:r>
          </a:p>
          <a:p>
            <a:r>
              <a:rPr lang="en-US" altLang="en-US" sz="2200">
                <a:latin typeface="Liberation Sans" charset="0"/>
              </a:rPr>
              <a:t>    -- opposite to metals</a:t>
            </a:r>
            <a:endParaRPr lang="en-US" altLang="en-US">
              <a:latin typeface="Liberation Sans" charset="0"/>
            </a:endParaRPr>
          </a:p>
        </p:txBody>
      </p:sp>
      <p:sp>
        <p:nvSpPr>
          <p:cNvPr id="51204" name="Rectangle 8">
            <a:extLst>
              <a:ext uri="{FF2B5EF4-FFF2-40B4-BE49-F238E27FC236}">
                <a16:creationId xmlns:a16="http://schemas.microsoft.com/office/drawing/2014/main" id="{DA224006-98D2-9046-8DC8-DE6F065955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20838" y="6232525"/>
            <a:ext cx="223361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200">
                <a:solidFill>
                  <a:srgbClr val="000000"/>
                </a:solidFill>
                <a:latin typeface="Liberation Sans" charset="0"/>
              </a:rPr>
              <a:t>Adapted from Fig. 18.16, </a:t>
            </a:r>
            <a:r>
              <a:rPr lang="en-US" altLang="en-US" sz="1200" i="1">
                <a:solidFill>
                  <a:srgbClr val="000000"/>
                </a:solidFill>
                <a:latin typeface="Liberation Sans" charset="0"/>
              </a:rPr>
              <a:t>Callister &amp; Rethwisch 9e.</a:t>
            </a:r>
            <a:r>
              <a:rPr lang="en-US" altLang="en-US" sz="1200">
                <a:solidFill>
                  <a:srgbClr val="000000"/>
                </a:solidFill>
                <a:latin typeface="Liberation Sans" charset="0"/>
              </a:rPr>
              <a:t> </a:t>
            </a:r>
          </a:p>
        </p:txBody>
      </p:sp>
      <p:sp>
        <p:nvSpPr>
          <p:cNvPr id="51205" name="Rectangle 6">
            <a:extLst>
              <a:ext uri="{FF2B5EF4-FFF2-40B4-BE49-F238E27FC236}">
                <a16:creationId xmlns:a16="http://schemas.microsoft.com/office/drawing/2014/main" id="{B979CD9D-9BFB-5149-8266-D86AECFA8D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10138" y="4029075"/>
            <a:ext cx="996950" cy="1465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800">
                <a:latin typeface="Liberation Sans" charset="0"/>
              </a:rPr>
              <a:t>material</a:t>
            </a:r>
          </a:p>
          <a:p>
            <a:r>
              <a:rPr lang="en-US" altLang="en-US" sz="1800">
                <a:latin typeface="Liberation Sans" charset="0"/>
              </a:rPr>
              <a:t>    Si</a:t>
            </a:r>
          </a:p>
          <a:p>
            <a:r>
              <a:rPr lang="en-US" altLang="en-US" sz="1800">
                <a:latin typeface="Liberation Sans" charset="0"/>
              </a:rPr>
              <a:t>    Ge</a:t>
            </a:r>
          </a:p>
          <a:p>
            <a:r>
              <a:rPr lang="en-US" altLang="en-US" sz="1800">
                <a:latin typeface="Liberation Sans" charset="0"/>
              </a:rPr>
              <a:t>    GaP</a:t>
            </a:r>
          </a:p>
          <a:p>
            <a:r>
              <a:rPr lang="en-US" altLang="en-US" sz="1800">
                <a:latin typeface="Liberation Sans" charset="0"/>
              </a:rPr>
              <a:t>    CdS</a:t>
            </a:r>
          </a:p>
        </p:txBody>
      </p:sp>
      <p:sp>
        <p:nvSpPr>
          <p:cNvPr id="51206" name="Rectangle 7">
            <a:extLst>
              <a:ext uri="{FF2B5EF4-FFF2-40B4-BE49-F238E27FC236}">
                <a16:creationId xmlns:a16="http://schemas.microsoft.com/office/drawing/2014/main" id="{27D48518-EAD3-934D-9898-C042681BFE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0" y="4029075"/>
            <a:ext cx="1633538" cy="1465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800">
                <a:latin typeface="Liberation Sans" charset="0"/>
              </a:rPr>
              <a:t>band gap (eV)</a:t>
            </a:r>
          </a:p>
          <a:p>
            <a:r>
              <a:rPr lang="en-US" altLang="en-US" sz="1800">
                <a:latin typeface="Liberation Sans" charset="0"/>
              </a:rPr>
              <a:t>       1.11</a:t>
            </a:r>
          </a:p>
          <a:p>
            <a:r>
              <a:rPr lang="en-US" altLang="en-US" sz="1800">
                <a:latin typeface="Liberation Sans" charset="0"/>
              </a:rPr>
              <a:t>       0.67</a:t>
            </a:r>
          </a:p>
          <a:p>
            <a:r>
              <a:rPr lang="en-US" altLang="en-US" sz="1800">
                <a:latin typeface="Liberation Sans" charset="0"/>
              </a:rPr>
              <a:t>       2.25</a:t>
            </a:r>
          </a:p>
          <a:p>
            <a:r>
              <a:rPr lang="en-US" altLang="en-US" sz="1800">
                <a:latin typeface="Liberation Sans" charset="0"/>
              </a:rPr>
              <a:t>       2.40</a:t>
            </a:r>
          </a:p>
        </p:txBody>
      </p:sp>
      <p:graphicFrame>
        <p:nvGraphicFramePr>
          <p:cNvPr id="51208" name="Object 56">
            <a:extLst>
              <a:ext uri="{FF2B5EF4-FFF2-40B4-BE49-F238E27FC236}">
                <a16:creationId xmlns:a16="http://schemas.microsoft.com/office/drawing/2014/main" id="{723BA03A-307E-1F4A-8919-081736C02AE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359400" y="2844800"/>
          <a:ext cx="1879600" cy="704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175" name="Equation" r:id="rId4" imgW="787400" imgH="292100" progId="Equation.3">
                  <p:embed/>
                </p:oleObj>
              </mc:Choice>
              <mc:Fallback>
                <p:oleObj name="Equation" r:id="rId4" imgW="787400" imgH="292100" progId="Equation.3">
                  <p:embed/>
                  <p:pic>
                    <p:nvPicPr>
                      <p:cNvPr id="51208" name="Object 56">
                        <a:extLst>
                          <a:ext uri="{FF2B5EF4-FFF2-40B4-BE49-F238E27FC236}">
                            <a16:creationId xmlns:a16="http://schemas.microsoft.com/office/drawing/2014/main" id="{723BA03A-307E-1F4A-8919-081736C02AE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59400" y="2844800"/>
                        <a:ext cx="1879600" cy="704850"/>
                      </a:xfrm>
                      <a:prstGeom prst="rect">
                        <a:avLst/>
                      </a:prstGeom>
                      <a:solidFill>
                        <a:srgbClr val="CCECFF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1209" name="Group 62">
            <a:extLst>
              <a:ext uri="{FF2B5EF4-FFF2-40B4-BE49-F238E27FC236}">
                <a16:creationId xmlns:a16="http://schemas.microsoft.com/office/drawing/2014/main" id="{4038F1F5-1B43-1C48-8674-31068CB597AC}"/>
              </a:ext>
            </a:extLst>
          </p:cNvPr>
          <p:cNvGrpSpPr>
            <a:grpSpLocks/>
          </p:cNvGrpSpPr>
          <p:nvPr/>
        </p:nvGrpSpPr>
        <p:grpSpPr bwMode="auto">
          <a:xfrm>
            <a:off x="5264150" y="1930400"/>
            <a:ext cx="2149475" cy="554038"/>
            <a:chOff x="5105133" y="1930585"/>
            <a:chExt cx="2148328" cy="554038"/>
          </a:xfrm>
        </p:grpSpPr>
        <p:sp>
          <p:nvSpPr>
            <p:cNvPr id="51211" name="Rectangle 158">
              <a:extLst>
                <a:ext uri="{FF2B5EF4-FFF2-40B4-BE49-F238E27FC236}">
                  <a16:creationId xmlns:a16="http://schemas.microsoft.com/office/drawing/2014/main" id="{158E8191-68DC-3144-AF47-8D5401AAB3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70834" y="2017898"/>
              <a:ext cx="330200" cy="381000"/>
            </a:xfrm>
            <a:prstGeom prst="rect">
              <a:avLst/>
            </a:prstGeom>
            <a:solidFill>
              <a:srgbClr val="FF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Liberation Sans" charset="0"/>
              </a:endParaRPr>
            </a:p>
          </p:txBody>
        </p:sp>
        <p:sp>
          <p:nvSpPr>
            <p:cNvPr id="51212" name="Rectangle 159">
              <a:extLst>
                <a:ext uri="{FF2B5EF4-FFF2-40B4-BE49-F238E27FC236}">
                  <a16:creationId xmlns:a16="http://schemas.microsoft.com/office/drawing/2014/main" id="{BC397EAA-FDE8-A14D-AD90-B65974598A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51709" y="2017898"/>
              <a:ext cx="264501" cy="381000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Liberation Sans" charset="0"/>
              </a:endParaRPr>
            </a:p>
          </p:txBody>
        </p:sp>
        <p:sp>
          <p:nvSpPr>
            <p:cNvPr id="51213" name="Rectangle 160">
              <a:extLst>
                <a:ext uri="{FF2B5EF4-FFF2-40B4-BE49-F238E27FC236}">
                  <a16:creationId xmlns:a16="http://schemas.microsoft.com/office/drawing/2014/main" id="{1F3223F5-F3E3-F04C-9253-32FC55A603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17826" y="2017898"/>
              <a:ext cx="319088" cy="381000"/>
            </a:xfrm>
            <a:prstGeom prst="rect">
              <a:avLst/>
            </a:prstGeom>
            <a:solidFill>
              <a:srgbClr val="99FF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Liberation Sans" charset="0"/>
              </a:endParaRPr>
            </a:p>
          </p:txBody>
        </p:sp>
        <p:graphicFrame>
          <p:nvGraphicFramePr>
            <p:cNvPr id="51214" name="Object 161">
              <a:extLst>
                <a:ext uri="{FF2B5EF4-FFF2-40B4-BE49-F238E27FC236}">
                  <a16:creationId xmlns:a16="http://schemas.microsoft.com/office/drawing/2014/main" id="{058DB6C9-95D1-154C-8617-DE6ECA73135B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5105133" y="1930585"/>
            <a:ext cx="2148328" cy="5540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1176" name="Equation" r:id="rId6" imgW="1130300" imgH="292100" progId="Equation.3">
                    <p:embed/>
                  </p:oleObj>
                </mc:Choice>
                <mc:Fallback>
                  <p:oleObj name="Equation" r:id="rId6" imgW="1130300" imgH="292100" progId="Equation.3">
                    <p:embed/>
                    <p:pic>
                      <p:nvPicPr>
                        <p:cNvPr id="51214" name="Object 161">
                          <a:extLst>
                            <a:ext uri="{FF2B5EF4-FFF2-40B4-BE49-F238E27FC236}">
                              <a16:creationId xmlns:a16="http://schemas.microsoft.com/office/drawing/2014/main" id="{058DB6C9-95D1-154C-8617-DE6ECA73135B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105133" y="1930585"/>
                          <a:ext cx="2148328" cy="55403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>
                                    <a:alpha val="74997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pic>
        <p:nvPicPr>
          <p:cNvPr id="51210" name="Picture 61" descr="Fig_18_16.png">
            <a:extLst>
              <a:ext uri="{FF2B5EF4-FFF2-40B4-BE49-F238E27FC236}">
                <a16:creationId xmlns:a16="http://schemas.microsoft.com/office/drawing/2014/main" id="{B515D923-7963-6A4A-A8C8-E3DB4E4352D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2298700"/>
            <a:ext cx="3357563" cy="3878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110601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lide Number Placeholder 5">
            <a:extLst>
              <a:ext uri="{FF2B5EF4-FFF2-40B4-BE49-F238E27FC236}">
                <a16:creationId xmlns:a16="http://schemas.microsoft.com/office/drawing/2014/main" id="{949C80F8-F17D-B849-AEFA-9558ADA647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fld id="{73894D6B-AB9B-7C40-B46A-5325E3865BF0}" type="slidenum">
              <a:rPr lang="en-US" altLang="en-US" sz="1200">
                <a:latin typeface="Arial" panose="020B0604020202020204" pitchFamily="34" charset="0"/>
              </a:rPr>
              <a:pPr/>
              <a:t>19</a:t>
            </a:fld>
            <a:endParaRPr lang="en-US" altLang="en-US" sz="1200">
              <a:latin typeface="Arial" panose="020B0604020202020204" pitchFamily="34" charset="0"/>
            </a:endParaRPr>
          </a:p>
        </p:txBody>
      </p:sp>
      <p:sp>
        <p:nvSpPr>
          <p:cNvPr id="44036" name="Rectangle 2">
            <a:extLst>
              <a:ext uri="{FF2B5EF4-FFF2-40B4-BE49-F238E27FC236}">
                <a16:creationId xmlns:a16="http://schemas.microsoft.com/office/drawing/2014/main" id="{1B5D5A55-8016-884A-A1D3-F44A795C0CB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200"/>
              <a:t>Pure Semiconductors:  </a:t>
            </a:r>
            <a:br>
              <a:rPr lang="en-US" altLang="en-US" sz="3200"/>
            </a:br>
            <a:r>
              <a:rPr lang="en-US" altLang="en-US" sz="3200"/>
              <a:t>Conductivity vs T</a:t>
            </a:r>
          </a:p>
        </p:txBody>
      </p:sp>
      <p:sp>
        <p:nvSpPr>
          <p:cNvPr id="44037" name="Rectangle 4">
            <a:extLst>
              <a:ext uri="{FF2B5EF4-FFF2-40B4-BE49-F238E27FC236}">
                <a16:creationId xmlns:a16="http://schemas.microsoft.com/office/drawing/2014/main" id="{CD107E90-7796-B14E-9623-AE86A72AF6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" y="1143000"/>
            <a:ext cx="3155950" cy="1035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>
                <a:latin typeface="Arial" panose="020B0604020202020204" pitchFamily="34" charset="0"/>
              </a:rPr>
              <a:t>•  Data for </a:t>
            </a:r>
            <a:r>
              <a:rPr lang="en-US" altLang="en-US">
                <a:solidFill>
                  <a:srgbClr val="0000FF"/>
                </a:solidFill>
                <a:latin typeface="Arial" panose="020B0604020202020204" pitchFamily="34" charset="0"/>
              </a:rPr>
              <a:t>Pure Silicon</a:t>
            </a:r>
            <a:r>
              <a:rPr lang="en-US" altLang="en-US">
                <a:latin typeface="Arial" panose="020B0604020202020204" pitchFamily="34" charset="0"/>
              </a:rPr>
              <a:t>:</a:t>
            </a:r>
          </a:p>
          <a:p>
            <a:r>
              <a:rPr lang="en-US" altLang="en-US" sz="2200">
                <a:latin typeface="Arial" panose="020B0604020202020204" pitchFamily="34" charset="0"/>
              </a:rPr>
              <a:t>    -- </a:t>
            </a:r>
            <a:r>
              <a:rPr lang="en-US" altLang="en-US" sz="2200">
                <a:latin typeface="Symbol" pitchFamily="2" charset="2"/>
              </a:rPr>
              <a:t>s</a:t>
            </a:r>
            <a:r>
              <a:rPr lang="en-US" altLang="en-US" sz="2200">
                <a:latin typeface="Arial" panose="020B0604020202020204" pitchFamily="34" charset="0"/>
              </a:rPr>
              <a:t> increases with </a:t>
            </a:r>
            <a:r>
              <a:rPr lang="en-US" altLang="en-US" sz="2200" i="1">
                <a:latin typeface="Arial" panose="020B0604020202020204" pitchFamily="34" charset="0"/>
              </a:rPr>
              <a:t>T</a:t>
            </a:r>
          </a:p>
          <a:p>
            <a:r>
              <a:rPr lang="en-US" altLang="en-US" sz="2200">
                <a:latin typeface="Arial" panose="020B0604020202020204" pitchFamily="34" charset="0"/>
              </a:rPr>
              <a:t>    -- opposite to metals</a:t>
            </a:r>
            <a:endParaRPr lang="en-US" altLang="en-US">
              <a:latin typeface="Arial" panose="020B0604020202020204" pitchFamily="34" charset="0"/>
            </a:endParaRPr>
          </a:p>
        </p:txBody>
      </p:sp>
      <p:grpSp>
        <p:nvGrpSpPr>
          <p:cNvPr id="44039" name="Group 10">
            <a:extLst>
              <a:ext uri="{FF2B5EF4-FFF2-40B4-BE49-F238E27FC236}">
                <a16:creationId xmlns:a16="http://schemas.microsoft.com/office/drawing/2014/main" id="{D344F7AF-B7C4-4946-9E82-2A69166223C0}"/>
              </a:ext>
            </a:extLst>
          </p:cNvPr>
          <p:cNvGrpSpPr>
            <a:grpSpLocks/>
          </p:cNvGrpSpPr>
          <p:nvPr/>
        </p:nvGrpSpPr>
        <p:grpSpPr bwMode="auto">
          <a:xfrm>
            <a:off x="989013" y="2211388"/>
            <a:ext cx="2811462" cy="3663950"/>
            <a:chOff x="623" y="1393"/>
            <a:chExt cx="1771" cy="2308"/>
          </a:xfrm>
        </p:grpSpPr>
        <p:sp>
          <p:nvSpPr>
            <p:cNvPr id="44120" name="Rectangle 11">
              <a:extLst>
                <a:ext uri="{FF2B5EF4-FFF2-40B4-BE49-F238E27FC236}">
                  <a16:creationId xmlns:a16="http://schemas.microsoft.com/office/drawing/2014/main" id="{75CC154D-DC9A-8B44-992C-8715E8FBC0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3" y="1405"/>
              <a:ext cx="1363" cy="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700">
                  <a:solidFill>
                    <a:srgbClr val="008800"/>
                  </a:solidFill>
                  <a:latin typeface="Arial" panose="020B0604020202020204" pitchFamily="34" charset="0"/>
                </a:rPr>
                <a:t>electrical conductivity, </a:t>
              </a:r>
              <a:endParaRPr lang="en-US" altLang="en-US"/>
            </a:p>
          </p:txBody>
        </p:sp>
        <p:sp>
          <p:nvSpPr>
            <p:cNvPr id="44121" name="Rectangle 12">
              <a:extLst>
                <a:ext uri="{FF2B5EF4-FFF2-40B4-BE49-F238E27FC236}">
                  <a16:creationId xmlns:a16="http://schemas.microsoft.com/office/drawing/2014/main" id="{2F4BB83D-0BC5-8E45-A33F-A1B7F23B42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20" y="1393"/>
              <a:ext cx="82" cy="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700">
                  <a:solidFill>
                    <a:srgbClr val="008800"/>
                  </a:solidFill>
                  <a:latin typeface="Symbol" pitchFamily="2" charset="2"/>
                </a:rPr>
                <a:t>s</a:t>
              </a:r>
              <a:endParaRPr lang="en-US" altLang="en-US"/>
            </a:p>
          </p:txBody>
        </p:sp>
        <p:sp>
          <p:nvSpPr>
            <p:cNvPr id="44122" name="Rectangle 13">
              <a:extLst>
                <a:ext uri="{FF2B5EF4-FFF2-40B4-BE49-F238E27FC236}">
                  <a16:creationId xmlns:a16="http://schemas.microsoft.com/office/drawing/2014/main" id="{CDFFC99B-073D-294F-ADD0-DFA2E8C6AD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72" y="1608"/>
              <a:ext cx="543" cy="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700">
                  <a:solidFill>
                    <a:srgbClr val="000000"/>
                  </a:solidFill>
                  <a:latin typeface="Arial" panose="020B0604020202020204" pitchFamily="34" charset="0"/>
                </a:rPr>
                <a:t>(Ohm-m)</a:t>
              </a:r>
              <a:endParaRPr lang="en-US" altLang="en-US"/>
            </a:p>
          </p:txBody>
        </p:sp>
        <p:sp>
          <p:nvSpPr>
            <p:cNvPr id="44123" name="Rectangle 14">
              <a:extLst>
                <a:ext uri="{FF2B5EF4-FFF2-40B4-BE49-F238E27FC236}">
                  <a16:creationId xmlns:a16="http://schemas.microsoft.com/office/drawing/2014/main" id="{6CC0236B-4674-024A-82F6-22F52866E9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28" y="1572"/>
              <a:ext cx="121" cy="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700">
                  <a:solidFill>
                    <a:srgbClr val="000000"/>
                  </a:solidFill>
                  <a:latin typeface="Arial" panose="020B0604020202020204" pitchFamily="34" charset="0"/>
                </a:rPr>
                <a:t>-1</a:t>
              </a:r>
              <a:endParaRPr lang="en-US" altLang="en-US"/>
            </a:p>
          </p:txBody>
        </p:sp>
        <p:sp>
          <p:nvSpPr>
            <p:cNvPr id="44124" name="Rectangle 15">
              <a:extLst>
                <a:ext uri="{FF2B5EF4-FFF2-40B4-BE49-F238E27FC236}">
                  <a16:creationId xmlns:a16="http://schemas.microsoft.com/office/drawing/2014/main" id="{2B0DAFDC-55FC-7345-BD76-130B1A8CAA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2" y="1800"/>
              <a:ext cx="1292" cy="1561"/>
            </a:xfrm>
            <a:prstGeom prst="rect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44125" name="Rectangle 16">
              <a:extLst>
                <a:ext uri="{FF2B5EF4-FFF2-40B4-BE49-F238E27FC236}">
                  <a16:creationId xmlns:a16="http://schemas.microsoft.com/office/drawing/2014/main" id="{9021F89B-CCB8-AF44-A29D-61D6E06291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18" y="3391"/>
              <a:ext cx="160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800">
                  <a:solidFill>
                    <a:srgbClr val="000000"/>
                  </a:solidFill>
                  <a:latin typeface="Arial" panose="020B0604020202020204" pitchFamily="34" charset="0"/>
                </a:rPr>
                <a:t>50</a:t>
              </a:r>
              <a:endParaRPr lang="en-US" altLang="en-US"/>
            </a:p>
          </p:txBody>
        </p:sp>
        <p:sp>
          <p:nvSpPr>
            <p:cNvPr id="44126" name="Rectangle 17">
              <a:extLst>
                <a:ext uri="{FF2B5EF4-FFF2-40B4-BE49-F238E27FC236}">
                  <a16:creationId xmlns:a16="http://schemas.microsoft.com/office/drawing/2014/main" id="{B951249A-7D1E-C940-A42C-0555BAA375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3" y="3385"/>
              <a:ext cx="160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800">
                  <a:solidFill>
                    <a:srgbClr val="000000"/>
                  </a:solidFill>
                  <a:latin typeface="Arial" panose="020B0604020202020204" pitchFamily="34" charset="0"/>
                </a:rPr>
                <a:t>10</a:t>
              </a:r>
              <a:endParaRPr lang="en-US" altLang="en-US"/>
            </a:p>
          </p:txBody>
        </p:sp>
        <p:sp>
          <p:nvSpPr>
            <p:cNvPr id="44127" name="Rectangle 18">
              <a:extLst>
                <a:ext uri="{FF2B5EF4-FFF2-40B4-BE49-F238E27FC236}">
                  <a16:creationId xmlns:a16="http://schemas.microsoft.com/office/drawing/2014/main" id="{70C23CA5-B2BE-FA4E-B49D-71F907316C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67" y="3385"/>
              <a:ext cx="80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800">
                  <a:solidFill>
                    <a:srgbClr val="000000"/>
                  </a:solidFill>
                  <a:latin typeface="Arial" panose="020B0604020202020204" pitchFamily="34" charset="0"/>
                </a:rPr>
                <a:t>0</a:t>
              </a:r>
              <a:endParaRPr lang="en-US" altLang="en-US"/>
            </a:p>
          </p:txBody>
        </p:sp>
        <p:sp>
          <p:nvSpPr>
            <p:cNvPr id="44128" name="Rectangle 19">
              <a:extLst>
                <a:ext uri="{FF2B5EF4-FFF2-40B4-BE49-F238E27FC236}">
                  <a16:creationId xmlns:a16="http://schemas.microsoft.com/office/drawing/2014/main" id="{9C7AA3CE-555C-814A-8C7D-BA9806C107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47" y="3373"/>
              <a:ext cx="80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800">
                  <a:solidFill>
                    <a:srgbClr val="000000"/>
                  </a:solidFill>
                  <a:latin typeface="Arial" panose="020B0604020202020204" pitchFamily="34" charset="0"/>
                </a:rPr>
                <a:t>1</a:t>
              </a:r>
              <a:endParaRPr lang="en-US" altLang="en-US"/>
            </a:p>
          </p:txBody>
        </p:sp>
        <p:sp>
          <p:nvSpPr>
            <p:cNvPr id="44129" name="Rectangle 20">
              <a:extLst>
                <a:ext uri="{FF2B5EF4-FFF2-40B4-BE49-F238E27FC236}">
                  <a16:creationId xmlns:a16="http://schemas.microsoft.com/office/drawing/2014/main" id="{78BD173A-C527-234D-BE9A-145342C29A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31" y="3373"/>
              <a:ext cx="240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800">
                  <a:solidFill>
                    <a:srgbClr val="000000"/>
                  </a:solidFill>
                  <a:latin typeface="Arial" panose="020B0604020202020204" pitchFamily="34" charset="0"/>
                </a:rPr>
                <a:t>000</a:t>
              </a:r>
              <a:endParaRPr lang="en-US" altLang="en-US"/>
            </a:p>
          </p:txBody>
        </p:sp>
        <p:sp>
          <p:nvSpPr>
            <p:cNvPr id="44130" name="Rectangle 21">
              <a:extLst>
                <a:ext uri="{FF2B5EF4-FFF2-40B4-BE49-F238E27FC236}">
                  <a16:creationId xmlns:a16="http://schemas.microsoft.com/office/drawing/2014/main" id="{FBE2EA45-8457-4842-9069-DEED5C0126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5" y="3259"/>
              <a:ext cx="160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800">
                  <a:solidFill>
                    <a:srgbClr val="000000"/>
                  </a:solidFill>
                  <a:latin typeface="Arial" panose="020B0604020202020204" pitchFamily="34" charset="0"/>
                </a:rPr>
                <a:t>10</a:t>
              </a:r>
              <a:endParaRPr lang="en-US" altLang="en-US"/>
            </a:p>
          </p:txBody>
        </p:sp>
        <p:sp>
          <p:nvSpPr>
            <p:cNvPr id="44131" name="Rectangle 22">
              <a:extLst>
                <a:ext uri="{FF2B5EF4-FFF2-40B4-BE49-F238E27FC236}">
                  <a16:creationId xmlns:a16="http://schemas.microsoft.com/office/drawing/2014/main" id="{67DA0AD6-F382-6D42-A27A-4B883BBBA0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8" y="3217"/>
              <a:ext cx="114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600">
                  <a:solidFill>
                    <a:srgbClr val="000000"/>
                  </a:solidFill>
                  <a:latin typeface="Arial" panose="020B0604020202020204" pitchFamily="34" charset="0"/>
                </a:rPr>
                <a:t>-2</a:t>
              </a:r>
              <a:endParaRPr lang="en-US" altLang="en-US" sz="2000"/>
            </a:p>
          </p:txBody>
        </p:sp>
        <p:sp>
          <p:nvSpPr>
            <p:cNvPr id="44132" name="Rectangle 23">
              <a:extLst>
                <a:ext uri="{FF2B5EF4-FFF2-40B4-BE49-F238E27FC236}">
                  <a16:creationId xmlns:a16="http://schemas.microsoft.com/office/drawing/2014/main" id="{39E20AE2-0564-C04F-8C46-C1C669711E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5" y="3014"/>
              <a:ext cx="160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800">
                  <a:solidFill>
                    <a:srgbClr val="000000"/>
                  </a:solidFill>
                  <a:latin typeface="Arial" panose="020B0604020202020204" pitchFamily="34" charset="0"/>
                </a:rPr>
                <a:t>10</a:t>
              </a:r>
              <a:endParaRPr lang="en-US" altLang="en-US"/>
            </a:p>
          </p:txBody>
        </p:sp>
        <p:sp>
          <p:nvSpPr>
            <p:cNvPr id="44133" name="Rectangle 24">
              <a:extLst>
                <a:ext uri="{FF2B5EF4-FFF2-40B4-BE49-F238E27FC236}">
                  <a16:creationId xmlns:a16="http://schemas.microsoft.com/office/drawing/2014/main" id="{EC2E23AA-02B2-3D49-AA28-3FCD677405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8" y="2972"/>
              <a:ext cx="114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600">
                  <a:solidFill>
                    <a:srgbClr val="000000"/>
                  </a:solidFill>
                  <a:latin typeface="Arial" panose="020B0604020202020204" pitchFamily="34" charset="0"/>
                </a:rPr>
                <a:t>-1</a:t>
              </a:r>
              <a:endParaRPr lang="en-US" altLang="en-US" sz="2000"/>
            </a:p>
          </p:txBody>
        </p:sp>
        <p:sp>
          <p:nvSpPr>
            <p:cNvPr id="44134" name="Rectangle 25">
              <a:extLst>
                <a:ext uri="{FF2B5EF4-FFF2-40B4-BE49-F238E27FC236}">
                  <a16:creationId xmlns:a16="http://schemas.microsoft.com/office/drawing/2014/main" id="{F659DB44-8CEC-384E-BC5B-408A15427D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5" y="2762"/>
              <a:ext cx="160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800">
                  <a:solidFill>
                    <a:srgbClr val="000000"/>
                  </a:solidFill>
                  <a:latin typeface="Arial" panose="020B0604020202020204" pitchFamily="34" charset="0"/>
                </a:rPr>
                <a:t>10</a:t>
              </a:r>
              <a:endParaRPr lang="en-US" altLang="en-US"/>
            </a:p>
          </p:txBody>
        </p:sp>
        <p:sp>
          <p:nvSpPr>
            <p:cNvPr id="44135" name="Rectangle 26">
              <a:extLst>
                <a:ext uri="{FF2B5EF4-FFF2-40B4-BE49-F238E27FC236}">
                  <a16:creationId xmlns:a16="http://schemas.microsoft.com/office/drawing/2014/main" id="{50196D4C-F5F7-FA4C-A3DA-9D91C0B54E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8" y="2721"/>
              <a:ext cx="71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600">
                  <a:solidFill>
                    <a:srgbClr val="000000"/>
                  </a:solidFill>
                  <a:latin typeface="Arial" panose="020B0604020202020204" pitchFamily="34" charset="0"/>
                </a:rPr>
                <a:t>0</a:t>
              </a:r>
              <a:endParaRPr lang="en-US" altLang="en-US" sz="2000"/>
            </a:p>
          </p:txBody>
        </p:sp>
        <p:sp>
          <p:nvSpPr>
            <p:cNvPr id="44136" name="Rectangle 27">
              <a:extLst>
                <a:ext uri="{FF2B5EF4-FFF2-40B4-BE49-F238E27FC236}">
                  <a16:creationId xmlns:a16="http://schemas.microsoft.com/office/drawing/2014/main" id="{DADE3108-BFDE-224E-A749-E92295553D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5" y="2511"/>
              <a:ext cx="160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800">
                  <a:solidFill>
                    <a:srgbClr val="000000"/>
                  </a:solidFill>
                  <a:latin typeface="Arial" panose="020B0604020202020204" pitchFamily="34" charset="0"/>
                </a:rPr>
                <a:t>10</a:t>
              </a:r>
              <a:endParaRPr lang="en-US" altLang="en-US"/>
            </a:p>
          </p:txBody>
        </p:sp>
        <p:sp>
          <p:nvSpPr>
            <p:cNvPr id="44137" name="Rectangle 28">
              <a:extLst>
                <a:ext uri="{FF2B5EF4-FFF2-40B4-BE49-F238E27FC236}">
                  <a16:creationId xmlns:a16="http://schemas.microsoft.com/office/drawing/2014/main" id="{C4E34CF9-C447-7F4B-ACF4-D24B947D21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8" y="2469"/>
              <a:ext cx="71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600">
                  <a:solidFill>
                    <a:srgbClr val="000000"/>
                  </a:solidFill>
                  <a:latin typeface="Arial" panose="020B0604020202020204" pitchFamily="34" charset="0"/>
                </a:rPr>
                <a:t>1</a:t>
              </a:r>
              <a:endParaRPr lang="en-US" altLang="en-US" sz="2000"/>
            </a:p>
          </p:txBody>
        </p:sp>
        <p:sp>
          <p:nvSpPr>
            <p:cNvPr id="44138" name="Rectangle 29">
              <a:extLst>
                <a:ext uri="{FF2B5EF4-FFF2-40B4-BE49-F238E27FC236}">
                  <a16:creationId xmlns:a16="http://schemas.microsoft.com/office/drawing/2014/main" id="{F40E67CE-6ECF-AA40-8885-DB7DF3BAC3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5" y="2260"/>
              <a:ext cx="160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800">
                  <a:solidFill>
                    <a:srgbClr val="000000"/>
                  </a:solidFill>
                  <a:latin typeface="Arial" panose="020B0604020202020204" pitchFamily="34" charset="0"/>
                </a:rPr>
                <a:t>10</a:t>
              </a:r>
              <a:endParaRPr lang="en-US" altLang="en-US"/>
            </a:p>
          </p:txBody>
        </p:sp>
        <p:sp>
          <p:nvSpPr>
            <p:cNvPr id="44139" name="Rectangle 30">
              <a:extLst>
                <a:ext uri="{FF2B5EF4-FFF2-40B4-BE49-F238E27FC236}">
                  <a16:creationId xmlns:a16="http://schemas.microsoft.com/office/drawing/2014/main" id="{FF229676-34DE-494E-A1C3-125A4A4DCB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8" y="2218"/>
              <a:ext cx="71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600">
                  <a:solidFill>
                    <a:srgbClr val="000000"/>
                  </a:solidFill>
                  <a:latin typeface="Arial" panose="020B0604020202020204" pitchFamily="34" charset="0"/>
                </a:rPr>
                <a:t>2</a:t>
              </a:r>
              <a:endParaRPr lang="en-US" altLang="en-US" sz="2000"/>
            </a:p>
          </p:txBody>
        </p:sp>
        <p:sp>
          <p:nvSpPr>
            <p:cNvPr id="44140" name="Rectangle 31">
              <a:extLst>
                <a:ext uri="{FF2B5EF4-FFF2-40B4-BE49-F238E27FC236}">
                  <a16:creationId xmlns:a16="http://schemas.microsoft.com/office/drawing/2014/main" id="{28E550E4-4BC4-D04B-B75D-7BE9826331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5" y="2009"/>
              <a:ext cx="160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800">
                  <a:solidFill>
                    <a:srgbClr val="000000"/>
                  </a:solidFill>
                  <a:latin typeface="Arial" panose="020B0604020202020204" pitchFamily="34" charset="0"/>
                </a:rPr>
                <a:t>10</a:t>
              </a:r>
              <a:endParaRPr lang="en-US" altLang="en-US"/>
            </a:p>
          </p:txBody>
        </p:sp>
        <p:sp>
          <p:nvSpPr>
            <p:cNvPr id="44141" name="Rectangle 32">
              <a:extLst>
                <a:ext uri="{FF2B5EF4-FFF2-40B4-BE49-F238E27FC236}">
                  <a16:creationId xmlns:a16="http://schemas.microsoft.com/office/drawing/2014/main" id="{B6567C0C-8897-C840-B767-5E1165E7DE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8" y="1967"/>
              <a:ext cx="71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600">
                  <a:solidFill>
                    <a:srgbClr val="000000"/>
                  </a:solidFill>
                  <a:latin typeface="Arial" panose="020B0604020202020204" pitchFamily="34" charset="0"/>
                </a:rPr>
                <a:t>3</a:t>
              </a:r>
              <a:endParaRPr lang="en-US" altLang="en-US" sz="2000"/>
            </a:p>
          </p:txBody>
        </p:sp>
        <p:sp>
          <p:nvSpPr>
            <p:cNvPr id="44142" name="Rectangle 33">
              <a:extLst>
                <a:ext uri="{FF2B5EF4-FFF2-40B4-BE49-F238E27FC236}">
                  <a16:creationId xmlns:a16="http://schemas.microsoft.com/office/drawing/2014/main" id="{8222B196-AD93-F64D-80CE-C3293F31CF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5" y="1763"/>
              <a:ext cx="160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800">
                  <a:solidFill>
                    <a:srgbClr val="000000"/>
                  </a:solidFill>
                  <a:latin typeface="Arial" panose="020B0604020202020204" pitchFamily="34" charset="0"/>
                </a:rPr>
                <a:t>10</a:t>
              </a:r>
              <a:endParaRPr lang="en-US" altLang="en-US"/>
            </a:p>
          </p:txBody>
        </p:sp>
        <p:sp>
          <p:nvSpPr>
            <p:cNvPr id="44143" name="Rectangle 34">
              <a:extLst>
                <a:ext uri="{FF2B5EF4-FFF2-40B4-BE49-F238E27FC236}">
                  <a16:creationId xmlns:a16="http://schemas.microsoft.com/office/drawing/2014/main" id="{D4AA6456-305D-B044-98DD-0D0A8E9106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8" y="1722"/>
              <a:ext cx="71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600">
                  <a:solidFill>
                    <a:srgbClr val="000000"/>
                  </a:solidFill>
                  <a:latin typeface="Arial" panose="020B0604020202020204" pitchFamily="34" charset="0"/>
                </a:rPr>
                <a:t>4</a:t>
              </a:r>
              <a:endParaRPr lang="en-US" altLang="en-US" sz="2000"/>
            </a:p>
          </p:txBody>
        </p:sp>
        <p:sp>
          <p:nvSpPr>
            <p:cNvPr id="44144" name="Line 35">
              <a:extLst>
                <a:ext uri="{FF2B5EF4-FFF2-40B4-BE49-F238E27FC236}">
                  <a16:creationId xmlns:a16="http://schemas.microsoft.com/office/drawing/2014/main" id="{2CA45658-E1B7-314A-8D3C-0F5BB33504D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73" y="3107"/>
              <a:ext cx="60" cy="1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145" name="Line 36">
              <a:extLst>
                <a:ext uri="{FF2B5EF4-FFF2-40B4-BE49-F238E27FC236}">
                  <a16:creationId xmlns:a16="http://schemas.microsoft.com/office/drawing/2014/main" id="{A638372F-DEA2-124E-A569-54DE14E9627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73" y="2850"/>
              <a:ext cx="60" cy="1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146" name="Line 37">
              <a:extLst>
                <a:ext uri="{FF2B5EF4-FFF2-40B4-BE49-F238E27FC236}">
                  <a16:creationId xmlns:a16="http://schemas.microsoft.com/office/drawing/2014/main" id="{BE26A096-D62E-5740-B7C8-F1A4180498B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73" y="2592"/>
              <a:ext cx="38" cy="9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147" name="Line 38">
              <a:extLst>
                <a:ext uri="{FF2B5EF4-FFF2-40B4-BE49-F238E27FC236}">
                  <a16:creationId xmlns:a16="http://schemas.microsoft.com/office/drawing/2014/main" id="{0B137A92-D3EA-D24D-82CA-65E26F3B18E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73" y="2335"/>
              <a:ext cx="60" cy="1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148" name="Line 39">
              <a:extLst>
                <a:ext uri="{FF2B5EF4-FFF2-40B4-BE49-F238E27FC236}">
                  <a16:creationId xmlns:a16="http://schemas.microsoft.com/office/drawing/2014/main" id="{318C1873-3E76-FB48-AAA9-C7FFCE04349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73" y="2078"/>
              <a:ext cx="60" cy="1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149" name="Line 40">
              <a:extLst>
                <a:ext uri="{FF2B5EF4-FFF2-40B4-BE49-F238E27FC236}">
                  <a16:creationId xmlns:a16="http://schemas.microsoft.com/office/drawing/2014/main" id="{C39A97F6-82D4-C444-A227-613DDDD05D2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68" y="3324"/>
              <a:ext cx="1" cy="78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150" name="Line 41">
              <a:extLst>
                <a:ext uri="{FF2B5EF4-FFF2-40B4-BE49-F238E27FC236}">
                  <a16:creationId xmlns:a16="http://schemas.microsoft.com/office/drawing/2014/main" id="{64B6AB03-E0C6-324A-9648-CF0DB1018E2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95" y="3316"/>
              <a:ext cx="1" cy="78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151" name="Line 42">
              <a:extLst>
                <a:ext uri="{FF2B5EF4-FFF2-40B4-BE49-F238E27FC236}">
                  <a16:creationId xmlns:a16="http://schemas.microsoft.com/office/drawing/2014/main" id="{C0FCCA78-EF7F-7247-A3A4-08D7A572EAB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16" y="3337"/>
              <a:ext cx="1" cy="48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152" name="Line 43">
              <a:extLst>
                <a:ext uri="{FF2B5EF4-FFF2-40B4-BE49-F238E27FC236}">
                  <a16:creationId xmlns:a16="http://schemas.microsoft.com/office/drawing/2014/main" id="{E79A30F2-1B35-E84D-A38F-17E2D951A5A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72" y="3337"/>
              <a:ext cx="1" cy="48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153" name="Line 44">
              <a:extLst>
                <a:ext uri="{FF2B5EF4-FFF2-40B4-BE49-F238E27FC236}">
                  <a16:creationId xmlns:a16="http://schemas.microsoft.com/office/drawing/2014/main" id="{CFF8CCCF-404F-9B44-BB8A-5F53A4B89C0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80" y="3337"/>
              <a:ext cx="1" cy="48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154" name="Line 45">
              <a:extLst>
                <a:ext uri="{FF2B5EF4-FFF2-40B4-BE49-F238E27FC236}">
                  <a16:creationId xmlns:a16="http://schemas.microsoft.com/office/drawing/2014/main" id="{EF1ACD2A-8262-6245-947C-9152DD08E86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63" y="3337"/>
              <a:ext cx="1" cy="48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155" name="Line 46">
              <a:extLst>
                <a:ext uri="{FF2B5EF4-FFF2-40B4-BE49-F238E27FC236}">
                  <a16:creationId xmlns:a16="http://schemas.microsoft.com/office/drawing/2014/main" id="{A04DF68B-08CB-1141-9834-4BEDF968D76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35" y="3337"/>
              <a:ext cx="1" cy="48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156" name="Line 47">
              <a:extLst>
                <a:ext uri="{FF2B5EF4-FFF2-40B4-BE49-F238E27FC236}">
                  <a16:creationId xmlns:a16="http://schemas.microsoft.com/office/drawing/2014/main" id="{98EE7E48-350C-3F4A-AA06-3E4B2B805FF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89" y="3337"/>
              <a:ext cx="1" cy="48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157" name="Line 48">
              <a:extLst>
                <a:ext uri="{FF2B5EF4-FFF2-40B4-BE49-F238E27FC236}">
                  <a16:creationId xmlns:a16="http://schemas.microsoft.com/office/drawing/2014/main" id="{9E10B78B-2866-5B42-B9E2-FAD0961E2E5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1" y="3337"/>
              <a:ext cx="1" cy="48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158" name="Freeform 49">
              <a:extLst>
                <a:ext uri="{FF2B5EF4-FFF2-40B4-BE49-F238E27FC236}">
                  <a16:creationId xmlns:a16="http://schemas.microsoft.com/office/drawing/2014/main" id="{6EC927D5-DC6A-E04A-B2B9-409717DD4180}"/>
                </a:ext>
              </a:extLst>
            </p:cNvPr>
            <p:cNvSpPr>
              <a:spLocks/>
            </p:cNvSpPr>
            <p:nvPr/>
          </p:nvSpPr>
          <p:spPr bwMode="auto">
            <a:xfrm>
              <a:off x="1862" y="1830"/>
              <a:ext cx="472" cy="1525"/>
            </a:xfrm>
            <a:custGeom>
              <a:avLst/>
              <a:gdLst>
                <a:gd name="T0" fmla="*/ 0 w 472"/>
                <a:gd name="T1" fmla="*/ 1525 h 1525"/>
                <a:gd name="T2" fmla="*/ 24 w 472"/>
                <a:gd name="T3" fmla="*/ 1340 h 1525"/>
                <a:gd name="T4" fmla="*/ 71 w 472"/>
                <a:gd name="T5" fmla="*/ 1112 h 1525"/>
                <a:gd name="T6" fmla="*/ 143 w 472"/>
                <a:gd name="T7" fmla="*/ 843 h 1525"/>
                <a:gd name="T8" fmla="*/ 245 w 472"/>
                <a:gd name="T9" fmla="*/ 490 h 1525"/>
                <a:gd name="T10" fmla="*/ 335 w 472"/>
                <a:gd name="T11" fmla="*/ 245 h 1525"/>
                <a:gd name="T12" fmla="*/ 424 w 472"/>
                <a:gd name="T13" fmla="*/ 71 h 1525"/>
                <a:gd name="T14" fmla="*/ 472 w 472"/>
                <a:gd name="T15" fmla="*/ 0 h 1525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472"/>
                <a:gd name="T25" fmla="*/ 0 h 1525"/>
                <a:gd name="T26" fmla="*/ 472 w 472"/>
                <a:gd name="T27" fmla="*/ 1525 h 1525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472" h="1525">
                  <a:moveTo>
                    <a:pt x="0" y="1525"/>
                  </a:moveTo>
                  <a:lnTo>
                    <a:pt x="24" y="1340"/>
                  </a:lnTo>
                  <a:lnTo>
                    <a:pt x="71" y="1112"/>
                  </a:lnTo>
                  <a:lnTo>
                    <a:pt x="143" y="843"/>
                  </a:lnTo>
                  <a:lnTo>
                    <a:pt x="245" y="490"/>
                  </a:lnTo>
                  <a:lnTo>
                    <a:pt x="335" y="245"/>
                  </a:lnTo>
                  <a:lnTo>
                    <a:pt x="424" y="71"/>
                  </a:lnTo>
                  <a:lnTo>
                    <a:pt x="472" y="0"/>
                  </a:lnTo>
                </a:path>
              </a:pathLst>
            </a:custGeom>
            <a:noFill/>
            <a:ln w="28575">
              <a:solidFill>
                <a:srgbClr val="0000AA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44159" name="Freeform 50">
              <a:extLst>
                <a:ext uri="{FF2B5EF4-FFF2-40B4-BE49-F238E27FC236}">
                  <a16:creationId xmlns:a16="http://schemas.microsoft.com/office/drawing/2014/main" id="{581B30ED-BAF5-1A42-9262-3DD70354A8F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74" y="1842"/>
              <a:ext cx="472" cy="1525"/>
            </a:xfrm>
            <a:custGeom>
              <a:avLst/>
              <a:gdLst>
                <a:gd name="T0" fmla="*/ 0 w 472"/>
                <a:gd name="T1" fmla="*/ 1525 h 1525"/>
                <a:gd name="T2" fmla="*/ 24 w 472"/>
                <a:gd name="T3" fmla="*/ 1340 h 1525"/>
                <a:gd name="T4" fmla="*/ 71 w 472"/>
                <a:gd name="T5" fmla="*/ 1112 h 1525"/>
                <a:gd name="T6" fmla="*/ 143 w 472"/>
                <a:gd name="T7" fmla="*/ 843 h 1525"/>
                <a:gd name="T8" fmla="*/ 245 w 472"/>
                <a:gd name="T9" fmla="*/ 490 h 1525"/>
                <a:gd name="T10" fmla="*/ 335 w 472"/>
                <a:gd name="T11" fmla="*/ 245 h 1525"/>
                <a:gd name="T12" fmla="*/ 424 w 472"/>
                <a:gd name="T13" fmla="*/ 71 h 1525"/>
                <a:gd name="T14" fmla="*/ 472 w 472"/>
                <a:gd name="T15" fmla="*/ 0 h 1525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472"/>
                <a:gd name="T25" fmla="*/ 0 h 1525"/>
                <a:gd name="T26" fmla="*/ 472 w 472"/>
                <a:gd name="T27" fmla="*/ 1525 h 1525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472" h="1525">
                  <a:moveTo>
                    <a:pt x="0" y="1525"/>
                  </a:moveTo>
                  <a:lnTo>
                    <a:pt x="24" y="1340"/>
                  </a:lnTo>
                  <a:lnTo>
                    <a:pt x="71" y="1112"/>
                  </a:lnTo>
                  <a:lnTo>
                    <a:pt x="143" y="843"/>
                  </a:lnTo>
                  <a:lnTo>
                    <a:pt x="245" y="490"/>
                  </a:lnTo>
                  <a:lnTo>
                    <a:pt x="335" y="245"/>
                  </a:lnTo>
                  <a:lnTo>
                    <a:pt x="424" y="71"/>
                  </a:lnTo>
                  <a:lnTo>
                    <a:pt x="472" y="0"/>
                  </a:lnTo>
                </a:path>
              </a:pathLst>
            </a:custGeom>
            <a:noFill/>
            <a:ln w="28575">
              <a:solidFill>
                <a:srgbClr val="0000AA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44160" name="Rectangle 51">
              <a:extLst>
                <a:ext uri="{FF2B5EF4-FFF2-40B4-BE49-F238E27FC236}">
                  <a16:creationId xmlns:a16="http://schemas.microsoft.com/office/drawing/2014/main" id="{F0A59A86-CE8C-9149-9544-43E4AA2711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58" y="2775"/>
              <a:ext cx="254" cy="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400">
                  <a:solidFill>
                    <a:srgbClr val="0000AA"/>
                  </a:solidFill>
                  <a:latin typeface="Arial" panose="020B0604020202020204" pitchFamily="34" charset="0"/>
                </a:rPr>
                <a:t>pure </a:t>
              </a:r>
              <a:endParaRPr lang="en-US" altLang="en-US"/>
            </a:p>
          </p:txBody>
        </p:sp>
        <p:sp>
          <p:nvSpPr>
            <p:cNvPr id="44161" name="Rectangle 52">
              <a:extLst>
                <a:ext uri="{FF2B5EF4-FFF2-40B4-BE49-F238E27FC236}">
                  <a16:creationId xmlns:a16="http://schemas.microsoft.com/office/drawing/2014/main" id="{C5B07B70-6082-1149-829E-D6A7FDFE63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65" y="2900"/>
              <a:ext cx="508" cy="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400">
                  <a:solidFill>
                    <a:srgbClr val="0000AA"/>
                  </a:solidFill>
                  <a:latin typeface="Arial" panose="020B0604020202020204" pitchFamily="34" charset="0"/>
                </a:rPr>
                <a:t>(undoped)</a:t>
              </a:r>
              <a:endParaRPr lang="en-US" altLang="en-US"/>
            </a:p>
          </p:txBody>
        </p:sp>
        <p:sp>
          <p:nvSpPr>
            <p:cNvPr id="44162" name="Rectangle 53">
              <a:extLst>
                <a:ext uri="{FF2B5EF4-FFF2-40B4-BE49-F238E27FC236}">
                  <a16:creationId xmlns:a16="http://schemas.microsoft.com/office/drawing/2014/main" id="{092CBE49-ED64-D94B-AFFB-BC113B64BE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77" y="3528"/>
              <a:ext cx="280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800" i="1">
                  <a:solidFill>
                    <a:srgbClr val="000000"/>
                  </a:solidFill>
                  <a:latin typeface="Arial" panose="020B0604020202020204" pitchFamily="34" charset="0"/>
                </a:rPr>
                <a:t>T</a:t>
              </a:r>
              <a:r>
                <a:rPr lang="en-US" altLang="en-US" sz="1800">
                  <a:solidFill>
                    <a:srgbClr val="000000"/>
                  </a:solidFill>
                  <a:latin typeface="Arial" panose="020B0604020202020204" pitchFamily="34" charset="0"/>
                </a:rPr>
                <a:t>(K)</a:t>
              </a:r>
              <a:endParaRPr lang="en-US" altLang="en-US"/>
            </a:p>
          </p:txBody>
        </p:sp>
        <p:sp>
          <p:nvSpPr>
            <p:cNvPr id="44163" name="Line 54">
              <a:extLst>
                <a:ext uri="{FF2B5EF4-FFF2-40B4-BE49-F238E27FC236}">
                  <a16:creationId xmlns:a16="http://schemas.microsoft.com/office/drawing/2014/main" id="{DAFAF00B-9B29-1C4B-8148-4F67FCDF792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61" y="3337"/>
              <a:ext cx="1" cy="48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164" name="Line 55">
              <a:extLst>
                <a:ext uri="{FF2B5EF4-FFF2-40B4-BE49-F238E27FC236}">
                  <a16:creationId xmlns:a16="http://schemas.microsoft.com/office/drawing/2014/main" id="{BC825737-4D19-6A4D-A6FA-7DCFF126070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71" y="2604"/>
              <a:ext cx="60" cy="1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" name="Group 136">
            <a:extLst>
              <a:ext uri="{FF2B5EF4-FFF2-40B4-BE49-F238E27FC236}">
                <a16:creationId xmlns:a16="http://schemas.microsoft.com/office/drawing/2014/main" id="{B3A6E7BA-2BC5-8F4C-AA12-F7CC98D5D149}"/>
              </a:ext>
            </a:extLst>
          </p:cNvPr>
          <p:cNvGrpSpPr>
            <a:grpSpLocks/>
          </p:cNvGrpSpPr>
          <p:nvPr/>
        </p:nvGrpSpPr>
        <p:grpSpPr bwMode="auto">
          <a:xfrm>
            <a:off x="4862513" y="1181100"/>
            <a:ext cx="3060700" cy="5219700"/>
            <a:chOff x="3063" y="744"/>
            <a:chExt cx="1928" cy="3288"/>
          </a:xfrm>
        </p:grpSpPr>
        <p:sp>
          <p:nvSpPr>
            <p:cNvPr id="44041" name="Rectangle 5">
              <a:extLst>
                <a:ext uri="{FF2B5EF4-FFF2-40B4-BE49-F238E27FC236}">
                  <a16:creationId xmlns:a16="http://schemas.microsoft.com/office/drawing/2014/main" id="{6BF6B4F0-2F4A-5742-8AF1-B0A1B072A9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13" y="1805"/>
              <a:ext cx="732" cy="750"/>
            </a:xfrm>
            <a:prstGeom prst="rect">
              <a:avLst/>
            </a:prstGeom>
            <a:solidFill>
              <a:srgbClr val="CCE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800">
                  <a:latin typeface="Arial" panose="020B0604020202020204" pitchFamily="34" charset="0"/>
                </a:rPr>
                <a:t>electrons</a:t>
              </a:r>
            </a:p>
            <a:p>
              <a:r>
                <a:rPr lang="en-US" altLang="en-US" sz="1800">
                  <a:latin typeface="Arial" panose="020B0604020202020204" pitchFamily="34" charset="0"/>
                </a:rPr>
                <a:t>can cross</a:t>
              </a:r>
            </a:p>
            <a:p>
              <a:r>
                <a:rPr lang="en-US" altLang="en-US" sz="1800">
                  <a:latin typeface="Arial" panose="020B0604020202020204" pitchFamily="34" charset="0"/>
                </a:rPr>
                <a:t>gap at</a:t>
              </a:r>
            </a:p>
            <a:p>
              <a:r>
                <a:rPr lang="en-US" altLang="en-US" sz="1800">
                  <a:latin typeface="Arial" panose="020B0604020202020204" pitchFamily="34" charset="0"/>
                </a:rPr>
                <a:t>higher </a:t>
              </a:r>
              <a:r>
                <a:rPr lang="en-US" altLang="en-US" sz="1800" i="1">
                  <a:latin typeface="Arial" panose="020B0604020202020204" pitchFamily="34" charset="0"/>
                </a:rPr>
                <a:t>T</a:t>
              </a:r>
            </a:p>
          </p:txBody>
        </p:sp>
        <p:sp>
          <p:nvSpPr>
            <p:cNvPr id="44042" name="Rectangle 6">
              <a:extLst>
                <a:ext uri="{FF2B5EF4-FFF2-40B4-BE49-F238E27FC236}">
                  <a16:creationId xmlns:a16="http://schemas.microsoft.com/office/drawing/2014/main" id="{7FBA9DC8-EC88-EE45-85A9-81A9FDC760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16" y="3103"/>
              <a:ext cx="628" cy="9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800">
                  <a:latin typeface="Arial" panose="020B0604020202020204" pitchFamily="34" charset="0"/>
                </a:rPr>
                <a:t>material</a:t>
              </a:r>
            </a:p>
            <a:p>
              <a:r>
                <a:rPr lang="en-US" altLang="en-US" sz="1800">
                  <a:latin typeface="Arial" panose="020B0604020202020204" pitchFamily="34" charset="0"/>
                </a:rPr>
                <a:t>Si</a:t>
              </a:r>
            </a:p>
            <a:p>
              <a:r>
                <a:rPr lang="en-US" altLang="en-US" sz="1800">
                  <a:latin typeface="Arial" panose="020B0604020202020204" pitchFamily="34" charset="0"/>
                </a:rPr>
                <a:t>Ge</a:t>
              </a:r>
            </a:p>
            <a:p>
              <a:r>
                <a:rPr lang="en-US" altLang="en-US" sz="1800">
                  <a:latin typeface="Arial" panose="020B0604020202020204" pitchFamily="34" charset="0"/>
                </a:rPr>
                <a:t>GaP</a:t>
              </a:r>
            </a:p>
            <a:p>
              <a:r>
                <a:rPr lang="en-US" altLang="en-US" sz="1800">
                  <a:latin typeface="Arial" panose="020B0604020202020204" pitchFamily="34" charset="0"/>
                </a:rPr>
                <a:t>CdS</a:t>
              </a:r>
            </a:p>
          </p:txBody>
        </p:sp>
        <p:sp>
          <p:nvSpPr>
            <p:cNvPr id="44043" name="Rectangle 7">
              <a:extLst>
                <a:ext uri="{FF2B5EF4-FFF2-40B4-BE49-F238E27FC236}">
                  <a16:creationId xmlns:a16="http://schemas.microsoft.com/office/drawing/2014/main" id="{A63A489F-12AD-5246-ACB7-B1928A6EA1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63" y="3109"/>
              <a:ext cx="1028" cy="9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800">
                  <a:latin typeface="Arial" panose="020B0604020202020204" pitchFamily="34" charset="0"/>
                </a:rPr>
                <a:t>band gap (eV)</a:t>
              </a:r>
            </a:p>
            <a:p>
              <a:r>
                <a:rPr lang="en-US" altLang="en-US" sz="1800">
                  <a:latin typeface="Arial" panose="020B0604020202020204" pitchFamily="34" charset="0"/>
                </a:rPr>
                <a:t>1.11</a:t>
              </a:r>
            </a:p>
            <a:p>
              <a:r>
                <a:rPr lang="en-US" altLang="en-US" sz="1800">
                  <a:latin typeface="Arial" panose="020B0604020202020204" pitchFamily="34" charset="0"/>
                </a:rPr>
                <a:t>0.67</a:t>
              </a:r>
            </a:p>
            <a:p>
              <a:r>
                <a:rPr lang="en-US" altLang="en-US" sz="1800">
                  <a:latin typeface="Arial" panose="020B0604020202020204" pitchFamily="34" charset="0"/>
                </a:rPr>
                <a:t>2.25</a:t>
              </a:r>
            </a:p>
            <a:p>
              <a:r>
                <a:rPr lang="en-US" altLang="en-US" sz="1800">
                  <a:latin typeface="Arial" panose="020B0604020202020204" pitchFamily="34" charset="0"/>
                </a:rPr>
                <a:t>2.40</a:t>
              </a:r>
            </a:p>
          </p:txBody>
        </p:sp>
        <p:graphicFrame>
          <p:nvGraphicFramePr>
            <p:cNvPr id="44034" name="Object 2">
              <a:extLst>
                <a:ext uri="{FF2B5EF4-FFF2-40B4-BE49-F238E27FC236}">
                  <a16:creationId xmlns:a16="http://schemas.microsoft.com/office/drawing/2014/main" id="{5E2E720E-B8EB-6443-981C-B425776BE507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063" y="744"/>
            <a:ext cx="1795" cy="40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4186" name="Equation" r:id="rId4" imgW="27495500" imgH="6146800" progId="Equation.3">
                    <p:embed/>
                  </p:oleObj>
                </mc:Choice>
                <mc:Fallback>
                  <p:oleObj name="Equation" r:id="rId4" imgW="27495500" imgH="6146800" progId="Equation.3">
                    <p:embed/>
                    <p:pic>
                      <p:nvPicPr>
                        <p:cNvPr id="0" name="Object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63" y="744"/>
                          <a:ext cx="1795" cy="401"/>
                        </a:xfrm>
                        <a:prstGeom prst="rect">
                          <a:avLst/>
                        </a:prstGeom>
                        <a:solidFill>
                          <a:srgbClr val="CCECFF"/>
                        </a:solidFill>
                        <a:ln>
                          <a:noFill/>
                        </a:ln>
                        <a:effectLst/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4045" name="Rectangle 58">
              <a:extLst>
                <a:ext uri="{FF2B5EF4-FFF2-40B4-BE49-F238E27FC236}">
                  <a16:creationId xmlns:a16="http://schemas.microsoft.com/office/drawing/2014/main" id="{5208A3F9-AABF-FB4C-B557-98A59CF7BC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68" y="1160"/>
              <a:ext cx="456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800">
                  <a:solidFill>
                    <a:srgbClr val="000000"/>
                  </a:solidFill>
                  <a:latin typeface="Arial" panose="020B0604020202020204" pitchFamily="34" charset="0"/>
                </a:rPr>
                <a:t>Energy</a:t>
              </a:r>
              <a:endParaRPr lang="en-US" altLang="en-US">
                <a:latin typeface="Arial" panose="020B0604020202020204" pitchFamily="34" charset="0"/>
              </a:endParaRPr>
            </a:p>
          </p:txBody>
        </p:sp>
        <p:sp>
          <p:nvSpPr>
            <p:cNvPr id="44046" name="Rectangle 59">
              <a:extLst>
                <a:ext uri="{FF2B5EF4-FFF2-40B4-BE49-F238E27FC236}">
                  <a16:creationId xmlns:a16="http://schemas.microsoft.com/office/drawing/2014/main" id="{BCDBD648-027A-354A-9314-CF682456C3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80" y="1816"/>
              <a:ext cx="544" cy="680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44047" name="Rectangle 60">
              <a:extLst>
                <a:ext uri="{FF2B5EF4-FFF2-40B4-BE49-F238E27FC236}">
                  <a16:creationId xmlns:a16="http://schemas.microsoft.com/office/drawing/2014/main" id="{E785C084-B557-284D-A2AB-E7EB7C132F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80" y="1416"/>
              <a:ext cx="544" cy="344"/>
            </a:xfrm>
            <a:prstGeom prst="rect">
              <a:avLst/>
            </a:prstGeom>
            <a:solidFill>
              <a:srgbClr val="FF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44048" name="Rectangle 61">
              <a:extLst>
                <a:ext uri="{FF2B5EF4-FFF2-40B4-BE49-F238E27FC236}">
                  <a16:creationId xmlns:a16="http://schemas.microsoft.com/office/drawing/2014/main" id="{13C9FC78-40F9-F04A-AD13-8EEFE2E699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80" y="2616"/>
              <a:ext cx="544" cy="368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44049" name="Rectangle 62">
              <a:extLst>
                <a:ext uri="{FF2B5EF4-FFF2-40B4-BE49-F238E27FC236}">
                  <a16:creationId xmlns:a16="http://schemas.microsoft.com/office/drawing/2014/main" id="{D8D982F9-BB9D-174C-AFC8-2545135CEE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84" y="1848"/>
              <a:ext cx="400" cy="1128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grpSp>
          <p:nvGrpSpPr>
            <p:cNvPr id="44050" name="Group 63">
              <a:extLst>
                <a:ext uri="{FF2B5EF4-FFF2-40B4-BE49-F238E27FC236}">
                  <a16:creationId xmlns:a16="http://schemas.microsoft.com/office/drawing/2014/main" id="{3BBAE7D5-F3FE-634A-A6C5-F29E51B76A6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80" y="1280"/>
              <a:ext cx="80" cy="1712"/>
              <a:chOff x="3080" y="1280"/>
              <a:chExt cx="80" cy="1712"/>
            </a:xfrm>
          </p:grpSpPr>
          <p:sp>
            <p:nvSpPr>
              <p:cNvPr id="44118" name="Freeform 64">
                <a:extLst>
                  <a:ext uri="{FF2B5EF4-FFF2-40B4-BE49-F238E27FC236}">
                    <a16:creationId xmlns:a16="http://schemas.microsoft.com/office/drawing/2014/main" id="{198D101B-4C92-7A48-9EE6-F87F31C2D4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80" y="1280"/>
                <a:ext cx="80" cy="88"/>
              </a:xfrm>
              <a:custGeom>
                <a:avLst/>
                <a:gdLst>
                  <a:gd name="T0" fmla="*/ 40 w 80"/>
                  <a:gd name="T1" fmla="*/ 0 h 88"/>
                  <a:gd name="T2" fmla="*/ 80 w 80"/>
                  <a:gd name="T3" fmla="*/ 88 h 88"/>
                  <a:gd name="T4" fmla="*/ 40 w 80"/>
                  <a:gd name="T5" fmla="*/ 56 h 88"/>
                  <a:gd name="T6" fmla="*/ 0 w 80"/>
                  <a:gd name="T7" fmla="*/ 88 h 88"/>
                  <a:gd name="T8" fmla="*/ 40 w 80"/>
                  <a:gd name="T9" fmla="*/ 0 h 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0"/>
                  <a:gd name="T16" fmla="*/ 0 h 88"/>
                  <a:gd name="T17" fmla="*/ 80 w 80"/>
                  <a:gd name="T18" fmla="*/ 88 h 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0" h="88">
                    <a:moveTo>
                      <a:pt x="40" y="0"/>
                    </a:moveTo>
                    <a:lnTo>
                      <a:pt x="80" y="88"/>
                    </a:lnTo>
                    <a:lnTo>
                      <a:pt x="40" y="56"/>
                    </a:lnTo>
                    <a:lnTo>
                      <a:pt x="0" y="88"/>
                    </a:lnTo>
                    <a:lnTo>
                      <a:pt x="40" y="0"/>
                    </a:lnTo>
                    <a:close/>
                  </a:path>
                </a:pathLst>
              </a:custGeom>
              <a:solidFill>
                <a:srgbClr val="00000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4119" name="Line 65">
                <a:extLst>
                  <a:ext uri="{FF2B5EF4-FFF2-40B4-BE49-F238E27FC236}">
                    <a16:creationId xmlns:a16="http://schemas.microsoft.com/office/drawing/2014/main" id="{1D91B778-6F08-B248-986F-F7B59183DA0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128" y="1344"/>
                <a:ext cx="1" cy="1648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4051" name="Group 66">
              <a:extLst>
                <a:ext uri="{FF2B5EF4-FFF2-40B4-BE49-F238E27FC236}">
                  <a16:creationId xmlns:a16="http://schemas.microsoft.com/office/drawing/2014/main" id="{2DEBE451-7F78-1447-B753-BF5C383380E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08" y="2160"/>
              <a:ext cx="184" cy="320"/>
              <a:chOff x="3208" y="2160"/>
              <a:chExt cx="184" cy="320"/>
            </a:xfrm>
          </p:grpSpPr>
          <p:grpSp>
            <p:nvGrpSpPr>
              <p:cNvPr id="44106" name="Group 67">
                <a:extLst>
                  <a:ext uri="{FF2B5EF4-FFF2-40B4-BE49-F238E27FC236}">
                    <a16:creationId xmlns:a16="http://schemas.microsoft.com/office/drawing/2014/main" id="{E99F4071-48EC-E940-BE4C-B0FAD35121C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208" y="2400"/>
                <a:ext cx="184" cy="80"/>
                <a:chOff x="3208" y="2400"/>
                <a:chExt cx="184" cy="80"/>
              </a:xfrm>
            </p:grpSpPr>
            <p:sp>
              <p:nvSpPr>
                <p:cNvPr id="44116" name="Line 68">
                  <a:extLst>
                    <a:ext uri="{FF2B5EF4-FFF2-40B4-BE49-F238E27FC236}">
                      <a16:creationId xmlns:a16="http://schemas.microsoft.com/office/drawing/2014/main" id="{FD55D6DB-ADF9-1648-BB6B-568B8DD0FC9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208" y="2440"/>
                  <a:ext cx="184" cy="1"/>
                </a:xfrm>
                <a:prstGeom prst="line">
                  <a:avLst/>
                </a:prstGeom>
                <a:noFill/>
                <a:ln w="254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4117" name="Oval 69">
                  <a:extLst>
                    <a:ext uri="{FF2B5EF4-FFF2-40B4-BE49-F238E27FC236}">
                      <a16:creationId xmlns:a16="http://schemas.microsoft.com/office/drawing/2014/main" id="{A67FC85C-3534-EE42-8F84-D73682B7E1A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64" y="2400"/>
                  <a:ext cx="72" cy="80"/>
                </a:xfrm>
                <a:prstGeom prst="ellipse">
                  <a:avLst/>
                </a:prstGeom>
                <a:solidFill>
                  <a:srgbClr val="0033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grpSp>
            <p:nvGrpSpPr>
              <p:cNvPr id="44107" name="Group 70">
                <a:extLst>
                  <a:ext uri="{FF2B5EF4-FFF2-40B4-BE49-F238E27FC236}">
                    <a16:creationId xmlns:a16="http://schemas.microsoft.com/office/drawing/2014/main" id="{9A097F99-4ABF-A44A-B06F-A720187EF4A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208" y="2320"/>
                <a:ext cx="184" cy="80"/>
                <a:chOff x="3208" y="2320"/>
                <a:chExt cx="184" cy="80"/>
              </a:xfrm>
            </p:grpSpPr>
            <p:sp>
              <p:nvSpPr>
                <p:cNvPr id="44114" name="Line 71">
                  <a:extLst>
                    <a:ext uri="{FF2B5EF4-FFF2-40B4-BE49-F238E27FC236}">
                      <a16:creationId xmlns:a16="http://schemas.microsoft.com/office/drawing/2014/main" id="{D70E39B7-3694-964A-893C-2218844098B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208" y="2360"/>
                  <a:ext cx="184" cy="1"/>
                </a:xfrm>
                <a:prstGeom prst="line">
                  <a:avLst/>
                </a:prstGeom>
                <a:noFill/>
                <a:ln w="254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4115" name="Oval 72">
                  <a:extLst>
                    <a:ext uri="{FF2B5EF4-FFF2-40B4-BE49-F238E27FC236}">
                      <a16:creationId xmlns:a16="http://schemas.microsoft.com/office/drawing/2014/main" id="{E6A71549-FA87-A84B-A0B0-6FD6376D4F4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64" y="2320"/>
                  <a:ext cx="72" cy="80"/>
                </a:xfrm>
                <a:prstGeom prst="ellipse">
                  <a:avLst/>
                </a:prstGeom>
                <a:solidFill>
                  <a:srgbClr val="0033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grpSp>
            <p:nvGrpSpPr>
              <p:cNvPr id="44108" name="Group 73">
                <a:extLst>
                  <a:ext uri="{FF2B5EF4-FFF2-40B4-BE49-F238E27FC236}">
                    <a16:creationId xmlns:a16="http://schemas.microsoft.com/office/drawing/2014/main" id="{FA7FB468-3690-CA49-BD66-4EF2C5C1EAC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208" y="2240"/>
                <a:ext cx="184" cy="72"/>
                <a:chOff x="3208" y="2240"/>
                <a:chExt cx="184" cy="72"/>
              </a:xfrm>
            </p:grpSpPr>
            <p:sp>
              <p:nvSpPr>
                <p:cNvPr id="44112" name="Line 74">
                  <a:extLst>
                    <a:ext uri="{FF2B5EF4-FFF2-40B4-BE49-F238E27FC236}">
                      <a16:creationId xmlns:a16="http://schemas.microsoft.com/office/drawing/2014/main" id="{A0A048D7-0078-2347-869B-B0E550A6C0F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208" y="2280"/>
                  <a:ext cx="184" cy="1"/>
                </a:xfrm>
                <a:prstGeom prst="line">
                  <a:avLst/>
                </a:prstGeom>
                <a:noFill/>
                <a:ln w="254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4113" name="Oval 75">
                  <a:extLst>
                    <a:ext uri="{FF2B5EF4-FFF2-40B4-BE49-F238E27FC236}">
                      <a16:creationId xmlns:a16="http://schemas.microsoft.com/office/drawing/2014/main" id="{F3146E4F-0D94-454F-ABE8-4441A3EE565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64" y="2240"/>
                  <a:ext cx="72" cy="72"/>
                </a:xfrm>
                <a:prstGeom prst="ellipse">
                  <a:avLst/>
                </a:prstGeom>
                <a:solidFill>
                  <a:srgbClr val="0033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grpSp>
            <p:nvGrpSpPr>
              <p:cNvPr id="44109" name="Group 76">
                <a:extLst>
                  <a:ext uri="{FF2B5EF4-FFF2-40B4-BE49-F238E27FC236}">
                    <a16:creationId xmlns:a16="http://schemas.microsoft.com/office/drawing/2014/main" id="{50CEF8B4-656E-9848-A25F-6EF9FFFA9CD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208" y="2160"/>
                <a:ext cx="184" cy="72"/>
                <a:chOff x="3208" y="2160"/>
                <a:chExt cx="184" cy="72"/>
              </a:xfrm>
            </p:grpSpPr>
            <p:sp>
              <p:nvSpPr>
                <p:cNvPr id="44110" name="Line 77">
                  <a:extLst>
                    <a:ext uri="{FF2B5EF4-FFF2-40B4-BE49-F238E27FC236}">
                      <a16:creationId xmlns:a16="http://schemas.microsoft.com/office/drawing/2014/main" id="{EABC2AF0-6345-734D-8DF8-404C4A62EA6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208" y="2200"/>
                  <a:ext cx="184" cy="1"/>
                </a:xfrm>
                <a:prstGeom prst="line">
                  <a:avLst/>
                </a:prstGeom>
                <a:noFill/>
                <a:ln w="254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4111" name="Oval 78">
                  <a:extLst>
                    <a:ext uri="{FF2B5EF4-FFF2-40B4-BE49-F238E27FC236}">
                      <a16:creationId xmlns:a16="http://schemas.microsoft.com/office/drawing/2014/main" id="{593B37AA-0BA3-E741-9401-09D19AB02FD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64" y="2160"/>
                  <a:ext cx="72" cy="72"/>
                </a:xfrm>
                <a:prstGeom prst="ellipse">
                  <a:avLst/>
                </a:prstGeom>
                <a:solidFill>
                  <a:srgbClr val="0033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</p:grpSp>
        <p:grpSp>
          <p:nvGrpSpPr>
            <p:cNvPr id="44052" name="Group 79">
              <a:extLst>
                <a:ext uri="{FF2B5EF4-FFF2-40B4-BE49-F238E27FC236}">
                  <a16:creationId xmlns:a16="http://schemas.microsoft.com/office/drawing/2014/main" id="{2A672C79-934D-0F4C-9602-ED2A702B6D4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08" y="2608"/>
              <a:ext cx="184" cy="320"/>
              <a:chOff x="3208" y="2608"/>
              <a:chExt cx="184" cy="320"/>
            </a:xfrm>
          </p:grpSpPr>
          <p:grpSp>
            <p:nvGrpSpPr>
              <p:cNvPr id="44094" name="Group 80">
                <a:extLst>
                  <a:ext uri="{FF2B5EF4-FFF2-40B4-BE49-F238E27FC236}">
                    <a16:creationId xmlns:a16="http://schemas.microsoft.com/office/drawing/2014/main" id="{4CA5E26C-79B8-D845-8600-4ABF53BEEA8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208" y="2856"/>
                <a:ext cx="184" cy="72"/>
                <a:chOff x="3208" y="2856"/>
                <a:chExt cx="184" cy="72"/>
              </a:xfrm>
            </p:grpSpPr>
            <p:sp>
              <p:nvSpPr>
                <p:cNvPr id="44104" name="Line 81">
                  <a:extLst>
                    <a:ext uri="{FF2B5EF4-FFF2-40B4-BE49-F238E27FC236}">
                      <a16:creationId xmlns:a16="http://schemas.microsoft.com/office/drawing/2014/main" id="{355C4CBD-2340-474D-999C-B17595F8059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208" y="2888"/>
                  <a:ext cx="184" cy="1"/>
                </a:xfrm>
                <a:prstGeom prst="line">
                  <a:avLst/>
                </a:prstGeom>
                <a:noFill/>
                <a:ln w="254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4105" name="Oval 82">
                  <a:extLst>
                    <a:ext uri="{FF2B5EF4-FFF2-40B4-BE49-F238E27FC236}">
                      <a16:creationId xmlns:a16="http://schemas.microsoft.com/office/drawing/2014/main" id="{1683DB6A-E659-6B4E-9932-054AEC904DA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64" y="2856"/>
                  <a:ext cx="72" cy="72"/>
                </a:xfrm>
                <a:prstGeom prst="ellipse">
                  <a:avLst/>
                </a:prstGeom>
                <a:solidFill>
                  <a:srgbClr val="0033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grpSp>
            <p:nvGrpSpPr>
              <p:cNvPr id="44095" name="Group 83">
                <a:extLst>
                  <a:ext uri="{FF2B5EF4-FFF2-40B4-BE49-F238E27FC236}">
                    <a16:creationId xmlns:a16="http://schemas.microsoft.com/office/drawing/2014/main" id="{DDADF7F4-F5A0-5044-A1E0-5A90941EDC8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208" y="2776"/>
                <a:ext cx="184" cy="72"/>
                <a:chOff x="3208" y="2776"/>
                <a:chExt cx="184" cy="72"/>
              </a:xfrm>
            </p:grpSpPr>
            <p:sp>
              <p:nvSpPr>
                <p:cNvPr id="44102" name="Line 84">
                  <a:extLst>
                    <a:ext uri="{FF2B5EF4-FFF2-40B4-BE49-F238E27FC236}">
                      <a16:creationId xmlns:a16="http://schemas.microsoft.com/office/drawing/2014/main" id="{ABCD1453-C8E4-9F49-957F-C4D7A131A16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208" y="2808"/>
                  <a:ext cx="184" cy="1"/>
                </a:xfrm>
                <a:prstGeom prst="line">
                  <a:avLst/>
                </a:prstGeom>
                <a:noFill/>
                <a:ln w="254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4103" name="Oval 85">
                  <a:extLst>
                    <a:ext uri="{FF2B5EF4-FFF2-40B4-BE49-F238E27FC236}">
                      <a16:creationId xmlns:a16="http://schemas.microsoft.com/office/drawing/2014/main" id="{0FAF44E6-D87B-3B4B-9D78-43FC1923DBD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64" y="2776"/>
                  <a:ext cx="72" cy="72"/>
                </a:xfrm>
                <a:prstGeom prst="ellipse">
                  <a:avLst/>
                </a:prstGeom>
                <a:solidFill>
                  <a:srgbClr val="0033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grpSp>
            <p:nvGrpSpPr>
              <p:cNvPr id="44096" name="Group 86">
                <a:extLst>
                  <a:ext uri="{FF2B5EF4-FFF2-40B4-BE49-F238E27FC236}">
                    <a16:creationId xmlns:a16="http://schemas.microsoft.com/office/drawing/2014/main" id="{4D6A939E-2669-FD42-A459-7A57B161398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208" y="2688"/>
                <a:ext cx="184" cy="80"/>
                <a:chOff x="3208" y="2688"/>
                <a:chExt cx="184" cy="80"/>
              </a:xfrm>
            </p:grpSpPr>
            <p:sp>
              <p:nvSpPr>
                <p:cNvPr id="44100" name="Line 87">
                  <a:extLst>
                    <a:ext uri="{FF2B5EF4-FFF2-40B4-BE49-F238E27FC236}">
                      <a16:creationId xmlns:a16="http://schemas.microsoft.com/office/drawing/2014/main" id="{778DF359-15B3-6F48-ACBA-0BE0EBAA4A0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208" y="2728"/>
                  <a:ext cx="184" cy="1"/>
                </a:xfrm>
                <a:prstGeom prst="line">
                  <a:avLst/>
                </a:prstGeom>
                <a:noFill/>
                <a:ln w="254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4101" name="Oval 88">
                  <a:extLst>
                    <a:ext uri="{FF2B5EF4-FFF2-40B4-BE49-F238E27FC236}">
                      <a16:creationId xmlns:a16="http://schemas.microsoft.com/office/drawing/2014/main" id="{5413FC9B-FEA2-E443-944D-3DAB50BE266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64" y="2688"/>
                  <a:ext cx="72" cy="80"/>
                </a:xfrm>
                <a:prstGeom prst="ellipse">
                  <a:avLst/>
                </a:prstGeom>
                <a:solidFill>
                  <a:srgbClr val="0033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grpSp>
            <p:nvGrpSpPr>
              <p:cNvPr id="44097" name="Group 89">
                <a:extLst>
                  <a:ext uri="{FF2B5EF4-FFF2-40B4-BE49-F238E27FC236}">
                    <a16:creationId xmlns:a16="http://schemas.microsoft.com/office/drawing/2014/main" id="{7B29EDF1-C968-074C-8380-8D4AF9594FB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208" y="2608"/>
                <a:ext cx="184" cy="80"/>
                <a:chOff x="3208" y="2608"/>
                <a:chExt cx="184" cy="80"/>
              </a:xfrm>
            </p:grpSpPr>
            <p:sp>
              <p:nvSpPr>
                <p:cNvPr id="44098" name="Line 90">
                  <a:extLst>
                    <a:ext uri="{FF2B5EF4-FFF2-40B4-BE49-F238E27FC236}">
                      <a16:creationId xmlns:a16="http://schemas.microsoft.com/office/drawing/2014/main" id="{BFE08818-2965-D343-8FD6-CD1EF31AAA2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208" y="2648"/>
                  <a:ext cx="184" cy="1"/>
                </a:xfrm>
                <a:prstGeom prst="line">
                  <a:avLst/>
                </a:prstGeom>
                <a:noFill/>
                <a:ln w="254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4099" name="Oval 91">
                  <a:extLst>
                    <a:ext uri="{FF2B5EF4-FFF2-40B4-BE49-F238E27FC236}">
                      <a16:creationId xmlns:a16="http://schemas.microsoft.com/office/drawing/2014/main" id="{4B8F659E-D1D7-BE4B-85F8-066BE51FEA5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64" y="2608"/>
                  <a:ext cx="72" cy="80"/>
                </a:xfrm>
                <a:prstGeom prst="ellipse">
                  <a:avLst/>
                </a:prstGeom>
                <a:solidFill>
                  <a:srgbClr val="0033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</p:grpSp>
        <p:sp>
          <p:nvSpPr>
            <p:cNvPr id="44053" name="Rectangle 92">
              <a:extLst>
                <a:ext uri="{FF2B5EF4-FFF2-40B4-BE49-F238E27FC236}">
                  <a16:creationId xmlns:a16="http://schemas.microsoft.com/office/drawing/2014/main" id="{5BE0099F-1FA3-4145-99DC-FD7A58E3FF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48" y="2664"/>
              <a:ext cx="28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500">
                  <a:solidFill>
                    <a:srgbClr val="993300"/>
                  </a:solidFill>
                  <a:latin typeface="Arial" panose="020B0604020202020204" pitchFamily="34" charset="0"/>
                </a:rPr>
                <a:t>filled </a:t>
              </a:r>
              <a:endParaRPr lang="en-US" altLang="en-US">
                <a:latin typeface="Arial" panose="020B0604020202020204" pitchFamily="34" charset="0"/>
              </a:endParaRPr>
            </a:p>
          </p:txBody>
        </p:sp>
        <p:sp>
          <p:nvSpPr>
            <p:cNvPr id="44054" name="Rectangle 93">
              <a:extLst>
                <a:ext uri="{FF2B5EF4-FFF2-40B4-BE49-F238E27FC236}">
                  <a16:creationId xmlns:a16="http://schemas.microsoft.com/office/drawing/2014/main" id="{7BECD493-3476-8F44-AE7C-8734532D39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48" y="2800"/>
              <a:ext cx="268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500">
                  <a:solidFill>
                    <a:srgbClr val="993300"/>
                  </a:solidFill>
                  <a:latin typeface="Arial" panose="020B0604020202020204" pitchFamily="34" charset="0"/>
                </a:rPr>
                <a:t>band</a:t>
              </a:r>
              <a:endParaRPr lang="en-US" altLang="en-US">
                <a:latin typeface="Arial" panose="020B0604020202020204" pitchFamily="34" charset="0"/>
              </a:endParaRPr>
            </a:p>
          </p:txBody>
        </p:sp>
        <p:sp>
          <p:nvSpPr>
            <p:cNvPr id="44055" name="Rectangle 94">
              <a:extLst>
                <a:ext uri="{FF2B5EF4-FFF2-40B4-BE49-F238E27FC236}">
                  <a16:creationId xmlns:a16="http://schemas.microsoft.com/office/drawing/2014/main" id="{A97D3E51-50FF-6748-A2D4-DE1E1FD808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48" y="2016"/>
              <a:ext cx="28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500">
                  <a:solidFill>
                    <a:srgbClr val="993300"/>
                  </a:solidFill>
                  <a:latin typeface="Arial" panose="020B0604020202020204" pitchFamily="34" charset="0"/>
                </a:rPr>
                <a:t>filled </a:t>
              </a:r>
              <a:endParaRPr lang="en-US" altLang="en-US">
                <a:latin typeface="Arial" panose="020B0604020202020204" pitchFamily="34" charset="0"/>
              </a:endParaRPr>
            </a:p>
          </p:txBody>
        </p:sp>
        <p:sp>
          <p:nvSpPr>
            <p:cNvPr id="44056" name="Rectangle 95">
              <a:extLst>
                <a:ext uri="{FF2B5EF4-FFF2-40B4-BE49-F238E27FC236}">
                  <a16:creationId xmlns:a16="http://schemas.microsoft.com/office/drawing/2014/main" id="{9C06774F-B8C5-6B46-A0E7-9842001536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48" y="2152"/>
              <a:ext cx="448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500">
                  <a:solidFill>
                    <a:srgbClr val="993300"/>
                  </a:solidFill>
                  <a:latin typeface="Arial" panose="020B0604020202020204" pitchFamily="34" charset="0"/>
                </a:rPr>
                <a:t>valence </a:t>
              </a:r>
              <a:endParaRPr lang="en-US" altLang="en-US">
                <a:latin typeface="Arial" panose="020B0604020202020204" pitchFamily="34" charset="0"/>
              </a:endParaRPr>
            </a:p>
          </p:txBody>
        </p:sp>
        <p:sp>
          <p:nvSpPr>
            <p:cNvPr id="44057" name="Rectangle 96">
              <a:extLst>
                <a:ext uri="{FF2B5EF4-FFF2-40B4-BE49-F238E27FC236}">
                  <a16:creationId xmlns:a16="http://schemas.microsoft.com/office/drawing/2014/main" id="{3C4A2134-1752-5841-9169-B4ADAF0044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48" y="2288"/>
              <a:ext cx="268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500">
                  <a:solidFill>
                    <a:srgbClr val="993300"/>
                  </a:solidFill>
                  <a:latin typeface="Arial" panose="020B0604020202020204" pitchFamily="34" charset="0"/>
                </a:rPr>
                <a:t>band</a:t>
              </a:r>
              <a:endParaRPr lang="en-US" altLang="en-US">
                <a:latin typeface="Arial" panose="020B0604020202020204" pitchFamily="34" charset="0"/>
              </a:endParaRPr>
            </a:p>
          </p:txBody>
        </p:sp>
        <p:sp>
          <p:nvSpPr>
            <p:cNvPr id="44058" name="Rectangle 97">
              <a:extLst>
                <a:ext uri="{FF2B5EF4-FFF2-40B4-BE49-F238E27FC236}">
                  <a16:creationId xmlns:a16="http://schemas.microsoft.com/office/drawing/2014/main" id="{239D4AB6-C985-0942-A232-4D2D5EF606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48" y="1440"/>
              <a:ext cx="360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500">
                  <a:solidFill>
                    <a:srgbClr val="993300"/>
                  </a:solidFill>
                  <a:latin typeface="Arial" panose="020B0604020202020204" pitchFamily="34" charset="0"/>
                </a:rPr>
                <a:t>empty </a:t>
              </a:r>
              <a:endParaRPr lang="en-US" altLang="en-US">
                <a:latin typeface="Arial" panose="020B0604020202020204" pitchFamily="34" charset="0"/>
              </a:endParaRPr>
            </a:p>
          </p:txBody>
        </p:sp>
        <p:sp>
          <p:nvSpPr>
            <p:cNvPr id="44059" name="Rectangle 98">
              <a:extLst>
                <a:ext uri="{FF2B5EF4-FFF2-40B4-BE49-F238E27FC236}">
                  <a16:creationId xmlns:a16="http://schemas.microsoft.com/office/drawing/2014/main" id="{A7986D65-4892-E748-A07C-EA5FA6B538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48" y="1576"/>
              <a:ext cx="268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500">
                  <a:solidFill>
                    <a:srgbClr val="993300"/>
                  </a:solidFill>
                  <a:latin typeface="Arial" panose="020B0604020202020204" pitchFamily="34" charset="0"/>
                </a:rPr>
                <a:t>band</a:t>
              </a:r>
              <a:endParaRPr lang="en-US" altLang="en-US">
                <a:latin typeface="Arial" panose="020B0604020202020204" pitchFamily="34" charset="0"/>
              </a:endParaRPr>
            </a:p>
          </p:txBody>
        </p:sp>
        <p:grpSp>
          <p:nvGrpSpPr>
            <p:cNvPr id="44060" name="Group 99">
              <a:extLst>
                <a:ext uri="{FF2B5EF4-FFF2-40B4-BE49-F238E27FC236}">
                  <a16:creationId xmlns:a16="http://schemas.microsoft.com/office/drawing/2014/main" id="{29BF2564-57B4-8F49-84BB-CFC831A7874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08" y="1464"/>
              <a:ext cx="176" cy="312"/>
              <a:chOff x="3408" y="1464"/>
              <a:chExt cx="176" cy="312"/>
            </a:xfrm>
          </p:grpSpPr>
          <p:grpSp>
            <p:nvGrpSpPr>
              <p:cNvPr id="44082" name="Group 100">
                <a:extLst>
                  <a:ext uri="{FF2B5EF4-FFF2-40B4-BE49-F238E27FC236}">
                    <a16:creationId xmlns:a16="http://schemas.microsoft.com/office/drawing/2014/main" id="{0FDD0A4B-A001-3841-9DF0-4105F90A9F4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408" y="1624"/>
                <a:ext cx="176" cy="72"/>
                <a:chOff x="3408" y="1624"/>
                <a:chExt cx="176" cy="72"/>
              </a:xfrm>
            </p:grpSpPr>
            <p:sp>
              <p:nvSpPr>
                <p:cNvPr id="44092" name="Line 101">
                  <a:extLst>
                    <a:ext uri="{FF2B5EF4-FFF2-40B4-BE49-F238E27FC236}">
                      <a16:creationId xmlns:a16="http://schemas.microsoft.com/office/drawing/2014/main" id="{4C182630-0EC3-C74F-936E-C48F25D0769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408" y="1656"/>
                  <a:ext cx="176" cy="1"/>
                </a:xfrm>
                <a:prstGeom prst="line">
                  <a:avLst/>
                </a:prstGeom>
                <a:noFill/>
                <a:ln w="254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4093" name="Oval 102">
                  <a:extLst>
                    <a:ext uri="{FF2B5EF4-FFF2-40B4-BE49-F238E27FC236}">
                      <a16:creationId xmlns:a16="http://schemas.microsoft.com/office/drawing/2014/main" id="{B4B1B0B2-55CA-AA48-A427-AA79CDE5C17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464" y="1624"/>
                  <a:ext cx="72" cy="72"/>
                </a:xfrm>
                <a:prstGeom prst="ellipse">
                  <a:avLst/>
                </a:prstGeom>
                <a:solidFill>
                  <a:srgbClr val="FFFFFF"/>
                </a:solidFill>
                <a:ln w="254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grpSp>
            <p:nvGrpSpPr>
              <p:cNvPr id="44083" name="Group 103">
                <a:extLst>
                  <a:ext uri="{FF2B5EF4-FFF2-40B4-BE49-F238E27FC236}">
                    <a16:creationId xmlns:a16="http://schemas.microsoft.com/office/drawing/2014/main" id="{E2353E00-4BF1-6F43-977C-89862FFA514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408" y="1544"/>
                <a:ext cx="176" cy="64"/>
                <a:chOff x="3408" y="1544"/>
                <a:chExt cx="176" cy="64"/>
              </a:xfrm>
            </p:grpSpPr>
            <p:sp>
              <p:nvSpPr>
                <p:cNvPr id="44090" name="Line 104">
                  <a:extLst>
                    <a:ext uri="{FF2B5EF4-FFF2-40B4-BE49-F238E27FC236}">
                      <a16:creationId xmlns:a16="http://schemas.microsoft.com/office/drawing/2014/main" id="{2BC01B5E-89B3-AA44-920B-CB532F722F4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408" y="1576"/>
                  <a:ext cx="176" cy="1"/>
                </a:xfrm>
                <a:prstGeom prst="line">
                  <a:avLst/>
                </a:prstGeom>
                <a:noFill/>
                <a:ln w="254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4091" name="Oval 105">
                  <a:extLst>
                    <a:ext uri="{FF2B5EF4-FFF2-40B4-BE49-F238E27FC236}">
                      <a16:creationId xmlns:a16="http://schemas.microsoft.com/office/drawing/2014/main" id="{3DA1FB98-3855-AC49-861D-7056B7CEE02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464" y="1544"/>
                  <a:ext cx="72" cy="64"/>
                </a:xfrm>
                <a:prstGeom prst="ellipse">
                  <a:avLst/>
                </a:prstGeom>
                <a:solidFill>
                  <a:srgbClr val="FFFFFF"/>
                </a:solidFill>
                <a:ln w="254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grpSp>
            <p:nvGrpSpPr>
              <p:cNvPr id="44084" name="Group 106">
                <a:extLst>
                  <a:ext uri="{FF2B5EF4-FFF2-40B4-BE49-F238E27FC236}">
                    <a16:creationId xmlns:a16="http://schemas.microsoft.com/office/drawing/2014/main" id="{76E713F0-73BC-D747-BD23-D82CAE55465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408" y="1704"/>
                <a:ext cx="176" cy="72"/>
                <a:chOff x="3408" y="1704"/>
                <a:chExt cx="176" cy="72"/>
              </a:xfrm>
            </p:grpSpPr>
            <p:sp>
              <p:nvSpPr>
                <p:cNvPr id="44088" name="Line 107">
                  <a:extLst>
                    <a:ext uri="{FF2B5EF4-FFF2-40B4-BE49-F238E27FC236}">
                      <a16:creationId xmlns:a16="http://schemas.microsoft.com/office/drawing/2014/main" id="{D7995A7F-AAD1-9744-B760-0343B9D3F4B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408" y="1736"/>
                  <a:ext cx="176" cy="1"/>
                </a:xfrm>
                <a:prstGeom prst="line">
                  <a:avLst/>
                </a:prstGeom>
                <a:noFill/>
                <a:ln w="254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4089" name="Oval 108">
                  <a:extLst>
                    <a:ext uri="{FF2B5EF4-FFF2-40B4-BE49-F238E27FC236}">
                      <a16:creationId xmlns:a16="http://schemas.microsoft.com/office/drawing/2014/main" id="{D34F3181-2426-7845-B562-7439DF29963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464" y="1704"/>
                  <a:ext cx="72" cy="72"/>
                </a:xfrm>
                <a:prstGeom prst="ellipse">
                  <a:avLst/>
                </a:prstGeom>
                <a:solidFill>
                  <a:srgbClr val="FFFFFF"/>
                </a:solidFill>
                <a:ln w="254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grpSp>
            <p:nvGrpSpPr>
              <p:cNvPr id="44085" name="Group 109">
                <a:extLst>
                  <a:ext uri="{FF2B5EF4-FFF2-40B4-BE49-F238E27FC236}">
                    <a16:creationId xmlns:a16="http://schemas.microsoft.com/office/drawing/2014/main" id="{F83CDB6A-733A-264B-8795-0F1DB844ACE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408" y="1464"/>
                <a:ext cx="176" cy="64"/>
                <a:chOff x="3408" y="1464"/>
                <a:chExt cx="176" cy="64"/>
              </a:xfrm>
            </p:grpSpPr>
            <p:sp>
              <p:nvSpPr>
                <p:cNvPr id="44086" name="Line 110">
                  <a:extLst>
                    <a:ext uri="{FF2B5EF4-FFF2-40B4-BE49-F238E27FC236}">
                      <a16:creationId xmlns:a16="http://schemas.microsoft.com/office/drawing/2014/main" id="{246A89AC-D8DB-1D44-A49F-1DD46AD3A2E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408" y="1496"/>
                  <a:ext cx="176" cy="1"/>
                </a:xfrm>
                <a:prstGeom prst="line">
                  <a:avLst/>
                </a:prstGeom>
                <a:noFill/>
                <a:ln w="254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4087" name="Oval 111">
                  <a:extLst>
                    <a:ext uri="{FF2B5EF4-FFF2-40B4-BE49-F238E27FC236}">
                      <a16:creationId xmlns:a16="http://schemas.microsoft.com/office/drawing/2014/main" id="{6653568C-A79C-4244-8402-870168E178E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464" y="1464"/>
                  <a:ext cx="72" cy="64"/>
                </a:xfrm>
                <a:prstGeom prst="ellipse">
                  <a:avLst/>
                </a:prstGeom>
                <a:solidFill>
                  <a:srgbClr val="FFFFFF"/>
                </a:solidFill>
                <a:ln w="254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</p:grpSp>
        <p:sp>
          <p:nvSpPr>
            <p:cNvPr id="44061" name="Rectangle 112">
              <a:extLst>
                <a:ext uri="{FF2B5EF4-FFF2-40B4-BE49-F238E27FC236}">
                  <a16:creationId xmlns:a16="http://schemas.microsoft.com/office/drawing/2014/main" id="{A18DDBA9-CE44-5942-B6D2-77BA6DDEA99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3102" y="2407"/>
              <a:ext cx="720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800">
                  <a:solidFill>
                    <a:srgbClr val="FFFFFF"/>
                  </a:solidFill>
                  <a:latin typeface="Arial" panose="020B0604020202020204" pitchFamily="34" charset="0"/>
                </a:rPr>
                <a:t>filled states</a:t>
              </a:r>
              <a:endParaRPr lang="en-US" altLang="en-US">
                <a:latin typeface="Arial" panose="020B0604020202020204" pitchFamily="34" charset="0"/>
              </a:endParaRPr>
            </a:p>
          </p:txBody>
        </p:sp>
        <p:grpSp>
          <p:nvGrpSpPr>
            <p:cNvPr id="44062" name="Group 113">
              <a:extLst>
                <a:ext uri="{FF2B5EF4-FFF2-40B4-BE49-F238E27FC236}">
                  <a16:creationId xmlns:a16="http://schemas.microsoft.com/office/drawing/2014/main" id="{BE543AF4-D36C-9B46-A998-B8ED3FDBC19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08" y="1840"/>
              <a:ext cx="184" cy="312"/>
              <a:chOff x="3208" y="1840"/>
              <a:chExt cx="184" cy="312"/>
            </a:xfrm>
          </p:grpSpPr>
          <p:grpSp>
            <p:nvGrpSpPr>
              <p:cNvPr id="44070" name="Group 114">
                <a:extLst>
                  <a:ext uri="{FF2B5EF4-FFF2-40B4-BE49-F238E27FC236}">
                    <a16:creationId xmlns:a16="http://schemas.microsoft.com/office/drawing/2014/main" id="{1AD65A45-4F58-D34C-B3BA-D3406F0CFC5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208" y="2080"/>
                <a:ext cx="184" cy="72"/>
                <a:chOff x="3208" y="2080"/>
                <a:chExt cx="184" cy="72"/>
              </a:xfrm>
            </p:grpSpPr>
            <p:sp>
              <p:nvSpPr>
                <p:cNvPr id="44080" name="Line 115">
                  <a:extLst>
                    <a:ext uri="{FF2B5EF4-FFF2-40B4-BE49-F238E27FC236}">
                      <a16:creationId xmlns:a16="http://schemas.microsoft.com/office/drawing/2014/main" id="{A1A3C6E8-F927-0A45-9164-84FE058C691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208" y="2120"/>
                  <a:ext cx="184" cy="1"/>
                </a:xfrm>
                <a:prstGeom prst="line">
                  <a:avLst/>
                </a:prstGeom>
                <a:noFill/>
                <a:ln w="254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4081" name="Oval 116">
                  <a:extLst>
                    <a:ext uri="{FF2B5EF4-FFF2-40B4-BE49-F238E27FC236}">
                      <a16:creationId xmlns:a16="http://schemas.microsoft.com/office/drawing/2014/main" id="{8607F27C-4DA2-164A-BAAF-6135EB9F3B3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64" y="2080"/>
                  <a:ext cx="72" cy="72"/>
                </a:xfrm>
                <a:prstGeom prst="ellipse">
                  <a:avLst/>
                </a:prstGeom>
                <a:solidFill>
                  <a:srgbClr val="0033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grpSp>
            <p:nvGrpSpPr>
              <p:cNvPr id="44071" name="Group 117">
                <a:extLst>
                  <a:ext uri="{FF2B5EF4-FFF2-40B4-BE49-F238E27FC236}">
                    <a16:creationId xmlns:a16="http://schemas.microsoft.com/office/drawing/2014/main" id="{C3DF951C-7288-664D-A1DD-71539F8B305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208" y="2000"/>
                <a:ext cx="184" cy="72"/>
                <a:chOff x="3208" y="2000"/>
                <a:chExt cx="184" cy="72"/>
              </a:xfrm>
            </p:grpSpPr>
            <p:sp>
              <p:nvSpPr>
                <p:cNvPr id="44078" name="Line 118">
                  <a:extLst>
                    <a:ext uri="{FF2B5EF4-FFF2-40B4-BE49-F238E27FC236}">
                      <a16:creationId xmlns:a16="http://schemas.microsoft.com/office/drawing/2014/main" id="{83A668AE-4432-EA41-925C-58CA1DF61FD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208" y="2032"/>
                  <a:ext cx="184" cy="1"/>
                </a:xfrm>
                <a:prstGeom prst="line">
                  <a:avLst/>
                </a:prstGeom>
                <a:noFill/>
                <a:ln w="254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4079" name="Oval 119">
                  <a:extLst>
                    <a:ext uri="{FF2B5EF4-FFF2-40B4-BE49-F238E27FC236}">
                      <a16:creationId xmlns:a16="http://schemas.microsoft.com/office/drawing/2014/main" id="{5C085D26-4E47-2E4A-9728-40165BCD382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64" y="2000"/>
                  <a:ext cx="72" cy="72"/>
                </a:xfrm>
                <a:prstGeom prst="ellipse">
                  <a:avLst/>
                </a:prstGeom>
                <a:solidFill>
                  <a:srgbClr val="0033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grpSp>
            <p:nvGrpSpPr>
              <p:cNvPr id="44072" name="Group 120">
                <a:extLst>
                  <a:ext uri="{FF2B5EF4-FFF2-40B4-BE49-F238E27FC236}">
                    <a16:creationId xmlns:a16="http://schemas.microsoft.com/office/drawing/2014/main" id="{65060616-0B83-7744-BCC9-CF23C732EEA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208" y="1920"/>
                <a:ext cx="184" cy="72"/>
                <a:chOff x="3208" y="1920"/>
                <a:chExt cx="184" cy="72"/>
              </a:xfrm>
            </p:grpSpPr>
            <p:sp>
              <p:nvSpPr>
                <p:cNvPr id="44076" name="Line 121">
                  <a:extLst>
                    <a:ext uri="{FF2B5EF4-FFF2-40B4-BE49-F238E27FC236}">
                      <a16:creationId xmlns:a16="http://schemas.microsoft.com/office/drawing/2014/main" id="{53E3ACDF-66DC-FD4F-99CD-0CB2C8FC74D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208" y="1952"/>
                  <a:ext cx="184" cy="1"/>
                </a:xfrm>
                <a:prstGeom prst="line">
                  <a:avLst/>
                </a:prstGeom>
                <a:noFill/>
                <a:ln w="254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4077" name="Oval 122">
                  <a:extLst>
                    <a:ext uri="{FF2B5EF4-FFF2-40B4-BE49-F238E27FC236}">
                      <a16:creationId xmlns:a16="http://schemas.microsoft.com/office/drawing/2014/main" id="{440C2D7A-F163-514F-A9D2-4378107ACE3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64" y="1920"/>
                  <a:ext cx="72" cy="72"/>
                </a:xfrm>
                <a:prstGeom prst="ellipse">
                  <a:avLst/>
                </a:prstGeom>
                <a:solidFill>
                  <a:srgbClr val="0033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grpSp>
            <p:nvGrpSpPr>
              <p:cNvPr id="44073" name="Group 123">
                <a:extLst>
                  <a:ext uri="{FF2B5EF4-FFF2-40B4-BE49-F238E27FC236}">
                    <a16:creationId xmlns:a16="http://schemas.microsoft.com/office/drawing/2014/main" id="{E7F001CB-3ABE-6A4B-830B-62E89A37779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208" y="1840"/>
                <a:ext cx="184" cy="72"/>
                <a:chOff x="3208" y="1840"/>
                <a:chExt cx="184" cy="72"/>
              </a:xfrm>
            </p:grpSpPr>
            <p:sp>
              <p:nvSpPr>
                <p:cNvPr id="44074" name="Line 124">
                  <a:extLst>
                    <a:ext uri="{FF2B5EF4-FFF2-40B4-BE49-F238E27FC236}">
                      <a16:creationId xmlns:a16="http://schemas.microsoft.com/office/drawing/2014/main" id="{5AAE5623-6A71-9F4E-9E2F-42F12C54A57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208" y="1872"/>
                  <a:ext cx="184" cy="1"/>
                </a:xfrm>
                <a:prstGeom prst="line">
                  <a:avLst/>
                </a:prstGeom>
                <a:noFill/>
                <a:ln w="254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4075" name="Oval 125">
                  <a:extLst>
                    <a:ext uri="{FF2B5EF4-FFF2-40B4-BE49-F238E27FC236}">
                      <a16:creationId xmlns:a16="http://schemas.microsoft.com/office/drawing/2014/main" id="{3EE8969B-AEDB-2945-9943-627D149A43D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64" y="1840"/>
                  <a:ext cx="72" cy="72"/>
                </a:xfrm>
                <a:prstGeom prst="ellipse">
                  <a:avLst/>
                </a:prstGeom>
                <a:solidFill>
                  <a:srgbClr val="0033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</p:grpSp>
        <p:sp>
          <p:nvSpPr>
            <p:cNvPr id="44063" name="Freeform 126">
              <a:extLst>
                <a:ext uri="{FF2B5EF4-FFF2-40B4-BE49-F238E27FC236}">
                  <a16:creationId xmlns:a16="http://schemas.microsoft.com/office/drawing/2014/main" id="{C784E6D4-8797-4240-B9BB-4312655CBFD7}"/>
                </a:ext>
              </a:extLst>
            </p:cNvPr>
            <p:cNvSpPr>
              <a:spLocks/>
            </p:cNvSpPr>
            <p:nvPr/>
          </p:nvSpPr>
          <p:spPr bwMode="auto">
            <a:xfrm>
              <a:off x="3088" y="2992"/>
              <a:ext cx="112" cy="120"/>
            </a:xfrm>
            <a:custGeom>
              <a:avLst/>
              <a:gdLst>
                <a:gd name="T0" fmla="*/ 40 w 112"/>
                <a:gd name="T1" fmla="*/ 0 h 120"/>
                <a:gd name="T2" fmla="*/ 112 w 112"/>
                <a:gd name="T3" fmla="*/ 8 h 120"/>
                <a:gd name="T4" fmla="*/ 0 w 112"/>
                <a:gd name="T5" fmla="*/ 32 h 120"/>
                <a:gd name="T6" fmla="*/ 48 w 112"/>
                <a:gd name="T7" fmla="*/ 48 h 120"/>
                <a:gd name="T8" fmla="*/ 48 w 112"/>
                <a:gd name="T9" fmla="*/ 120 h 12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2"/>
                <a:gd name="T16" fmla="*/ 0 h 120"/>
                <a:gd name="T17" fmla="*/ 112 w 112"/>
                <a:gd name="T18" fmla="*/ 120 h 12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2" h="120">
                  <a:moveTo>
                    <a:pt x="40" y="0"/>
                  </a:moveTo>
                  <a:lnTo>
                    <a:pt x="112" y="8"/>
                  </a:lnTo>
                  <a:lnTo>
                    <a:pt x="0" y="32"/>
                  </a:lnTo>
                  <a:lnTo>
                    <a:pt x="48" y="48"/>
                  </a:lnTo>
                  <a:lnTo>
                    <a:pt x="48" y="120"/>
                  </a:lnTo>
                </a:path>
              </a:pathLst>
            </a:cu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44064" name="Arc 129">
              <a:extLst>
                <a:ext uri="{FF2B5EF4-FFF2-40B4-BE49-F238E27FC236}">
                  <a16:creationId xmlns:a16="http://schemas.microsoft.com/office/drawing/2014/main" id="{5420711C-61D3-CA4C-869A-89A512C2FEE5}"/>
                </a:ext>
              </a:extLst>
            </p:cNvPr>
            <p:cNvSpPr>
              <a:spLocks/>
            </p:cNvSpPr>
            <p:nvPr/>
          </p:nvSpPr>
          <p:spPr bwMode="auto">
            <a:xfrm>
              <a:off x="3296" y="1698"/>
              <a:ext cx="72" cy="128"/>
            </a:xfrm>
            <a:custGeom>
              <a:avLst/>
              <a:gdLst>
                <a:gd name="T0" fmla="*/ 0 w 21600"/>
                <a:gd name="T1" fmla="*/ 127 h 21600"/>
                <a:gd name="T2" fmla="*/ 72 w 21600"/>
                <a:gd name="T3" fmla="*/ 0 h 21600"/>
                <a:gd name="T4" fmla="*/ 72 w 21600"/>
                <a:gd name="T5" fmla="*/ 128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0" y="21493"/>
                  </a:moveTo>
                  <a:cubicBezTo>
                    <a:pt x="59" y="9605"/>
                    <a:pt x="9712" y="-1"/>
                    <a:pt x="21600" y="-1"/>
                  </a:cubicBezTo>
                </a:path>
                <a:path w="21600" h="21600" stroke="0" extrusionOk="0">
                  <a:moveTo>
                    <a:pt x="0" y="21493"/>
                  </a:moveTo>
                  <a:cubicBezTo>
                    <a:pt x="59" y="9605"/>
                    <a:pt x="9712" y="-1"/>
                    <a:pt x="21600" y="-1"/>
                  </a:cubicBezTo>
                  <a:lnTo>
                    <a:pt x="21600" y="21600"/>
                  </a:lnTo>
                  <a:close/>
                </a:path>
              </a:pathLst>
            </a:custGeom>
            <a:noFill/>
            <a:ln w="254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grpSp>
          <p:nvGrpSpPr>
            <p:cNvPr id="44065" name="Group 130">
              <a:extLst>
                <a:ext uri="{FF2B5EF4-FFF2-40B4-BE49-F238E27FC236}">
                  <a16:creationId xmlns:a16="http://schemas.microsoft.com/office/drawing/2014/main" id="{6B866D4F-0EFA-3E44-8BE6-0DA3EF0244CF}"/>
                </a:ext>
              </a:extLst>
            </p:cNvPr>
            <p:cNvGrpSpPr>
              <a:grpSpLocks/>
            </p:cNvGrpSpPr>
            <p:nvPr/>
          </p:nvGrpSpPr>
          <p:grpSpPr bwMode="auto">
            <a:xfrm rot="-737522">
              <a:off x="3336" y="1657"/>
              <a:ext cx="88" cy="80"/>
              <a:chOff x="3336" y="1664"/>
              <a:chExt cx="88" cy="80"/>
            </a:xfrm>
          </p:grpSpPr>
          <p:sp>
            <p:nvSpPr>
              <p:cNvPr id="44068" name="Freeform 131">
                <a:extLst>
                  <a:ext uri="{FF2B5EF4-FFF2-40B4-BE49-F238E27FC236}">
                    <a16:creationId xmlns:a16="http://schemas.microsoft.com/office/drawing/2014/main" id="{8BC98A70-3813-E34A-9C89-56380F054C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36" y="1664"/>
                <a:ext cx="88" cy="80"/>
              </a:xfrm>
              <a:custGeom>
                <a:avLst/>
                <a:gdLst>
                  <a:gd name="T0" fmla="*/ 88 w 88"/>
                  <a:gd name="T1" fmla="*/ 32 h 80"/>
                  <a:gd name="T2" fmla="*/ 0 w 88"/>
                  <a:gd name="T3" fmla="*/ 80 h 80"/>
                  <a:gd name="T4" fmla="*/ 32 w 88"/>
                  <a:gd name="T5" fmla="*/ 32 h 80"/>
                  <a:gd name="T6" fmla="*/ 0 w 88"/>
                  <a:gd name="T7" fmla="*/ 0 h 80"/>
                  <a:gd name="T8" fmla="*/ 88 w 88"/>
                  <a:gd name="T9" fmla="*/ 32 h 8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8"/>
                  <a:gd name="T16" fmla="*/ 0 h 80"/>
                  <a:gd name="T17" fmla="*/ 88 w 88"/>
                  <a:gd name="T18" fmla="*/ 80 h 8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8" h="80">
                    <a:moveTo>
                      <a:pt x="88" y="32"/>
                    </a:moveTo>
                    <a:lnTo>
                      <a:pt x="0" y="80"/>
                    </a:lnTo>
                    <a:lnTo>
                      <a:pt x="32" y="32"/>
                    </a:lnTo>
                    <a:lnTo>
                      <a:pt x="0" y="0"/>
                    </a:lnTo>
                    <a:lnTo>
                      <a:pt x="88" y="32"/>
                    </a:lnTo>
                    <a:close/>
                  </a:path>
                </a:pathLst>
              </a:custGeom>
              <a:solidFill>
                <a:srgbClr val="CC0000"/>
              </a:solidFill>
              <a:ln w="12700">
                <a:solidFill>
                  <a:srgbClr val="CC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4069" name="Line 132">
                <a:extLst>
                  <a:ext uri="{FF2B5EF4-FFF2-40B4-BE49-F238E27FC236}">
                    <a16:creationId xmlns:a16="http://schemas.microsoft.com/office/drawing/2014/main" id="{E8E00D42-03AF-7242-B906-675D3E18AC1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68" y="1704"/>
                <a:ext cx="8" cy="8"/>
              </a:xfrm>
              <a:prstGeom prst="line">
                <a:avLst/>
              </a:prstGeom>
              <a:noFill/>
              <a:ln w="25400">
                <a:solidFill>
                  <a:srgbClr val="CC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4066" name="Rectangle 133">
              <a:extLst>
                <a:ext uri="{FF2B5EF4-FFF2-40B4-BE49-F238E27FC236}">
                  <a16:creationId xmlns:a16="http://schemas.microsoft.com/office/drawing/2014/main" id="{51993E1D-FE4E-FD40-9523-2CC05CA3EA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0" y="1704"/>
              <a:ext cx="304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800">
                  <a:solidFill>
                    <a:srgbClr val="000000"/>
                  </a:solidFill>
                  <a:latin typeface="Arial" panose="020B0604020202020204" pitchFamily="34" charset="0"/>
                </a:rPr>
                <a:t>GAP</a:t>
              </a:r>
              <a:endParaRPr lang="en-US" altLang="en-US">
                <a:latin typeface="Arial" panose="020B0604020202020204" pitchFamily="34" charset="0"/>
              </a:endParaRPr>
            </a:p>
          </p:txBody>
        </p:sp>
        <p:sp>
          <p:nvSpPr>
            <p:cNvPr id="44067" name="Rectangle 134">
              <a:extLst>
                <a:ext uri="{FF2B5EF4-FFF2-40B4-BE49-F238E27FC236}">
                  <a16:creationId xmlns:a16="http://schemas.microsoft.com/office/drawing/2014/main" id="{4A23C3D2-1246-CC43-A680-5D984A1463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06" y="1588"/>
              <a:ext cx="80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800">
                  <a:solidFill>
                    <a:srgbClr val="CC0000"/>
                  </a:solidFill>
                  <a:latin typeface="Arial" panose="020B0604020202020204" pitchFamily="34" charset="0"/>
                </a:rPr>
                <a:t>?</a:t>
              </a:r>
              <a:endParaRPr lang="en-US" altLang="en-US">
                <a:latin typeface="Arial" panose="020B0604020202020204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lide Number Placeholder 3">
            <a:extLst>
              <a:ext uri="{FF2B5EF4-FFF2-40B4-BE49-F238E27FC236}">
                <a16:creationId xmlns:a16="http://schemas.microsoft.com/office/drawing/2014/main" id="{E66DE49F-AA29-AE49-8091-A7A05F0533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fld id="{B1D00F5E-A995-0A44-9A98-5AFAF3DB62ED}" type="slidenum">
              <a:rPr lang="en-US" altLang="en-US" sz="1200">
                <a:latin typeface="Arial" panose="020B0604020202020204" pitchFamily="34" charset="0"/>
              </a:rPr>
              <a:pPr/>
              <a:t>2</a:t>
            </a:fld>
            <a:endParaRPr lang="en-US" altLang="en-US" sz="1200">
              <a:latin typeface="Arial" panose="020B0604020202020204" pitchFamily="34" charset="0"/>
            </a:endParaRPr>
          </a:p>
        </p:txBody>
      </p:sp>
      <p:sp>
        <p:nvSpPr>
          <p:cNvPr id="17411" name="Rectangle 3">
            <a:extLst>
              <a:ext uri="{FF2B5EF4-FFF2-40B4-BE49-F238E27FC236}">
                <a16:creationId xmlns:a16="http://schemas.microsoft.com/office/drawing/2014/main" id="{F8B4B9A9-3D01-1840-9D61-7A012695B3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" y="1066800"/>
            <a:ext cx="6662738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>
                <a:latin typeface="Arial" panose="020B0604020202020204" pitchFamily="34" charset="0"/>
              </a:rPr>
              <a:t>•  Scanning electron microscope images of an IC:</a:t>
            </a:r>
          </a:p>
        </p:txBody>
      </p:sp>
      <p:sp>
        <p:nvSpPr>
          <p:cNvPr id="17412" name="Rectangle 4">
            <a:extLst>
              <a:ext uri="{FF2B5EF4-FFF2-40B4-BE49-F238E27FC236}">
                <a16:creationId xmlns:a16="http://schemas.microsoft.com/office/drawing/2014/main" id="{FDEAE812-66C6-C045-B99B-8F744028A2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" y="2835275"/>
            <a:ext cx="7295267" cy="677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dirty="0">
                <a:latin typeface="Arial" panose="020B0604020202020204" pitchFamily="34" charset="0"/>
              </a:rPr>
              <a:t>•  EDS map showing location of Si (a semiconductor):</a:t>
            </a:r>
          </a:p>
          <a:p>
            <a:r>
              <a:rPr lang="en-US" altLang="en-US" sz="2000" dirty="0">
                <a:latin typeface="Arial" panose="020B0604020202020204" pitchFamily="34" charset="0"/>
              </a:rPr>
              <a:t>    -- Si shows up as light regions.</a:t>
            </a:r>
            <a:endParaRPr lang="en-US" altLang="en-US" dirty="0">
              <a:latin typeface="Arial" panose="020B0604020202020204" pitchFamily="34" charset="0"/>
            </a:endParaRPr>
          </a:p>
        </p:txBody>
      </p:sp>
      <p:sp>
        <p:nvSpPr>
          <p:cNvPr id="17413" name="Rectangle 5">
            <a:extLst>
              <a:ext uri="{FF2B5EF4-FFF2-40B4-BE49-F238E27FC236}">
                <a16:creationId xmlns:a16="http://schemas.microsoft.com/office/drawing/2014/main" id="{F83C856E-09C1-C443-84BD-A9BD8B9930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" y="4435475"/>
            <a:ext cx="6627455" cy="677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dirty="0">
                <a:latin typeface="Arial" panose="020B0604020202020204" pitchFamily="34" charset="0"/>
              </a:rPr>
              <a:t>•  EDS map showing location of Al (a conductor):</a:t>
            </a:r>
          </a:p>
          <a:p>
            <a:r>
              <a:rPr lang="en-US" altLang="en-US" sz="2000" dirty="0">
                <a:latin typeface="Arial" panose="020B0604020202020204" pitchFamily="34" charset="0"/>
              </a:rPr>
              <a:t>    -- Al shows up as light regions.</a:t>
            </a:r>
          </a:p>
        </p:txBody>
      </p:sp>
      <p:grpSp>
        <p:nvGrpSpPr>
          <p:cNvPr id="17416" name="Group 54">
            <a:extLst>
              <a:ext uri="{FF2B5EF4-FFF2-40B4-BE49-F238E27FC236}">
                <a16:creationId xmlns:a16="http://schemas.microsoft.com/office/drawing/2014/main" id="{CA82ABDD-9EDC-274E-9727-BF9801F49F1D}"/>
              </a:ext>
            </a:extLst>
          </p:cNvPr>
          <p:cNvGrpSpPr>
            <a:grpSpLocks/>
          </p:cNvGrpSpPr>
          <p:nvPr/>
        </p:nvGrpSpPr>
        <p:grpSpPr bwMode="auto">
          <a:xfrm>
            <a:off x="4648200" y="3265488"/>
            <a:ext cx="3179763" cy="1057275"/>
            <a:chOff x="2928" y="2057"/>
            <a:chExt cx="2003" cy="666"/>
          </a:xfrm>
        </p:grpSpPr>
        <p:pic>
          <p:nvPicPr>
            <p:cNvPr id="17451" name="Picture 53">
              <a:extLst>
                <a:ext uri="{FF2B5EF4-FFF2-40B4-BE49-F238E27FC236}">
                  <a16:creationId xmlns:a16="http://schemas.microsoft.com/office/drawing/2014/main" id="{954320BB-DEFA-FF44-B339-463BA428C39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34" y="2057"/>
              <a:ext cx="1997" cy="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452" name="Rectangle 14">
              <a:extLst>
                <a:ext uri="{FF2B5EF4-FFF2-40B4-BE49-F238E27FC236}">
                  <a16:creationId xmlns:a16="http://schemas.microsoft.com/office/drawing/2014/main" id="{3C7F9509-D745-8C49-8262-C0FCEBD1CE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28" y="2092"/>
              <a:ext cx="272" cy="2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600">
                  <a:latin typeface="Arial" panose="020B0604020202020204" pitchFamily="34" charset="0"/>
                </a:rPr>
                <a:t>(b)</a:t>
              </a:r>
            </a:p>
          </p:txBody>
        </p:sp>
      </p:grpSp>
      <p:grpSp>
        <p:nvGrpSpPr>
          <p:cNvPr id="17417" name="Group 62">
            <a:extLst>
              <a:ext uri="{FF2B5EF4-FFF2-40B4-BE49-F238E27FC236}">
                <a16:creationId xmlns:a16="http://schemas.microsoft.com/office/drawing/2014/main" id="{1B0FA31A-A168-C749-9872-B3CA2D2857AC}"/>
              </a:ext>
            </a:extLst>
          </p:cNvPr>
          <p:cNvGrpSpPr>
            <a:grpSpLocks/>
          </p:cNvGrpSpPr>
          <p:nvPr/>
        </p:nvGrpSpPr>
        <p:grpSpPr bwMode="auto">
          <a:xfrm>
            <a:off x="4648200" y="4876800"/>
            <a:ext cx="3179763" cy="1046163"/>
            <a:chOff x="2928" y="3072"/>
            <a:chExt cx="2003" cy="659"/>
          </a:xfrm>
        </p:grpSpPr>
        <p:pic>
          <p:nvPicPr>
            <p:cNvPr id="17449" name="Picture 58">
              <a:extLst>
                <a:ext uri="{FF2B5EF4-FFF2-40B4-BE49-F238E27FC236}">
                  <a16:creationId xmlns:a16="http://schemas.microsoft.com/office/drawing/2014/main" id="{2BAB86BB-F977-D643-B189-8AD9C36FB70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34" y="3078"/>
              <a:ext cx="1997" cy="6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450" name="Rectangle 15">
              <a:extLst>
                <a:ext uri="{FF2B5EF4-FFF2-40B4-BE49-F238E27FC236}">
                  <a16:creationId xmlns:a16="http://schemas.microsoft.com/office/drawing/2014/main" id="{25BFCF5D-6441-804D-9FD4-075B65128B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28" y="3072"/>
              <a:ext cx="265" cy="2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600">
                  <a:latin typeface="Arial" panose="020B0604020202020204" pitchFamily="34" charset="0"/>
                </a:rPr>
                <a:t>(c)</a:t>
              </a:r>
            </a:p>
          </p:txBody>
        </p:sp>
      </p:grpSp>
      <p:sp>
        <p:nvSpPr>
          <p:cNvPr id="17418" name="Rectangle 17">
            <a:extLst>
              <a:ext uri="{FF2B5EF4-FFF2-40B4-BE49-F238E27FC236}">
                <a16:creationId xmlns:a16="http://schemas.microsoft.com/office/drawing/2014/main" id="{359D0272-95F0-0743-9B53-3AC3588A11AD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/>
              <a:t>View of an Integrated Circuit</a:t>
            </a:r>
          </a:p>
        </p:txBody>
      </p:sp>
      <p:sp>
        <p:nvSpPr>
          <p:cNvPr id="17419" name="AutoShape 39">
            <a:extLst>
              <a:ext uri="{FF2B5EF4-FFF2-40B4-BE49-F238E27FC236}">
                <a16:creationId xmlns:a16="http://schemas.microsoft.com/office/drawing/2014/main" id="{5B088354-9E96-AE4F-898D-CCCA6D124200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4495800" y="1371600"/>
            <a:ext cx="3505200" cy="165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17420" name="Group 49">
            <a:extLst>
              <a:ext uri="{FF2B5EF4-FFF2-40B4-BE49-F238E27FC236}">
                <a16:creationId xmlns:a16="http://schemas.microsoft.com/office/drawing/2014/main" id="{571F5A48-BB64-394D-88EF-102664887E34}"/>
              </a:ext>
            </a:extLst>
          </p:cNvPr>
          <p:cNvGrpSpPr>
            <a:grpSpLocks/>
          </p:cNvGrpSpPr>
          <p:nvPr/>
        </p:nvGrpSpPr>
        <p:grpSpPr bwMode="auto">
          <a:xfrm>
            <a:off x="4640263" y="1516063"/>
            <a:ext cx="3205162" cy="1370012"/>
            <a:chOff x="2923" y="955"/>
            <a:chExt cx="2019" cy="863"/>
          </a:xfrm>
        </p:grpSpPr>
        <p:pic>
          <p:nvPicPr>
            <p:cNvPr id="17441" name="Picture 41">
              <a:extLst>
                <a:ext uri="{FF2B5EF4-FFF2-40B4-BE49-F238E27FC236}">
                  <a16:creationId xmlns:a16="http://schemas.microsoft.com/office/drawing/2014/main" id="{5034B997-7136-7D4D-AF9E-24E801950C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3" y="955"/>
              <a:ext cx="2019" cy="6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7442" name="Group 45">
              <a:extLst>
                <a:ext uri="{FF2B5EF4-FFF2-40B4-BE49-F238E27FC236}">
                  <a16:creationId xmlns:a16="http://schemas.microsoft.com/office/drawing/2014/main" id="{A103AA04-FCBB-3747-A9C2-7588DA58D63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62" y="1678"/>
              <a:ext cx="1980" cy="78"/>
              <a:chOff x="2962" y="1678"/>
              <a:chExt cx="1980" cy="78"/>
            </a:xfrm>
          </p:grpSpPr>
          <p:sp>
            <p:nvSpPr>
              <p:cNvPr id="17446" name="Freeform 42">
                <a:extLst>
                  <a:ext uri="{FF2B5EF4-FFF2-40B4-BE49-F238E27FC236}">
                    <a16:creationId xmlns:a16="http://schemas.microsoft.com/office/drawing/2014/main" id="{C634F707-6C63-524C-AC1A-D1A223AE54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62" y="1678"/>
                <a:ext cx="85" cy="78"/>
              </a:xfrm>
              <a:custGeom>
                <a:avLst/>
                <a:gdLst>
                  <a:gd name="T0" fmla="*/ 0 w 85"/>
                  <a:gd name="T1" fmla="*/ 39 h 78"/>
                  <a:gd name="T2" fmla="*/ 85 w 85"/>
                  <a:gd name="T3" fmla="*/ 0 h 78"/>
                  <a:gd name="T4" fmla="*/ 59 w 85"/>
                  <a:gd name="T5" fmla="*/ 39 h 78"/>
                  <a:gd name="T6" fmla="*/ 85 w 85"/>
                  <a:gd name="T7" fmla="*/ 78 h 78"/>
                  <a:gd name="T8" fmla="*/ 0 w 85"/>
                  <a:gd name="T9" fmla="*/ 39 h 7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5"/>
                  <a:gd name="T16" fmla="*/ 0 h 78"/>
                  <a:gd name="T17" fmla="*/ 85 w 85"/>
                  <a:gd name="T18" fmla="*/ 78 h 7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5" h="78">
                    <a:moveTo>
                      <a:pt x="0" y="39"/>
                    </a:moveTo>
                    <a:lnTo>
                      <a:pt x="85" y="0"/>
                    </a:lnTo>
                    <a:lnTo>
                      <a:pt x="59" y="39"/>
                    </a:lnTo>
                    <a:lnTo>
                      <a:pt x="85" y="78"/>
                    </a:lnTo>
                    <a:lnTo>
                      <a:pt x="0" y="39"/>
                    </a:lnTo>
                    <a:close/>
                  </a:path>
                </a:pathLst>
              </a:custGeom>
              <a:solidFill>
                <a:srgbClr val="000000"/>
              </a:solidFill>
              <a:ln w="11113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7447" name="Freeform 43">
                <a:extLst>
                  <a:ext uri="{FF2B5EF4-FFF2-40B4-BE49-F238E27FC236}">
                    <a16:creationId xmlns:a16="http://schemas.microsoft.com/office/drawing/2014/main" id="{FB752C40-A69A-994A-8FD4-22821DAD1F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58" y="1678"/>
                <a:ext cx="84" cy="78"/>
              </a:xfrm>
              <a:custGeom>
                <a:avLst/>
                <a:gdLst>
                  <a:gd name="T0" fmla="*/ 84 w 84"/>
                  <a:gd name="T1" fmla="*/ 39 h 78"/>
                  <a:gd name="T2" fmla="*/ 0 w 84"/>
                  <a:gd name="T3" fmla="*/ 78 h 78"/>
                  <a:gd name="T4" fmla="*/ 26 w 84"/>
                  <a:gd name="T5" fmla="*/ 39 h 78"/>
                  <a:gd name="T6" fmla="*/ 0 w 84"/>
                  <a:gd name="T7" fmla="*/ 0 h 78"/>
                  <a:gd name="T8" fmla="*/ 84 w 84"/>
                  <a:gd name="T9" fmla="*/ 39 h 7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4"/>
                  <a:gd name="T16" fmla="*/ 0 h 78"/>
                  <a:gd name="T17" fmla="*/ 84 w 84"/>
                  <a:gd name="T18" fmla="*/ 78 h 7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4" h="78">
                    <a:moveTo>
                      <a:pt x="84" y="39"/>
                    </a:moveTo>
                    <a:lnTo>
                      <a:pt x="0" y="78"/>
                    </a:lnTo>
                    <a:lnTo>
                      <a:pt x="26" y="39"/>
                    </a:lnTo>
                    <a:lnTo>
                      <a:pt x="0" y="0"/>
                    </a:lnTo>
                    <a:lnTo>
                      <a:pt x="84" y="39"/>
                    </a:lnTo>
                    <a:close/>
                  </a:path>
                </a:pathLst>
              </a:custGeom>
              <a:solidFill>
                <a:srgbClr val="000000"/>
              </a:solidFill>
              <a:ln w="11113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7448" name="Line 44">
                <a:extLst>
                  <a:ext uri="{FF2B5EF4-FFF2-40B4-BE49-F238E27FC236}">
                    <a16:creationId xmlns:a16="http://schemas.microsoft.com/office/drawing/2014/main" id="{14371869-4E52-2547-89BF-DC459E95CE2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21" y="1717"/>
                <a:ext cx="1863" cy="1"/>
              </a:xfrm>
              <a:prstGeom prst="line">
                <a:avLst/>
              </a:prstGeom>
              <a:noFill/>
              <a:ln w="20638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7443" name="Rectangle 46">
              <a:extLst>
                <a:ext uri="{FF2B5EF4-FFF2-40B4-BE49-F238E27FC236}">
                  <a16:creationId xmlns:a16="http://schemas.microsoft.com/office/drawing/2014/main" id="{0371E56E-A27F-3C4A-93BC-570912EDBC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5" y="1626"/>
              <a:ext cx="521" cy="18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7444" name="Rectangle 47">
              <a:extLst>
                <a:ext uri="{FF2B5EF4-FFF2-40B4-BE49-F238E27FC236}">
                  <a16:creationId xmlns:a16="http://schemas.microsoft.com/office/drawing/2014/main" id="{5BD105D2-09A7-1548-903A-B8F7EEF5A3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5" y="1626"/>
              <a:ext cx="507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2000">
                  <a:solidFill>
                    <a:srgbClr val="000000"/>
                  </a:solidFill>
                  <a:latin typeface="Arial" panose="020B0604020202020204" pitchFamily="34" charset="0"/>
                </a:rPr>
                <a:t>0.5</a:t>
              </a:r>
              <a:r>
                <a:rPr lang="en-US" altLang="en-US" sz="800">
                  <a:solidFill>
                    <a:srgbClr val="000000"/>
                  </a:solidFill>
                  <a:latin typeface="Arial" panose="020B0604020202020204" pitchFamily="34" charset="0"/>
                </a:rPr>
                <a:t> </a:t>
              </a:r>
              <a:r>
                <a:rPr lang="en-US" altLang="en-US" sz="2000">
                  <a:solidFill>
                    <a:srgbClr val="000000"/>
                  </a:solidFill>
                  <a:latin typeface="Arial" panose="020B0604020202020204" pitchFamily="34" charset="0"/>
                </a:rPr>
                <a:t>mm</a:t>
              </a:r>
              <a:endParaRPr lang="en-US" altLang="en-US">
                <a:latin typeface="Arial" panose="020B0604020202020204" pitchFamily="34" charset="0"/>
              </a:endParaRPr>
            </a:p>
          </p:txBody>
        </p:sp>
        <p:sp>
          <p:nvSpPr>
            <p:cNvPr id="17445" name="Rectangle 13">
              <a:extLst>
                <a:ext uri="{FF2B5EF4-FFF2-40B4-BE49-F238E27FC236}">
                  <a16:creationId xmlns:a16="http://schemas.microsoft.com/office/drawing/2014/main" id="{04F1D4FF-48F8-F044-9C28-D5101E52A3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28" y="960"/>
              <a:ext cx="272" cy="2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600">
                  <a:latin typeface="Arial" panose="020B0604020202020204" pitchFamily="34" charset="0"/>
                </a:rPr>
                <a:t>(a)</a:t>
              </a:r>
            </a:p>
          </p:txBody>
        </p:sp>
      </p:grpSp>
      <p:grpSp>
        <p:nvGrpSpPr>
          <p:cNvPr id="17421" name="Group 61">
            <a:extLst>
              <a:ext uri="{FF2B5EF4-FFF2-40B4-BE49-F238E27FC236}">
                <a16:creationId xmlns:a16="http://schemas.microsoft.com/office/drawing/2014/main" id="{0B4415E2-7041-7D4D-9989-E0BEEEF8468E}"/>
              </a:ext>
            </a:extLst>
          </p:cNvPr>
          <p:cNvGrpSpPr>
            <a:grpSpLocks/>
          </p:cNvGrpSpPr>
          <p:nvPr/>
        </p:nvGrpSpPr>
        <p:grpSpPr bwMode="auto">
          <a:xfrm>
            <a:off x="1328738" y="1600200"/>
            <a:ext cx="2611437" cy="1228725"/>
            <a:chOff x="837" y="1008"/>
            <a:chExt cx="1645" cy="774"/>
          </a:xfrm>
        </p:grpSpPr>
        <p:sp>
          <p:nvSpPr>
            <p:cNvPr id="17423" name="Rectangle 16">
              <a:extLst>
                <a:ext uri="{FF2B5EF4-FFF2-40B4-BE49-F238E27FC236}">
                  <a16:creationId xmlns:a16="http://schemas.microsoft.com/office/drawing/2014/main" id="{9817C3CA-9291-994B-8C01-26564A0554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10" y="1008"/>
              <a:ext cx="272" cy="2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600">
                  <a:latin typeface="Arial" panose="020B0604020202020204" pitchFamily="34" charset="0"/>
                </a:rPr>
                <a:t>(d)</a:t>
              </a:r>
            </a:p>
          </p:txBody>
        </p:sp>
        <p:pic>
          <p:nvPicPr>
            <p:cNvPr id="17424" name="Picture 20">
              <a:extLst>
                <a:ext uri="{FF2B5EF4-FFF2-40B4-BE49-F238E27FC236}">
                  <a16:creationId xmlns:a16="http://schemas.microsoft.com/office/drawing/2014/main" id="{5F703DFD-2582-4041-B9B7-39B3B9359B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65" y="1042"/>
              <a:ext cx="1110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7425" name="Group 24">
              <a:extLst>
                <a:ext uri="{FF2B5EF4-FFF2-40B4-BE49-F238E27FC236}">
                  <a16:creationId xmlns:a16="http://schemas.microsoft.com/office/drawing/2014/main" id="{7FEFA7F9-A443-E349-BD65-509C963B23C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378" y="1632"/>
              <a:ext cx="1091" cy="82"/>
              <a:chOff x="1378" y="1632"/>
              <a:chExt cx="1091" cy="82"/>
            </a:xfrm>
          </p:grpSpPr>
          <p:sp>
            <p:nvSpPr>
              <p:cNvPr id="17438" name="Freeform 21">
                <a:extLst>
                  <a:ext uri="{FF2B5EF4-FFF2-40B4-BE49-F238E27FC236}">
                    <a16:creationId xmlns:a16="http://schemas.microsoft.com/office/drawing/2014/main" id="{8FB7FE22-2D60-8443-86DC-215D2A02B0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8" y="1632"/>
                <a:ext cx="89" cy="82"/>
              </a:xfrm>
              <a:custGeom>
                <a:avLst/>
                <a:gdLst>
                  <a:gd name="T0" fmla="*/ 0 w 89"/>
                  <a:gd name="T1" fmla="*/ 41 h 82"/>
                  <a:gd name="T2" fmla="*/ 89 w 89"/>
                  <a:gd name="T3" fmla="*/ 0 h 82"/>
                  <a:gd name="T4" fmla="*/ 62 w 89"/>
                  <a:gd name="T5" fmla="*/ 41 h 82"/>
                  <a:gd name="T6" fmla="*/ 89 w 89"/>
                  <a:gd name="T7" fmla="*/ 82 h 82"/>
                  <a:gd name="T8" fmla="*/ 0 w 89"/>
                  <a:gd name="T9" fmla="*/ 41 h 8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9"/>
                  <a:gd name="T16" fmla="*/ 0 h 82"/>
                  <a:gd name="T17" fmla="*/ 89 w 89"/>
                  <a:gd name="T18" fmla="*/ 82 h 8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9" h="82">
                    <a:moveTo>
                      <a:pt x="0" y="41"/>
                    </a:moveTo>
                    <a:lnTo>
                      <a:pt x="89" y="0"/>
                    </a:lnTo>
                    <a:lnTo>
                      <a:pt x="62" y="41"/>
                    </a:lnTo>
                    <a:lnTo>
                      <a:pt x="89" y="82"/>
                    </a:lnTo>
                    <a:lnTo>
                      <a:pt x="0" y="41"/>
                    </a:lnTo>
                    <a:close/>
                  </a:path>
                </a:pathLst>
              </a:custGeom>
              <a:solidFill>
                <a:srgbClr val="000000"/>
              </a:solidFill>
              <a:ln w="11113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7439" name="Freeform 22">
                <a:extLst>
                  <a:ext uri="{FF2B5EF4-FFF2-40B4-BE49-F238E27FC236}">
                    <a16:creationId xmlns:a16="http://schemas.microsoft.com/office/drawing/2014/main" id="{18636959-38FE-EB46-99D2-2DEE9E5A88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79" y="1632"/>
                <a:ext cx="90" cy="82"/>
              </a:xfrm>
              <a:custGeom>
                <a:avLst/>
                <a:gdLst>
                  <a:gd name="T0" fmla="*/ 90 w 90"/>
                  <a:gd name="T1" fmla="*/ 41 h 82"/>
                  <a:gd name="T2" fmla="*/ 0 w 90"/>
                  <a:gd name="T3" fmla="*/ 82 h 82"/>
                  <a:gd name="T4" fmla="*/ 28 w 90"/>
                  <a:gd name="T5" fmla="*/ 41 h 82"/>
                  <a:gd name="T6" fmla="*/ 0 w 90"/>
                  <a:gd name="T7" fmla="*/ 0 h 82"/>
                  <a:gd name="T8" fmla="*/ 90 w 90"/>
                  <a:gd name="T9" fmla="*/ 41 h 8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0"/>
                  <a:gd name="T16" fmla="*/ 0 h 82"/>
                  <a:gd name="T17" fmla="*/ 90 w 90"/>
                  <a:gd name="T18" fmla="*/ 82 h 8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0" h="82">
                    <a:moveTo>
                      <a:pt x="90" y="41"/>
                    </a:moveTo>
                    <a:lnTo>
                      <a:pt x="0" y="82"/>
                    </a:lnTo>
                    <a:lnTo>
                      <a:pt x="28" y="41"/>
                    </a:lnTo>
                    <a:lnTo>
                      <a:pt x="0" y="0"/>
                    </a:lnTo>
                    <a:lnTo>
                      <a:pt x="90" y="41"/>
                    </a:lnTo>
                    <a:close/>
                  </a:path>
                </a:pathLst>
              </a:custGeom>
              <a:solidFill>
                <a:srgbClr val="000000"/>
              </a:solidFill>
              <a:ln w="11113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7440" name="Line 23">
                <a:extLst>
                  <a:ext uri="{FF2B5EF4-FFF2-40B4-BE49-F238E27FC236}">
                    <a16:creationId xmlns:a16="http://schemas.microsoft.com/office/drawing/2014/main" id="{39CB8BA1-73AF-E746-AD7C-F12377581D7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40" y="1673"/>
                <a:ext cx="967" cy="1"/>
              </a:xfrm>
              <a:prstGeom prst="line">
                <a:avLst/>
              </a:prstGeom>
              <a:noFill/>
              <a:ln w="222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7426" name="Rectangle 25">
              <a:extLst>
                <a:ext uri="{FF2B5EF4-FFF2-40B4-BE49-F238E27FC236}">
                  <a16:creationId xmlns:a16="http://schemas.microsoft.com/office/drawing/2014/main" id="{5A880B54-12AA-334B-BFDD-CBD8264A1F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8" y="1577"/>
              <a:ext cx="446" cy="20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7427" name="Rectangle 26">
              <a:extLst>
                <a:ext uri="{FF2B5EF4-FFF2-40B4-BE49-F238E27FC236}">
                  <a16:creationId xmlns:a16="http://schemas.microsoft.com/office/drawing/2014/main" id="{7A0C0FDE-7E46-5946-A579-24CDDB7BD7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8" y="1577"/>
              <a:ext cx="444" cy="2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2100">
                  <a:solidFill>
                    <a:srgbClr val="000000"/>
                  </a:solidFill>
                  <a:latin typeface="Arial" panose="020B0604020202020204" pitchFamily="34" charset="0"/>
                </a:rPr>
                <a:t>45</a:t>
              </a:r>
              <a:r>
                <a:rPr lang="en-US" altLang="en-US" sz="900">
                  <a:solidFill>
                    <a:srgbClr val="000000"/>
                  </a:solidFill>
                  <a:latin typeface="Arial" panose="020B0604020202020204" pitchFamily="34" charset="0"/>
                </a:rPr>
                <a:t> </a:t>
              </a:r>
              <a:r>
                <a:rPr lang="en-US" altLang="en-US" sz="2100">
                  <a:solidFill>
                    <a:srgbClr val="000000"/>
                  </a:solidFill>
                  <a:latin typeface="Symbol" pitchFamily="2" charset="2"/>
                </a:rPr>
                <a:t>m</a:t>
              </a:r>
              <a:r>
                <a:rPr lang="en-US" altLang="en-US" sz="2100">
                  <a:solidFill>
                    <a:srgbClr val="000000"/>
                  </a:solidFill>
                  <a:latin typeface="Arial" panose="020B0604020202020204" pitchFamily="34" charset="0"/>
                </a:rPr>
                <a:t>m</a:t>
              </a:r>
              <a:endParaRPr lang="en-US" altLang="en-US">
                <a:latin typeface="Arial" panose="020B0604020202020204" pitchFamily="34" charset="0"/>
              </a:endParaRPr>
            </a:p>
          </p:txBody>
        </p:sp>
        <p:grpSp>
          <p:nvGrpSpPr>
            <p:cNvPr id="17428" name="Group 31">
              <a:extLst>
                <a:ext uri="{FF2B5EF4-FFF2-40B4-BE49-F238E27FC236}">
                  <a16:creationId xmlns:a16="http://schemas.microsoft.com/office/drawing/2014/main" id="{E96757C6-8117-2D4B-805F-69AB2999413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73" y="1063"/>
              <a:ext cx="205" cy="96"/>
              <a:chOff x="1173" y="1063"/>
              <a:chExt cx="205" cy="96"/>
            </a:xfrm>
          </p:grpSpPr>
          <p:sp>
            <p:nvSpPr>
              <p:cNvPr id="17436" name="Freeform 29">
                <a:extLst>
                  <a:ext uri="{FF2B5EF4-FFF2-40B4-BE49-F238E27FC236}">
                    <a16:creationId xmlns:a16="http://schemas.microsoft.com/office/drawing/2014/main" id="{BA55FAA5-1172-FF4A-9EF9-BF18337688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5" y="1063"/>
                <a:ext cx="103" cy="96"/>
              </a:xfrm>
              <a:custGeom>
                <a:avLst/>
                <a:gdLst>
                  <a:gd name="T0" fmla="*/ 103 w 103"/>
                  <a:gd name="T1" fmla="*/ 48 h 96"/>
                  <a:gd name="T2" fmla="*/ 0 w 103"/>
                  <a:gd name="T3" fmla="*/ 96 h 96"/>
                  <a:gd name="T4" fmla="*/ 35 w 103"/>
                  <a:gd name="T5" fmla="*/ 48 h 96"/>
                  <a:gd name="T6" fmla="*/ 0 w 103"/>
                  <a:gd name="T7" fmla="*/ 0 h 96"/>
                  <a:gd name="T8" fmla="*/ 103 w 103"/>
                  <a:gd name="T9" fmla="*/ 48 h 9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03"/>
                  <a:gd name="T16" fmla="*/ 0 h 96"/>
                  <a:gd name="T17" fmla="*/ 103 w 103"/>
                  <a:gd name="T18" fmla="*/ 96 h 9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03" h="96">
                    <a:moveTo>
                      <a:pt x="103" y="48"/>
                    </a:moveTo>
                    <a:lnTo>
                      <a:pt x="0" y="96"/>
                    </a:lnTo>
                    <a:lnTo>
                      <a:pt x="35" y="48"/>
                    </a:lnTo>
                    <a:lnTo>
                      <a:pt x="0" y="0"/>
                    </a:lnTo>
                    <a:lnTo>
                      <a:pt x="103" y="48"/>
                    </a:lnTo>
                    <a:close/>
                  </a:path>
                </a:pathLst>
              </a:custGeom>
              <a:solidFill>
                <a:srgbClr val="990066"/>
              </a:solidFill>
              <a:ln w="11113">
                <a:solidFill>
                  <a:srgbClr val="990066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7437" name="Line 30">
                <a:extLst>
                  <a:ext uri="{FF2B5EF4-FFF2-40B4-BE49-F238E27FC236}">
                    <a16:creationId xmlns:a16="http://schemas.microsoft.com/office/drawing/2014/main" id="{729490FE-3DB2-0343-B171-D3D0A1CF958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73" y="1111"/>
                <a:ext cx="137" cy="1"/>
              </a:xfrm>
              <a:prstGeom prst="line">
                <a:avLst/>
              </a:prstGeom>
              <a:noFill/>
              <a:ln w="33338">
                <a:solidFill>
                  <a:srgbClr val="9900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7429" name="Rectangle 32">
              <a:extLst>
                <a:ext uri="{FF2B5EF4-FFF2-40B4-BE49-F238E27FC236}">
                  <a16:creationId xmlns:a16="http://schemas.microsoft.com/office/drawing/2014/main" id="{E74A147D-4AE4-1E4A-A5DF-4C0D7DBE6D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15" y="1022"/>
              <a:ext cx="121" cy="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700">
                  <a:solidFill>
                    <a:srgbClr val="000000"/>
                  </a:solidFill>
                  <a:latin typeface="Arial" panose="020B0604020202020204" pitchFamily="34" charset="0"/>
                </a:rPr>
                <a:t>Al</a:t>
              </a:r>
              <a:endParaRPr lang="en-US" altLang="en-US">
                <a:latin typeface="Arial" panose="020B0604020202020204" pitchFamily="34" charset="0"/>
              </a:endParaRPr>
            </a:p>
          </p:txBody>
        </p:sp>
        <p:grpSp>
          <p:nvGrpSpPr>
            <p:cNvPr id="17430" name="Group 35">
              <a:extLst>
                <a:ext uri="{FF2B5EF4-FFF2-40B4-BE49-F238E27FC236}">
                  <a16:creationId xmlns:a16="http://schemas.microsoft.com/office/drawing/2014/main" id="{7F6E544C-A668-1B47-9C42-E7FF69DAC67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73" y="1351"/>
              <a:ext cx="226" cy="96"/>
              <a:chOff x="1173" y="1351"/>
              <a:chExt cx="226" cy="96"/>
            </a:xfrm>
          </p:grpSpPr>
          <p:sp>
            <p:nvSpPr>
              <p:cNvPr id="17434" name="Freeform 33">
                <a:extLst>
                  <a:ext uri="{FF2B5EF4-FFF2-40B4-BE49-F238E27FC236}">
                    <a16:creationId xmlns:a16="http://schemas.microsoft.com/office/drawing/2014/main" id="{ABE98152-FBB5-9441-A0D4-7BF097F6FE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96" y="1351"/>
                <a:ext cx="103" cy="96"/>
              </a:xfrm>
              <a:custGeom>
                <a:avLst/>
                <a:gdLst>
                  <a:gd name="T0" fmla="*/ 103 w 103"/>
                  <a:gd name="T1" fmla="*/ 48 h 96"/>
                  <a:gd name="T2" fmla="*/ 0 w 103"/>
                  <a:gd name="T3" fmla="*/ 96 h 96"/>
                  <a:gd name="T4" fmla="*/ 34 w 103"/>
                  <a:gd name="T5" fmla="*/ 48 h 96"/>
                  <a:gd name="T6" fmla="*/ 0 w 103"/>
                  <a:gd name="T7" fmla="*/ 0 h 96"/>
                  <a:gd name="T8" fmla="*/ 103 w 103"/>
                  <a:gd name="T9" fmla="*/ 48 h 9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03"/>
                  <a:gd name="T16" fmla="*/ 0 h 96"/>
                  <a:gd name="T17" fmla="*/ 103 w 103"/>
                  <a:gd name="T18" fmla="*/ 96 h 9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03" h="96">
                    <a:moveTo>
                      <a:pt x="103" y="48"/>
                    </a:moveTo>
                    <a:lnTo>
                      <a:pt x="0" y="96"/>
                    </a:lnTo>
                    <a:lnTo>
                      <a:pt x="34" y="48"/>
                    </a:lnTo>
                    <a:lnTo>
                      <a:pt x="0" y="0"/>
                    </a:lnTo>
                    <a:lnTo>
                      <a:pt x="103" y="48"/>
                    </a:lnTo>
                    <a:close/>
                  </a:path>
                </a:pathLst>
              </a:custGeom>
              <a:solidFill>
                <a:srgbClr val="990066"/>
              </a:solidFill>
              <a:ln w="11113">
                <a:solidFill>
                  <a:srgbClr val="990066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7435" name="Line 34">
                <a:extLst>
                  <a:ext uri="{FF2B5EF4-FFF2-40B4-BE49-F238E27FC236}">
                    <a16:creationId xmlns:a16="http://schemas.microsoft.com/office/drawing/2014/main" id="{C4E69FA6-B75E-6841-B7FE-7319F412A73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73" y="1399"/>
                <a:ext cx="157" cy="1"/>
              </a:xfrm>
              <a:prstGeom prst="line">
                <a:avLst/>
              </a:prstGeom>
              <a:noFill/>
              <a:ln w="33338">
                <a:solidFill>
                  <a:srgbClr val="9900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7431" name="Rectangle 36">
              <a:extLst>
                <a:ext uri="{FF2B5EF4-FFF2-40B4-BE49-F238E27FC236}">
                  <a16:creationId xmlns:a16="http://schemas.microsoft.com/office/drawing/2014/main" id="{08DA4C59-207C-584E-8482-98AFEDA921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9" y="1310"/>
              <a:ext cx="159" cy="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700">
                  <a:solidFill>
                    <a:srgbClr val="000000"/>
                  </a:solidFill>
                  <a:latin typeface="Arial" panose="020B0604020202020204" pitchFamily="34" charset="0"/>
                </a:rPr>
                <a:t>Si </a:t>
              </a:r>
              <a:endParaRPr lang="en-US" altLang="en-US">
                <a:latin typeface="Arial" panose="020B0604020202020204" pitchFamily="34" charset="0"/>
              </a:endParaRPr>
            </a:p>
          </p:txBody>
        </p:sp>
        <p:sp>
          <p:nvSpPr>
            <p:cNvPr id="17432" name="Rectangle 37">
              <a:extLst>
                <a:ext uri="{FF2B5EF4-FFF2-40B4-BE49-F238E27FC236}">
                  <a16:creationId xmlns:a16="http://schemas.microsoft.com/office/drawing/2014/main" id="{DB91935D-1C4F-FC4E-B7E9-639D60FA98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7" y="1467"/>
              <a:ext cx="469" cy="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700">
                  <a:solidFill>
                    <a:srgbClr val="000000"/>
                  </a:solidFill>
                  <a:latin typeface="Arial" panose="020B0604020202020204" pitchFamily="34" charset="0"/>
                </a:rPr>
                <a:t>(doped)</a:t>
              </a:r>
              <a:endParaRPr lang="en-US" altLang="en-US">
                <a:latin typeface="Arial" panose="020B0604020202020204" pitchFamily="34" charset="0"/>
              </a:endParaRPr>
            </a:p>
          </p:txBody>
        </p:sp>
        <p:sp>
          <p:nvSpPr>
            <p:cNvPr id="17433" name="Rectangle 60">
              <a:extLst>
                <a:ext uri="{FF2B5EF4-FFF2-40B4-BE49-F238E27FC236}">
                  <a16:creationId xmlns:a16="http://schemas.microsoft.com/office/drawing/2014/main" id="{07ADB2F1-7E8A-7044-BDCB-D485395CC1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79" y="1030"/>
              <a:ext cx="272" cy="2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600">
                  <a:latin typeface="Arial" panose="020B0604020202020204" pitchFamily="34" charset="0"/>
                </a:rPr>
                <a:t>(d)</a:t>
              </a:r>
            </a:p>
          </p:txBody>
        </p:sp>
      </p:grpSp>
      <p:sp>
        <p:nvSpPr>
          <p:cNvPr id="17422" name="Line 10">
            <a:extLst>
              <a:ext uri="{FF2B5EF4-FFF2-40B4-BE49-F238E27FC236}">
                <a16:creationId xmlns:a16="http://schemas.microsoft.com/office/drawing/2014/main" id="{ED7A079D-106D-C849-8855-D1C2ABA1184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962400" y="2133600"/>
            <a:ext cx="1447800" cy="2286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Slide Number Placeholder 5">
            <a:extLst>
              <a:ext uri="{FF2B5EF4-FFF2-40B4-BE49-F238E27FC236}">
                <a16:creationId xmlns:a16="http://schemas.microsoft.com/office/drawing/2014/main" id="{8C293DE9-4A7C-6642-8BB6-829CCBB0A1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fld id="{A9007635-59E6-3646-B035-3F6B826C5CAB}" type="slidenum">
              <a:rPr lang="en-US" altLang="en-US" sz="1200">
                <a:latin typeface="Arial" panose="020B0604020202020204" pitchFamily="34" charset="0"/>
              </a:rPr>
              <a:pPr/>
              <a:t>20</a:t>
            </a:fld>
            <a:endParaRPr lang="en-US" altLang="en-US" sz="1200">
              <a:latin typeface="Arial" panose="020B0604020202020204" pitchFamily="34" charset="0"/>
            </a:endParaRPr>
          </a:p>
        </p:txBody>
      </p:sp>
      <p:sp>
        <p:nvSpPr>
          <p:cNvPr id="46084" name="Rectangle 2">
            <a:extLst>
              <a:ext uri="{FF2B5EF4-FFF2-40B4-BE49-F238E27FC236}">
                <a16:creationId xmlns:a16="http://schemas.microsoft.com/office/drawing/2014/main" id="{E61EB7F6-F5C3-F345-BD16-FD964E8C031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200"/>
              <a:t>Conduction in Terms of Electron and Hole Migration</a:t>
            </a:r>
          </a:p>
        </p:txBody>
      </p:sp>
      <p:sp>
        <p:nvSpPr>
          <p:cNvPr id="46086" name="Rectangle 372">
            <a:extLst>
              <a:ext uri="{FF2B5EF4-FFF2-40B4-BE49-F238E27FC236}">
                <a16:creationId xmlns:a16="http://schemas.microsoft.com/office/drawing/2014/main" id="{27460A5C-19D3-604C-9A9F-7D6A1B4FD1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5225" y="4292600"/>
            <a:ext cx="12065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electric field</a:t>
            </a: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46087" name="Rectangle 374">
            <a:extLst>
              <a:ext uri="{FF2B5EF4-FFF2-40B4-BE49-F238E27FC236}">
                <a16:creationId xmlns:a16="http://schemas.microsoft.com/office/drawing/2014/main" id="{338367E3-95F7-B948-979C-D965E111C0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79825" y="4292600"/>
            <a:ext cx="12065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electric field</a:t>
            </a: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46088" name="Rectangle 380">
            <a:extLst>
              <a:ext uri="{FF2B5EF4-FFF2-40B4-BE49-F238E27FC236}">
                <a16:creationId xmlns:a16="http://schemas.microsoft.com/office/drawing/2014/main" id="{5B10ED6B-5D6A-5446-AB5D-BB7E5DD64E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3025" y="4292600"/>
            <a:ext cx="12065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electric field</a:t>
            </a:r>
            <a:endParaRPr lang="en-US" altLang="en-US">
              <a:latin typeface="Arial" panose="020B0604020202020204" pitchFamily="34" charset="0"/>
            </a:endParaRPr>
          </a:p>
        </p:txBody>
      </p:sp>
      <p:grpSp>
        <p:nvGrpSpPr>
          <p:cNvPr id="2" name="Group 392">
            <a:extLst>
              <a:ext uri="{FF2B5EF4-FFF2-40B4-BE49-F238E27FC236}">
                <a16:creationId xmlns:a16="http://schemas.microsoft.com/office/drawing/2014/main" id="{0CEB30C7-420C-1242-B7B5-55E967494234}"/>
              </a:ext>
            </a:extLst>
          </p:cNvPr>
          <p:cNvGrpSpPr>
            <a:grpSpLocks/>
          </p:cNvGrpSpPr>
          <p:nvPr/>
        </p:nvGrpSpPr>
        <p:grpSpPr bwMode="auto">
          <a:xfrm>
            <a:off x="533400" y="4664075"/>
            <a:ext cx="6705600" cy="1736725"/>
            <a:chOff x="336" y="2938"/>
            <a:chExt cx="4224" cy="1094"/>
          </a:xfrm>
        </p:grpSpPr>
        <p:sp>
          <p:nvSpPr>
            <p:cNvPr id="46456" name="Rectangle 4">
              <a:extLst>
                <a:ext uri="{FF2B5EF4-FFF2-40B4-BE49-F238E27FC236}">
                  <a16:creationId xmlns:a16="http://schemas.microsoft.com/office/drawing/2014/main" id="{6F6445B6-975F-6B4A-AAE1-94AF5E7720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14" y="3415"/>
              <a:ext cx="208" cy="240"/>
            </a:xfrm>
            <a:prstGeom prst="rect">
              <a:avLst/>
            </a:prstGeom>
            <a:solidFill>
              <a:srgbClr val="FF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46457" name="Rectangle 5">
              <a:extLst>
                <a:ext uri="{FF2B5EF4-FFF2-40B4-BE49-F238E27FC236}">
                  <a16:creationId xmlns:a16="http://schemas.microsoft.com/office/drawing/2014/main" id="{0993884F-F97B-3F4E-BFA6-842726CC24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85" y="3415"/>
              <a:ext cx="222" cy="240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46458" name="Rectangle 6">
              <a:extLst>
                <a:ext uri="{FF2B5EF4-FFF2-40B4-BE49-F238E27FC236}">
                  <a16:creationId xmlns:a16="http://schemas.microsoft.com/office/drawing/2014/main" id="{D1272E3E-1363-9D49-B8E4-61FAFF4BEB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77" y="3415"/>
              <a:ext cx="201" cy="240"/>
            </a:xfrm>
            <a:prstGeom prst="rect">
              <a:avLst/>
            </a:prstGeom>
            <a:solidFill>
              <a:srgbClr val="99FF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46459" name="Rectangle 7">
              <a:extLst>
                <a:ext uri="{FF2B5EF4-FFF2-40B4-BE49-F238E27FC236}">
                  <a16:creationId xmlns:a16="http://schemas.microsoft.com/office/drawing/2014/main" id="{9BD71B46-274D-E146-AC8C-4C741F8393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" y="2938"/>
              <a:ext cx="2874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>
                  <a:latin typeface="Arial" panose="020B0604020202020204" pitchFamily="34" charset="0"/>
                </a:rPr>
                <a:t>•  Electrical Conductivity given by:</a:t>
              </a:r>
            </a:p>
          </p:txBody>
        </p:sp>
        <p:sp>
          <p:nvSpPr>
            <p:cNvPr id="46460" name="Line 9">
              <a:extLst>
                <a:ext uri="{FF2B5EF4-FFF2-40B4-BE49-F238E27FC236}">
                  <a16:creationId xmlns:a16="http://schemas.microsoft.com/office/drawing/2014/main" id="{5DAE276D-43FA-344F-8212-8A8A91DF217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72" y="3504"/>
              <a:ext cx="408" cy="14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461" name="Line 10">
              <a:extLst>
                <a:ext uri="{FF2B5EF4-FFF2-40B4-BE49-F238E27FC236}">
                  <a16:creationId xmlns:a16="http://schemas.microsoft.com/office/drawing/2014/main" id="{ADF3CC72-BA3A-6547-85B6-E3266BD5EA1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761" y="3582"/>
              <a:ext cx="206" cy="26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462" name="Rectangle 11">
              <a:extLst>
                <a:ext uri="{FF2B5EF4-FFF2-40B4-BE49-F238E27FC236}">
                  <a16:creationId xmlns:a16="http://schemas.microsoft.com/office/drawing/2014/main" id="{ABD01D86-679A-8740-B9FC-76BA77451C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1" y="3782"/>
              <a:ext cx="107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2000">
                  <a:solidFill>
                    <a:srgbClr val="4D4D4D"/>
                  </a:solidFill>
                  <a:latin typeface="Arial" panose="020B0604020202020204" pitchFamily="34" charset="0"/>
                </a:rPr>
                <a:t># electrons/m</a:t>
              </a:r>
            </a:p>
          </p:txBody>
        </p:sp>
        <p:sp>
          <p:nvSpPr>
            <p:cNvPr id="46463" name="Rectangle 12">
              <a:extLst>
                <a:ext uri="{FF2B5EF4-FFF2-40B4-BE49-F238E27FC236}">
                  <a16:creationId xmlns:a16="http://schemas.microsoft.com/office/drawing/2014/main" id="{C5F109AE-A3B4-8D43-8C14-ECCFBC13DC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17" y="3717"/>
              <a:ext cx="205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2000">
                  <a:solidFill>
                    <a:srgbClr val="4D4D4D"/>
                  </a:solidFill>
                  <a:latin typeface="Arial" panose="020B0604020202020204" pitchFamily="34" charset="0"/>
                </a:rPr>
                <a:t>3</a:t>
              </a:r>
            </a:p>
          </p:txBody>
        </p:sp>
        <p:sp>
          <p:nvSpPr>
            <p:cNvPr id="46464" name="Line 13">
              <a:extLst>
                <a:ext uri="{FF2B5EF4-FFF2-40B4-BE49-F238E27FC236}">
                  <a16:creationId xmlns:a16="http://schemas.microsoft.com/office/drawing/2014/main" id="{60EEFB8D-5B8E-9B40-967B-4E767D092CB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96" y="3640"/>
              <a:ext cx="54" cy="22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465" name="Rectangle 14">
              <a:extLst>
                <a:ext uri="{FF2B5EF4-FFF2-40B4-BE49-F238E27FC236}">
                  <a16:creationId xmlns:a16="http://schemas.microsoft.com/office/drawing/2014/main" id="{B41EA366-6824-6745-A05A-E4314CDFD3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56" y="3774"/>
              <a:ext cx="1647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2000">
                  <a:solidFill>
                    <a:srgbClr val="4D4D4D"/>
                  </a:solidFill>
                  <a:latin typeface="Arial" panose="020B0604020202020204" pitchFamily="34" charset="0"/>
                </a:rPr>
                <a:t>electron mobility</a:t>
              </a:r>
            </a:p>
          </p:txBody>
        </p:sp>
        <p:sp>
          <p:nvSpPr>
            <p:cNvPr id="46466" name="Line 15">
              <a:extLst>
                <a:ext uri="{FF2B5EF4-FFF2-40B4-BE49-F238E27FC236}">
                  <a16:creationId xmlns:a16="http://schemas.microsoft.com/office/drawing/2014/main" id="{CC58DABB-4057-E544-BC01-A210210F6C7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656" y="3231"/>
              <a:ext cx="66" cy="23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467" name="Rectangle 16">
              <a:extLst>
                <a:ext uri="{FF2B5EF4-FFF2-40B4-BE49-F238E27FC236}">
                  <a16:creationId xmlns:a16="http://schemas.microsoft.com/office/drawing/2014/main" id="{617767F7-D287-FE4B-BDB5-6CD01A4924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88" y="3120"/>
              <a:ext cx="810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2000">
                  <a:solidFill>
                    <a:schemeClr val="tx2"/>
                  </a:solidFill>
                  <a:latin typeface="Arial" panose="020B0604020202020204" pitchFamily="34" charset="0"/>
                </a:rPr>
                <a:t># holes/m</a:t>
              </a:r>
            </a:p>
          </p:txBody>
        </p:sp>
        <p:sp>
          <p:nvSpPr>
            <p:cNvPr id="46468" name="Rectangle 17">
              <a:extLst>
                <a:ext uri="{FF2B5EF4-FFF2-40B4-BE49-F238E27FC236}">
                  <a16:creationId xmlns:a16="http://schemas.microsoft.com/office/drawing/2014/main" id="{C0049EA6-15A9-E74F-AE2B-3070363632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8" y="3055"/>
              <a:ext cx="205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2000">
                  <a:solidFill>
                    <a:schemeClr val="tx2"/>
                  </a:solidFill>
                  <a:latin typeface="Arial" panose="020B0604020202020204" pitchFamily="34" charset="0"/>
                </a:rPr>
                <a:t>3</a:t>
              </a:r>
            </a:p>
          </p:txBody>
        </p:sp>
        <p:sp>
          <p:nvSpPr>
            <p:cNvPr id="46469" name="Rectangle 18">
              <a:extLst>
                <a:ext uri="{FF2B5EF4-FFF2-40B4-BE49-F238E27FC236}">
                  <a16:creationId xmlns:a16="http://schemas.microsoft.com/office/drawing/2014/main" id="{AC113272-A67C-8248-A4A1-69703768FB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6" y="3504"/>
              <a:ext cx="1104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2000">
                  <a:solidFill>
                    <a:schemeClr val="tx2"/>
                  </a:solidFill>
                  <a:latin typeface="Arial" panose="020B0604020202020204" pitchFamily="34" charset="0"/>
                </a:rPr>
                <a:t>hole mobility</a:t>
              </a:r>
            </a:p>
          </p:txBody>
        </p:sp>
        <p:graphicFrame>
          <p:nvGraphicFramePr>
            <p:cNvPr id="46082" name="Object 2">
              <a:extLst>
                <a:ext uri="{FF2B5EF4-FFF2-40B4-BE49-F238E27FC236}">
                  <a16:creationId xmlns:a16="http://schemas.microsoft.com/office/drawing/2014/main" id="{B3396D6A-2095-074C-AAA5-6CCD4376DA16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604" y="3382"/>
            <a:ext cx="1429" cy="30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6491" name="Equation" r:id="rId4" imgW="27495500" imgH="5854700" progId="Equation.3">
                    <p:embed/>
                  </p:oleObj>
                </mc:Choice>
                <mc:Fallback>
                  <p:oleObj name="Equation" r:id="rId4" imgW="27495500" imgH="5854700" progId="Equation.3">
                    <p:embed/>
                    <p:pic>
                      <p:nvPicPr>
                        <p:cNvPr id="0" name="Object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04" y="3382"/>
                          <a:ext cx="1429" cy="30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46090" name="Group 396">
            <a:extLst>
              <a:ext uri="{FF2B5EF4-FFF2-40B4-BE49-F238E27FC236}">
                <a16:creationId xmlns:a16="http://schemas.microsoft.com/office/drawing/2014/main" id="{9663553C-6C05-A441-9832-3B657C948117}"/>
              </a:ext>
            </a:extLst>
          </p:cNvPr>
          <p:cNvGrpSpPr>
            <a:grpSpLocks/>
          </p:cNvGrpSpPr>
          <p:nvPr/>
        </p:nvGrpSpPr>
        <p:grpSpPr bwMode="auto">
          <a:xfrm>
            <a:off x="533400" y="1600200"/>
            <a:ext cx="7921625" cy="2700338"/>
            <a:chOff x="336" y="1008"/>
            <a:chExt cx="4990" cy="1701"/>
          </a:xfrm>
        </p:grpSpPr>
        <p:sp>
          <p:nvSpPr>
            <p:cNvPr id="46094" name="Oval 390">
              <a:extLst>
                <a:ext uri="{FF2B5EF4-FFF2-40B4-BE49-F238E27FC236}">
                  <a16:creationId xmlns:a16="http://schemas.microsoft.com/office/drawing/2014/main" id="{70EE0172-3B47-B549-870B-B19C65A1912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2897058">
              <a:off x="2780" y="1949"/>
              <a:ext cx="172" cy="11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46095" name="Rectangle 19">
              <a:extLst>
                <a:ext uri="{FF2B5EF4-FFF2-40B4-BE49-F238E27FC236}">
                  <a16:creationId xmlns:a16="http://schemas.microsoft.com/office/drawing/2014/main" id="{5FE15F3D-ECFB-8B4F-8504-EE60009B5F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" y="1008"/>
              <a:ext cx="2874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>
                  <a:latin typeface="Arial" panose="020B0604020202020204" pitchFamily="34" charset="0"/>
                </a:rPr>
                <a:t>•  Concept of electrons and holes:</a:t>
              </a:r>
            </a:p>
          </p:txBody>
        </p:sp>
        <p:sp>
          <p:nvSpPr>
            <p:cNvPr id="46096" name="Oval 24">
              <a:extLst>
                <a:ext uri="{FF2B5EF4-FFF2-40B4-BE49-F238E27FC236}">
                  <a16:creationId xmlns:a16="http://schemas.microsoft.com/office/drawing/2014/main" id="{8E9B96E6-592F-9C47-A7B9-B433FDF45F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86" y="2300"/>
              <a:ext cx="56" cy="56"/>
            </a:xfrm>
            <a:prstGeom prst="ellipse">
              <a:avLst/>
            </a:prstGeom>
            <a:solidFill>
              <a:srgbClr val="AA0000"/>
            </a:solidFill>
            <a:ln w="12700">
              <a:solidFill>
                <a:srgbClr val="AA0000"/>
              </a:solidFill>
              <a:round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grpSp>
          <p:nvGrpSpPr>
            <p:cNvPr id="46097" name="Group 25">
              <a:extLst>
                <a:ext uri="{FF2B5EF4-FFF2-40B4-BE49-F238E27FC236}">
                  <a16:creationId xmlns:a16="http://schemas.microsoft.com/office/drawing/2014/main" id="{D0226D9A-750D-9E48-837F-A29DB77190C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0" y="1712"/>
              <a:ext cx="1024" cy="736"/>
              <a:chOff x="750" y="1712"/>
              <a:chExt cx="1024" cy="736"/>
            </a:xfrm>
          </p:grpSpPr>
          <p:sp>
            <p:nvSpPr>
              <p:cNvPr id="46444" name="Oval 26">
                <a:extLst>
                  <a:ext uri="{FF2B5EF4-FFF2-40B4-BE49-F238E27FC236}">
                    <a16:creationId xmlns:a16="http://schemas.microsoft.com/office/drawing/2014/main" id="{7860719C-E2E3-8E44-8325-10FBE051DA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0" y="2288"/>
                <a:ext cx="160" cy="160"/>
              </a:xfrm>
              <a:prstGeom prst="ellipse">
                <a:avLst/>
              </a:prstGeom>
              <a:solidFill>
                <a:srgbClr val="FF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6445" name="Oval 27">
                <a:extLst>
                  <a:ext uri="{FF2B5EF4-FFF2-40B4-BE49-F238E27FC236}">
                    <a16:creationId xmlns:a16="http://schemas.microsoft.com/office/drawing/2014/main" id="{F91C281F-645F-8B4C-8CF8-BED7E6233E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8" y="2288"/>
                <a:ext cx="160" cy="160"/>
              </a:xfrm>
              <a:prstGeom prst="ellipse">
                <a:avLst/>
              </a:prstGeom>
              <a:solidFill>
                <a:srgbClr val="FF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6446" name="Oval 28">
                <a:extLst>
                  <a:ext uri="{FF2B5EF4-FFF2-40B4-BE49-F238E27FC236}">
                    <a16:creationId xmlns:a16="http://schemas.microsoft.com/office/drawing/2014/main" id="{7D1E41C5-15D5-7345-BEB7-5E9AC66E46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26" y="2288"/>
                <a:ext cx="160" cy="160"/>
              </a:xfrm>
              <a:prstGeom prst="ellipse">
                <a:avLst/>
              </a:prstGeom>
              <a:solidFill>
                <a:srgbClr val="FF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6447" name="Oval 29">
                <a:extLst>
                  <a:ext uri="{FF2B5EF4-FFF2-40B4-BE49-F238E27FC236}">
                    <a16:creationId xmlns:a16="http://schemas.microsoft.com/office/drawing/2014/main" id="{A96DCE0C-ADEC-924C-A6BA-425112EC1E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14" y="2288"/>
                <a:ext cx="160" cy="160"/>
              </a:xfrm>
              <a:prstGeom prst="ellipse">
                <a:avLst/>
              </a:prstGeom>
              <a:solidFill>
                <a:srgbClr val="FF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6448" name="Oval 30">
                <a:extLst>
                  <a:ext uri="{FF2B5EF4-FFF2-40B4-BE49-F238E27FC236}">
                    <a16:creationId xmlns:a16="http://schemas.microsoft.com/office/drawing/2014/main" id="{2EEF08AA-F155-624F-BA81-34B84C8F70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0" y="2000"/>
                <a:ext cx="160" cy="160"/>
              </a:xfrm>
              <a:prstGeom prst="ellipse">
                <a:avLst/>
              </a:prstGeom>
              <a:solidFill>
                <a:srgbClr val="FF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6449" name="Oval 31">
                <a:extLst>
                  <a:ext uri="{FF2B5EF4-FFF2-40B4-BE49-F238E27FC236}">
                    <a16:creationId xmlns:a16="http://schemas.microsoft.com/office/drawing/2014/main" id="{B7638F65-3D0B-F04B-A489-32193EE151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8" y="2000"/>
                <a:ext cx="160" cy="160"/>
              </a:xfrm>
              <a:prstGeom prst="ellipse">
                <a:avLst/>
              </a:prstGeom>
              <a:solidFill>
                <a:srgbClr val="FF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6450" name="Oval 32">
                <a:extLst>
                  <a:ext uri="{FF2B5EF4-FFF2-40B4-BE49-F238E27FC236}">
                    <a16:creationId xmlns:a16="http://schemas.microsoft.com/office/drawing/2014/main" id="{A95F5D09-CB12-D741-8914-42BD751544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26" y="2000"/>
                <a:ext cx="160" cy="160"/>
              </a:xfrm>
              <a:prstGeom prst="ellipse">
                <a:avLst/>
              </a:prstGeom>
              <a:solidFill>
                <a:srgbClr val="FF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6451" name="Oval 33">
                <a:extLst>
                  <a:ext uri="{FF2B5EF4-FFF2-40B4-BE49-F238E27FC236}">
                    <a16:creationId xmlns:a16="http://schemas.microsoft.com/office/drawing/2014/main" id="{54CA95C2-B9C4-0949-BB07-E9DA3CCB7F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14" y="2000"/>
                <a:ext cx="160" cy="160"/>
              </a:xfrm>
              <a:prstGeom prst="ellipse">
                <a:avLst/>
              </a:prstGeom>
              <a:solidFill>
                <a:srgbClr val="FF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6452" name="Oval 34">
                <a:extLst>
                  <a:ext uri="{FF2B5EF4-FFF2-40B4-BE49-F238E27FC236}">
                    <a16:creationId xmlns:a16="http://schemas.microsoft.com/office/drawing/2014/main" id="{CB837DC9-7087-E041-A2EB-3E44A5869A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0" y="1712"/>
                <a:ext cx="160" cy="160"/>
              </a:xfrm>
              <a:prstGeom prst="ellipse">
                <a:avLst/>
              </a:prstGeom>
              <a:solidFill>
                <a:srgbClr val="FF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6453" name="Oval 35">
                <a:extLst>
                  <a:ext uri="{FF2B5EF4-FFF2-40B4-BE49-F238E27FC236}">
                    <a16:creationId xmlns:a16="http://schemas.microsoft.com/office/drawing/2014/main" id="{6F67537F-C5B9-404B-BE42-110F0D93A7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8" y="1712"/>
                <a:ext cx="160" cy="160"/>
              </a:xfrm>
              <a:prstGeom prst="ellipse">
                <a:avLst/>
              </a:prstGeom>
              <a:solidFill>
                <a:srgbClr val="FF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6454" name="Oval 36">
                <a:extLst>
                  <a:ext uri="{FF2B5EF4-FFF2-40B4-BE49-F238E27FC236}">
                    <a16:creationId xmlns:a16="http://schemas.microsoft.com/office/drawing/2014/main" id="{C945DFC3-6B0A-C04C-87FB-9B99DE3BDB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26" y="1712"/>
                <a:ext cx="160" cy="160"/>
              </a:xfrm>
              <a:prstGeom prst="ellipse">
                <a:avLst/>
              </a:prstGeom>
              <a:solidFill>
                <a:srgbClr val="FF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6455" name="Oval 37">
                <a:extLst>
                  <a:ext uri="{FF2B5EF4-FFF2-40B4-BE49-F238E27FC236}">
                    <a16:creationId xmlns:a16="http://schemas.microsoft.com/office/drawing/2014/main" id="{DB13FE72-0BF3-2C4B-A941-EA2ACC8F25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14" y="1712"/>
                <a:ext cx="160" cy="160"/>
              </a:xfrm>
              <a:prstGeom prst="ellipse">
                <a:avLst/>
              </a:prstGeom>
              <a:solidFill>
                <a:srgbClr val="FF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grpSp>
          <p:nvGrpSpPr>
            <p:cNvPr id="46098" name="Group 38">
              <a:extLst>
                <a:ext uri="{FF2B5EF4-FFF2-40B4-BE49-F238E27FC236}">
                  <a16:creationId xmlns:a16="http://schemas.microsoft.com/office/drawing/2014/main" id="{48FD9E67-B5B7-F744-968D-0BAC461EDC2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54" y="1616"/>
              <a:ext cx="1216" cy="928"/>
              <a:chOff x="654" y="1616"/>
              <a:chExt cx="1216" cy="928"/>
            </a:xfrm>
          </p:grpSpPr>
          <p:sp>
            <p:nvSpPr>
              <p:cNvPr id="46352" name="Oval 39">
                <a:extLst>
                  <a:ext uri="{FF2B5EF4-FFF2-40B4-BE49-F238E27FC236}">
                    <a16:creationId xmlns:a16="http://schemas.microsoft.com/office/drawing/2014/main" id="{9EEF5DDF-1405-9B4C-A563-93928A9F5B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34" y="1904"/>
                <a:ext cx="64" cy="64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6353" name="Oval 40">
                <a:extLst>
                  <a:ext uri="{FF2B5EF4-FFF2-40B4-BE49-F238E27FC236}">
                    <a16:creationId xmlns:a16="http://schemas.microsoft.com/office/drawing/2014/main" id="{E049BFF7-D105-A246-9A6D-DA41547951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06" y="1904"/>
                <a:ext cx="64" cy="64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grpSp>
            <p:nvGrpSpPr>
              <p:cNvPr id="46354" name="Group 41">
                <a:extLst>
                  <a:ext uri="{FF2B5EF4-FFF2-40B4-BE49-F238E27FC236}">
                    <a16:creationId xmlns:a16="http://schemas.microsoft.com/office/drawing/2014/main" id="{5B2AC6E7-C414-CB40-926B-7ABA89C259A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58" y="2480"/>
                <a:ext cx="136" cy="64"/>
                <a:chOff x="758" y="2480"/>
                <a:chExt cx="136" cy="64"/>
              </a:xfrm>
            </p:grpSpPr>
            <p:sp>
              <p:nvSpPr>
                <p:cNvPr id="46442" name="Oval 42">
                  <a:extLst>
                    <a:ext uri="{FF2B5EF4-FFF2-40B4-BE49-F238E27FC236}">
                      <a16:creationId xmlns:a16="http://schemas.microsoft.com/office/drawing/2014/main" id="{AA5725F0-2FFB-5049-A41F-3C26D1689D7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58" y="2480"/>
                  <a:ext cx="64" cy="64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6443" name="Oval 43">
                  <a:extLst>
                    <a:ext uri="{FF2B5EF4-FFF2-40B4-BE49-F238E27FC236}">
                      <a16:creationId xmlns:a16="http://schemas.microsoft.com/office/drawing/2014/main" id="{47E9F51F-940B-7642-8A8C-2FB12F6BCA7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30" y="2480"/>
                  <a:ext cx="64" cy="64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grpSp>
            <p:nvGrpSpPr>
              <p:cNvPr id="46355" name="Group 44">
                <a:extLst>
                  <a:ext uri="{FF2B5EF4-FFF2-40B4-BE49-F238E27FC236}">
                    <a16:creationId xmlns:a16="http://schemas.microsoft.com/office/drawing/2014/main" id="{E4DF5C1B-997D-2942-8939-E11739A1C69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046" y="2480"/>
                <a:ext cx="136" cy="64"/>
                <a:chOff x="1046" y="2480"/>
                <a:chExt cx="136" cy="64"/>
              </a:xfrm>
            </p:grpSpPr>
            <p:sp>
              <p:nvSpPr>
                <p:cNvPr id="46440" name="Oval 45">
                  <a:extLst>
                    <a:ext uri="{FF2B5EF4-FFF2-40B4-BE49-F238E27FC236}">
                      <a16:creationId xmlns:a16="http://schemas.microsoft.com/office/drawing/2014/main" id="{76B1990D-E174-EB4E-BE2C-EA433FFADE3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46" y="2480"/>
                  <a:ext cx="64" cy="64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6441" name="Oval 46">
                  <a:extLst>
                    <a:ext uri="{FF2B5EF4-FFF2-40B4-BE49-F238E27FC236}">
                      <a16:creationId xmlns:a16="http://schemas.microsoft.com/office/drawing/2014/main" id="{138E1628-40C3-9F44-900A-7D7FB77012B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18" y="2480"/>
                  <a:ext cx="64" cy="64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grpSp>
            <p:nvGrpSpPr>
              <p:cNvPr id="46356" name="Group 47">
                <a:extLst>
                  <a:ext uri="{FF2B5EF4-FFF2-40B4-BE49-F238E27FC236}">
                    <a16:creationId xmlns:a16="http://schemas.microsoft.com/office/drawing/2014/main" id="{3D32C0CD-5ACE-F248-B186-AB0C9926EAA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334" y="2480"/>
                <a:ext cx="136" cy="64"/>
                <a:chOff x="1334" y="2480"/>
                <a:chExt cx="136" cy="64"/>
              </a:xfrm>
            </p:grpSpPr>
            <p:sp>
              <p:nvSpPr>
                <p:cNvPr id="46438" name="Oval 48">
                  <a:extLst>
                    <a:ext uri="{FF2B5EF4-FFF2-40B4-BE49-F238E27FC236}">
                      <a16:creationId xmlns:a16="http://schemas.microsoft.com/office/drawing/2014/main" id="{1D68E98F-7ECF-3745-A60F-24E37C2F217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34" y="2480"/>
                  <a:ext cx="64" cy="64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6439" name="Oval 49">
                  <a:extLst>
                    <a:ext uri="{FF2B5EF4-FFF2-40B4-BE49-F238E27FC236}">
                      <a16:creationId xmlns:a16="http://schemas.microsoft.com/office/drawing/2014/main" id="{8EFA1F26-F616-094B-88B3-FC89F4A66A2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06" y="2480"/>
                  <a:ext cx="64" cy="64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grpSp>
            <p:nvGrpSpPr>
              <p:cNvPr id="46357" name="Group 50">
                <a:extLst>
                  <a:ext uri="{FF2B5EF4-FFF2-40B4-BE49-F238E27FC236}">
                    <a16:creationId xmlns:a16="http://schemas.microsoft.com/office/drawing/2014/main" id="{38D3CBF7-E43D-AD4D-B845-BF3A677EC83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622" y="2480"/>
                <a:ext cx="136" cy="64"/>
                <a:chOff x="1622" y="2480"/>
                <a:chExt cx="136" cy="64"/>
              </a:xfrm>
            </p:grpSpPr>
            <p:sp>
              <p:nvSpPr>
                <p:cNvPr id="46436" name="Oval 51">
                  <a:extLst>
                    <a:ext uri="{FF2B5EF4-FFF2-40B4-BE49-F238E27FC236}">
                      <a16:creationId xmlns:a16="http://schemas.microsoft.com/office/drawing/2014/main" id="{C90A8ABA-FBC7-EC48-86C5-E7D40974B6F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22" y="2480"/>
                  <a:ext cx="64" cy="64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6437" name="Oval 52">
                  <a:extLst>
                    <a:ext uri="{FF2B5EF4-FFF2-40B4-BE49-F238E27FC236}">
                      <a16:creationId xmlns:a16="http://schemas.microsoft.com/office/drawing/2014/main" id="{D0745E84-F92A-1E45-A54D-CD496B101F7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94" y="2480"/>
                  <a:ext cx="64" cy="64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grpSp>
            <p:nvGrpSpPr>
              <p:cNvPr id="46358" name="Group 53">
                <a:extLst>
                  <a:ext uri="{FF2B5EF4-FFF2-40B4-BE49-F238E27FC236}">
                    <a16:creationId xmlns:a16="http://schemas.microsoft.com/office/drawing/2014/main" id="{A104C013-0996-0143-A9B4-6329CFEC1F2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58" y="2192"/>
                <a:ext cx="136" cy="64"/>
                <a:chOff x="758" y="2192"/>
                <a:chExt cx="136" cy="64"/>
              </a:xfrm>
            </p:grpSpPr>
            <p:sp>
              <p:nvSpPr>
                <p:cNvPr id="46434" name="Oval 54">
                  <a:extLst>
                    <a:ext uri="{FF2B5EF4-FFF2-40B4-BE49-F238E27FC236}">
                      <a16:creationId xmlns:a16="http://schemas.microsoft.com/office/drawing/2014/main" id="{0DD4E52A-C689-8E4D-ABE5-05BF2E6FDE9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58" y="2192"/>
                  <a:ext cx="64" cy="64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6435" name="Oval 55">
                  <a:extLst>
                    <a:ext uri="{FF2B5EF4-FFF2-40B4-BE49-F238E27FC236}">
                      <a16:creationId xmlns:a16="http://schemas.microsoft.com/office/drawing/2014/main" id="{E5A94269-C86C-0541-B408-B782A8DB74C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30" y="2192"/>
                  <a:ext cx="64" cy="64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grpSp>
            <p:nvGrpSpPr>
              <p:cNvPr id="46359" name="Group 56">
                <a:extLst>
                  <a:ext uri="{FF2B5EF4-FFF2-40B4-BE49-F238E27FC236}">
                    <a16:creationId xmlns:a16="http://schemas.microsoft.com/office/drawing/2014/main" id="{37398115-4768-BF45-9267-E204FE627B4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42" y="2296"/>
                <a:ext cx="64" cy="136"/>
                <a:chOff x="942" y="2296"/>
                <a:chExt cx="64" cy="136"/>
              </a:xfrm>
            </p:grpSpPr>
            <p:sp>
              <p:nvSpPr>
                <p:cNvPr id="46432" name="Oval 57">
                  <a:extLst>
                    <a:ext uri="{FF2B5EF4-FFF2-40B4-BE49-F238E27FC236}">
                      <a16:creationId xmlns:a16="http://schemas.microsoft.com/office/drawing/2014/main" id="{C2D7705B-973E-CB45-9721-B3CADD859F9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42" y="2368"/>
                  <a:ext cx="64" cy="64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6433" name="Oval 58">
                  <a:extLst>
                    <a:ext uri="{FF2B5EF4-FFF2-40B4-BE49-F238E27FC236}">
                      <a16:creationId xmlns:a16="http://schemas.microsoft.com/office/drawing/2014/main" id="{655BC57F-D644-2A4E-8A94-0E333D5B168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42" y="2296"/>
                  <a:ext cx="64" cy="64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grpSp>
            <p:nvGrpSpPr>
              <p:cNvPr id="46360" name="Group 59">
                <a:extLst>
                  <a:ext uri="{FF2B5EF4-FFF2-40B4-BE49-F238E27FC236}">
                    <a16:creationId xmlns:a16="http://schemas.microsoft.com/office/drawing/2014/main" id="{A5291787-066A-4B4A-97E4-EB45BD1BCF9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54" y="2296"/>
                <a:ext cx="64" cy="136"/>
                <a:chOff x="654" y="2296"/>
                <a:chExt cx="64" cy="136"/>
              </a:xfrm>
            </p:grpSpPr>
            <p:sp>
              <p:nvSpPr>
                <p:cNvPr id="46430" name="Oval 60">
                  <a:extLst>
                    <a:ext uri="{FF2B5EF4-FFF2-40B4-BE49-F238E27FC236}">
                      <a16:creationId xmlns:a16="http://schemas.microsoft.com/office/drawing/2014/main" id="{E63508C4-585C-384D-B42E-8CA1796F304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54" y="2368"/>
                  <a:ext cx="64" cy="64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6431" name="Oval 61">
                  <a:extLst>
                    <a:ext uri="{FF2B5EF4-FFF2-40B4-BE49-F238E27FC236}">
                      <a16:creationId xmlns:a16="http://schemas.microsoft.com/office/drawing/2014/main" id="{56859A16-EC46-4149-8759-931FD68B6F3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54" y="2296"/>
                  <a:ext cx="64" cy="64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grpSp>
            <p:nvGrpSpPr>
              <p:cNvPr id="46361" name="Group 62">
                <a:extLst>
                  <a:ext uri="{FF2B5EF4-FFF2-40B4-BE49-F238E27FC236}">
                    <a16:creationId xmlns:a16="http://schemas.microsoft.com/office/drawing/2014/main" id="{9AE4A626-BEDA-1C45-8509-651EDA0AC79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230" y="2296"/>
                <a:ext cx="64" cy="136"/>
                <a:chOff x="1230" y="2296"/>
                <a:chExt cx="64" cy="136"/>
              </a:xfrm>
            </p:grpSpPr>
            <p:sp>
              <p:nvSpPr>
                <p:cNvPr id="46428" name="Oval 63">
                  <a:extLst>
                    <a:ext uri="{FF2B5EF4-FFF2-40B4-BE49-F238E27FC236}">
                      <a16:creationId xmlns:a16="http://schemas.microsoft.com/office/drawing/2014/main" id="{09FC5387-ADC4-1646-938E-7E3DA2C4D60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230" y="2368"/>
                  <a:ext cx="64" cy="64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6429" name="Oval 64">
                  <a:extLst>
                    <a:ext uri="{FF2B5EF4-FFF2-40B4-BE49-F238E27FC236}">
                      <a16:creationId xmlns:a16="http://schemas.microsoft.com/office/drawing/2014/main" id="{822896CE-88D2-C345-8F26-604391CB8A7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230" y="2296"/>
                  <a:ext cx="64" cy="64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grpSp>
            <p:nvGrpSpPr>
              <p:cNvPr id="46362" name="Group 65">
                <a:extLst>
                  <a:ext uri="{FF2B5EF4-FFF2-40B4-BE49-F238E27FC236}">
                    <a16:creationId xmlns:a16="http://schemas.microsoft.com/office/drawing/2014/main" id="{8132F56B-F111-2244-8F2E-8024490F792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518" y="2296"/>
                <a:ext cx="64" cy="136"/>
                <a:chOff x="1518" y="2296"/>
                <a:chExt cx="64" cy="136"/>
              </a:xfrm>
            </p:grpSpPr>
            <p:sp>
              <p:nvSpPr>
                <p:cNvPr id="46426" name="Oval 66">
                  <a:extLst>
                    <a:ext uri="{FF2B5EF4-FFF2-40B4-BE49-F238E27FC236}">
                      <a16:creationId xmlns:a16="http://schemas.microsoft.com/office/drawing/2014/main" id="{B764C108-AED8-C14A-9E6A-13BCFBC8D0B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518" y="2368"/>
                  <a:ext cx="64" cy="64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6427" name="Oval 67">
                  <a:extLst>
                    <a:ext uri="{FF2B5EF4-FFF2-40B4-BE49-F238E27FC236}">
                      <a16:creationId xmlns:a16="http://schemas.microsoft.com/office/drawing/2014/main" id="{8484040A-F30B-7447-AC89-8871BC15B84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518" y="2296"/>
                  <a:ext cx="64" cy="64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grpSp>
            <p:nvGrpSpPr>
              <p:cNvPr id="46363" name="Group 68">
                <a:extLst>
                  <a:ext uri="{FF2B5EF4-FFF2-40B4-BE49-F238E27FC236}">
                    <a16:creationId xmlns:a16="http://schemas.microsoft.com/office/drawing/2014/main" id="{EDA9DDB2-6856-1B44-B68D-7B61D0F8033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06" y="2296"/>
                <a:ext cx="64" cy="136"/>
                <a:chOff x="1806" y="2296"/>
                <a:chExt cx="64" cy="136"/>
              </a:xfrm>
            </p:grpSpPr>
            <p:sp>
              <p:nvSpPr>
                <p:cNvPr id="46424" name="Oval 69">
                  <a:extLst>
                    <a:ext uri="{FF2B5EF4-FFF2-40B4-BE49-F238E27FC236}">
                      <a16:creationId xmlns:a16="http://schemas.microsoft.com/office/drawing/2014/main" id="{DD22AFD3-74A6-C943-BE55-3787388D2B4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806" y="2368"/>
                  <a:ext cx="64" cy="64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6425" name="Oval 70">
                  <a:extLst>
                    <a:ext uri="{FF2B5EF4-FFF2-40B4-BE49-F238E27FC236}">
                      <a16:creationId xmlns:a16="http://schemas.microsoft.com/office/drawing/2014/main" id="{B9934239-2421-AE46-B1F8-03FB1046BBD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806" y="2296"/>
                  <a:ext cx="64" cy="64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grpSp>
            <p:nvGrpSpPr>
              <p:cNvPr id="46364" name="Group 71">
                <a:extLst>
                  <a:ext uri="{FF2B5EF4-FFF2-40B4-BE49-F238E27FC236}">
                    <a16:creationId xmlns:a16="http://schemas.microsoft.com/office/drawing/2014/main" id="{C6AF467B-50E6-4440-9772-75991FA31F1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046" y="2192"/>
                <a:ext cx="136" cy="64"/>
                <a:chOff x="1046" y="2192"/>
                <a:chExt cx="136" cy="64"/>
              </a:xfrm>
            </p:grpSpPr>
            <p:sp>
              <p:nvSpPr>
                <p:cNvPr id="46422" name="Oval 72">
                  <a:extLst>
                    <a:ext uri="{FF2B5EF4-FFF2-40B4-BE49-F238E27FC236}">
                      <a16:creationId xmlns:a16="http://schemas.microsoft.com/office/drawing/2014/main" id="{583A9B00-017E-934C-BC77-7440F64D202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46" y="2192"/>
                  <a:ext cx="64" cy="64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6423" name="Oval 73">
                  <a:extLst>
                    <a:ext uri="{FF2B5EF4-FFF2-40B4-BE49-F238E27FC236}">
                      <a16:creationId xmlns:a16="http://schemas.microsoft.com/office/drawing/2014/main" id="{D6CB6BAF-8D37-D549-9FBA-71D93ED2E68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18" y="2192"/>
                  <a:ext cx="64" cy="64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grpSp>
            <p:nvGrpSpPr>
              <p:cNvPr id="46365" name="Group 74">
                <a:extLst>
                  <a:ext uri="{FF2B5EF4-FFF2-40B4-BE49-F238E27FC236}">
                    <a16:creationId xmlns:a16="http://schemas.microsoft.com/office/drawing/2014/main" id="{00ADFB63-1702-CE45-94B3-9C3ADBEFF64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334" y="2192"/>
                <a:ext cx="136" cy="64"/>
                <a:chOff x="1334" y="2192"/>
                <a:chExt cx="136" cy="64"/>
              </a:xfrm>
            </p:grpSpPr>
            <p:sp>
              <p:nvSpPr>
                <p:cNvPr id="46420" name="Oval 75">
                  <a:extLst>
                    <a:ext uri="{FF2B5EF4-FFF2-40B4-BE49-F238E27FC236}">
                      <a16:creationId xmlns:a16="http://schemas.microsoft.com/office/drawing/2014/main" id="{9879AF54-7F91-154B-A1B6-46E7190A670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34" y="2192"/>
                  <a:ext cx="64" cy="64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6421" name="Oval 76">
                  <a:extLst>
                    <a:ext uri="{FF2B5EF4-FFF2-40B4-BE49-F238E27FC236}">
                      <a16:creationId xmlns:a16="http://schemas.microsoft.com/office/drawing/2014/main" id="{3812B2C4-9A38-664D-A143-8D80EDC04BF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06" y="2192"/>
                  <a:ext cx="64" cy="64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grpSp>
            <p:nvGrpSpPr>
              <p:cNvPr id="46366" name="Group 77">
                <a:extLst>
                  <a:ext uri="{FF2B5EF4-FFF2-40B4-BE49-F238E27FC236}">
                    <a16:creationId xmlns:a16="http://schemas.microsoft.com/office/drawing/2014/main" id="{0806ED2E-CD16-4040-B0F5-1D9C2602D69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622" y="2192"/>
                <a:ext cx="136" cy="64"/>
                <a:chOff x="1622" y="2192"/>
                <a:chExt cx="136" cy="64"/>
              </a:xfrm>
            </p:grpSpPr>
            <p:sp>
              <p:nvSpPr>
                <p:cNvPr id="46418" name="Oval 78">
                  <a:extLst>
                    <a:ext uri="{FF2B5EF4-FFF2-40B4-BE49-F238E27FC236}">
                      <a16:creationId xmlns:a16="http://schemas.microsoft.com/office/drawing/2014/main" id="{B005B212-9CE6-E44D-9979-5BA637EA092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22" y="2192"/>
                  <a:ext cx="64" cy="64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6419" name="Oval 79">
                  <a:extLst>
                    <a:ext uri="{FF2B5EF4-FFF2-40B4-BE49-F238E27FC236}">
                      <a16:creationId xmlns:a16="http://schemas.microsoft.com/office/drawing/2014/main" id="{1516F998-8A3B-F447-BE1A-E7D5BD43EE0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94" y="2192"/>
                  <a:ext cx="64" cy="64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grpSp>
            <p:nvGrpSpPr>
              <p:cNvPr id="46367" name="Group 80">
                <a:extLst>
                  <a:ext uri="{FF2B5EF4-FFF2-40B4-BE49-F238E27FC236}">
                    <a16:creationId xmlns:a16="http://schemas.microsoft.com/office/drawing/2014/main" id="{A67A7017-2CB0-E14C-8B6A-BC5C4550073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58" y="1904"/>
                <a:ext cx="136" cy="64"/>
                <a:chOff x="758" y="1904"/>
                <a:chExt cx="136" cy="64"/>
              </a:xfrm>
            </p:grpSpPr>
            <p:sp>
              <p:nvSpPr>
                <p:cNvPr id="46416" name="Oval 81">
                  <a:extLst>
                    <a:ext uri="{FF2B5EF4-FFF2-40B4-BE49-F238E27FC236}">
                      <a16:creationId xmlns:a16="http://schemas.microsoft.com/office/drawing/2014/main" id="{3271994E-884B-0D45-AE8B-BD10E8E407B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58" y="1904"/>
                  <a:ext cx="64" cy="64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6417" name="Oval 82">
                  <a:extLst>
                    <a:ext uri="{FF2B5EF4-FFF2-40B4-BE49-F238E27FC236}">
                      <a16:creationId xmlns:a16="http://schemas.microsoft.com/office/drawing/2014/main" id="{CDAC48F7-2180-B34F-BBC4-4B6EECB7183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30" y="1904"/>
                  <a:ext cx="64" cy="64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grpSp>
            <p:nvGrpSpPr>
              <p:cNvPr id="46368" name="Group 83">
                <a:extLst>
                  <a:ext uri="{FF2B5EF4-FFF2-40B4-BE49-F238E27FC236}">
                    <a16:creationId xmlns:a16="http://schemas.microsoft.com/office/drawing/2014/main" id="{B92B916C-5D20-FB48-AF6D-36C070833FE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42" y="2008"/>
                <a:ext cx="64" cy="136"/>
                <a:chOff x="942" y="2008"/>
                <a:chExt cx="64" cy="136"/>
              </a:xfrm>
            </p:grpSpPr>
            <p:sp>
              <p:nvSpPr>
                <p:cNvPr id="46414" name="Oval 84">
                  <a:extLst>
                    <a:ext uri="{FF2B5EF4-FFF2-40B4-BE49-F238E27FC236}">
                      <a16:creationId xmlns:a16="http://schemas.microsoft.com/office/drawing/2014/main" id="{D3732563-1C6B-5640-8D07-D63C5597C1E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42" y="2080"/>
                  <a:ext cx="64" cy="64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6415" name="Oval 85">
                  <a:extLst>
                    <a:ext uri="{FF2B5EF4-FFF2-40B4-BE49-F238E27FC236}">
                      <a16:creationId xmlns:a16="http://schemas.microsoft.com/office/drawing/2014/main" id="{FFBAFB0D-1308-5146-807E-FE6892761AB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42" y="2008"/>
                  <a:ext cx="64" cy="64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grpSp>
            <p:nvGrpSpPr>
              <p:cNvPr id="46369" name="Group 86">
                <a:extLst>
                  <a:ext uri="{FF2B5EF4-FFF2-40B4-BE49-F238E27FC236}">
                    <a16:creationId xmlns:a16="http://schemas.microsoft.com/office/drawing/2014/main" id="{29EC2F65-289E-2D49-B384-369DEED358D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54" y="2008"/>
                <a:ext cx="64" cy="136"/>
                <a:chOff x="654" y="2008"/>
                <a:chExt cx="64" cy="136"/>
              </a:xfrm>
            </p:grpSpPr>
            <p:sp>
              <p:nvSpPr>
                <p:cNvPr id="46412" name="Oval 87">
                  <a:extLst>
                    <a:ext uri="{FF2B5EF4-FFF2-40B4-BE49-F238E27FC236}">
                      <a16:creationId xmlns:a16="http://schemas.microsoft.com/office/drawing/2014/main" id="{F369E298-0314-8944-AE18-954874E3E81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54" y="2080"/>
                  <a:ext cx="64" cy="64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6413" name="Oval 88">
                  <a:extLst>
                    <a:ext uri="{FF2B5EF4-FFF2-40B4-BE49-F238E27FC236}">
                      <a16:creationId xmlns:a16="http://schemas.microsoft.com/office/drawing/2014/main" id="{7B0B8392-B3BD-744A-8BB4-8D3D8D5C38D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54" y="2008"/>
                  <a:ext cx="64" cy="64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grpSp>
            <p:nvGrpSpPr>
              <p:cNvPr id="46370" name="Group 89">
                <a:extLst>
                  <a:ext uri="{FF2B5EF4-FFF2-40B4-BE49-F238E27FC236}">
                    <a16:creationId xmlns:a16="http://schemas.microsoft.com/office/drawing/2014/main" id="{17DE4AA3-1E8C-7A4D-8B8D-D0B91BE0A98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230" y="2008"/>
                <a:ext cx="64" cy="136"/>
                <a:chOff x="1230" y="2008"/>
                <a:chExt cx="64" cy="136"/>
              </a:xfrm>
            </p:grpSpPr>
            <p:sp>
              <p:nvSpPr>
                <p:cNvPr id="46410" name="Oval 90">
                  <a:extLst>
                    <a:ext uri="{FF2B5EF4-FFF2-40B4-BE49-F238E27FC236}">
                      <a16:creationId xmlns:a16="http://schemas.microsoft.com/office/drawing/2014/main" id="{62BE4C64-0A0C-0B46-8E45-C8BDB547D49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230" y="2080"/>
                  <a:ext cx="64" cy="64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6411" name="Oval 91">
                  <a:extLst>
                    <a:ext uri="{FF2B5EF4-FFF2-40B4-BE49-F238E27FC236}">
                      <a16:creationId xmlns:a16="http://schemas.microsoft.com/office/drawing/2014/main" id="{96BCD765-242D-3742-9A85-6E7AABD321F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230" y="2008"/>
                  <a:ext cx="64" cy="64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grpSp>
            <p:nvGrpSpPr>
              <p:cNvPr id="46371" name="Group 92">
                <a:extLst>
                  <a:ext uri="{FF2B5EF4-FFF2-40B4-BE49-F238E27FC236}">
                    <a16:creationId xmlns:a16="http://schemas.microsoft.com/office/drawing/2014/main" id="{1972A7FC-DC1D-9346-9406-1C225874D17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518" y="2008"/>
                <a:ext cx="64" cy="136"/>
                <a:chOff x="1518" y="2008"/>
                <a:chExt cx="64" cy="136"/>
              </a:xfrm>
            </p:grpSpPr>
            <p:sp>
              <p:nvSpPr>
                <p:cNvPr id="46408" name="Oval 93">
                  <a:extLst>
                    <a:ext uri="{FF2B5EF4-FFF2-40B4-BE49-F238E27FC236}">
                      <a16:creationId xmlns:a16="http://schemas.microsoft.com/office/drawing/2014/main" id="{F402C534-B418-8E49-9C8F-7EF460FBAF6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518" y="2080"/>
                  <a:ext cx="64" cy="64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6409" name="Oval 94">
                  <a:extLst>
                    <a:ext uri="{FF2B5EF4-FFF2-40B4-BE49-F238E27FC236}">
                      <a16:creationId xmlns:a16="http://schemas.microsoft.com/office/drawing/2014/main" id="{87080885-8351-A44D-B502-2F2906B344D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518" y="2008"/>
                  <a:ext cx="64" cy="64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grpSp>
            <p:nvGrpSpPr>
              <p:cNvPr id="46372" name="Group 95">
                <a:extLst>
                  <a:ext uri="{FF2B5EF4-FFF2-40B4-BE49-F238E27FC236}">
                    <a16:creationId xmlns:a16="http://schemas.microsoft.com/office/drawing/2014/main" id="{4CEEA398-8848-EA48-8EE2-977629405A0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06" y="2008"/>
                <a:ext cx="64" cy="136"/>
                <a:chOff x="1806" y="2008"/>
                <a:chExt cx="64" cy="136"/>
              </a:xfrm>
            </p:grpSpPr>
            <p:sp>
              <p:nvSpPr>
                <p:cNvPr id="46406" name="Oval 96">
                  <a:extLst>
                    <a:ext uri="{FF2B5EF4-FFF2-40B4-BE49-F238E27FC236}">
                      <a16:creationId xmlns:a16="http://schemas.microsoft.com/office/drawing/2014/main" id="{1BA25EED-12FA-4649-BCAC-30E99314A2C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806" y="2080"/>
                  <a:ext cx="64" cy="64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6407" name="Oval 97">
                  <a:extLst>
                    <a:ext uri="{FF2B5EF4-FFF2-40B4-BE49-F238E27FC236}">
                      <a16:creationId xmlns:a16="http://schemas.microsoft.com/office/drawing/2014/main" id="{E5DA6685-F60C-B242-B6FB-1359C85B5A9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806" y="2008"/>
                  <a:ext cx="64" cy="64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grpSp>
            <p:nvGrpSpPr>
              <p:cNvPr id="46373" name="Group 98">
                <a:extLst>
                  <a:ext uri="{FF2B5EF4-FFF2-40B4-BE49-F238E27FC236}">
                    <a16:creationId xmlns:a16="http://schemas.microsoft.com/office/drawing/2014/main" id="{C370F1BB-15AF-F144-B813-CD9E8D33D51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046" y="1904"/>
                <a:ext cx="136" cy="64"/>
                <a:chOff x="1046" y="1904"/>
                <a:chExt cx="136" cy="64"/>
              </a:xfrm>
            </p:grpSpPr>
            <p:sp>
              <p:nvSpPr>
                <p:cNvPr id="46404" name="Oval 99">
                  <a:extLst>
                    <a:ext uri="{FF2B5EF4-FFF2-40B4-BE49-F238E27FC236}">
                      <a16:creationId xmlns:a16="http://schemas.microsoft.com/office/drawing/2014/main" id="{7F1D8D82-F7AC-5D41-975B-4A71BFF3D74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46" y="1904"/>
                  <a:ext cx="64" cy="64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6405" name="Oval 100">
                  <a:extLst>
                    <a:ext uri="{FF2B5EF4-FFF2-40B4-BE49-F238E27FC236}">
                      <a16:creationId xmlns:a16="http://schemas.microsoft.com/office/drawing/2014/main" id="{92E77655-B924-9347-999C-420AC24D4BF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18" y="1904"/>
                  <a:ext cx="64" cy="64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grpSp>
            <p:nvGrpSpPr>
              <p:cNvPr id="46374" name="Group 101">
                <a:extLst>
                  <a:ext uri="{FF2B5EF4-FFF2-40B4-BE49-F238E27FC236}">
                    <a16:creationId xmlns:a16="http://schemas.microsoft.com/office/drawing/2014/main" id="{CCA8AE1C-69CD-6340-8E9D-CB4DEA3FFA0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622" y="1904"/>
                <a:ext cx="136" cy="64"/>
                <a:chOff x="1622" y="1904"/>
                <a:chExt cx="136" cy="64"/>
              </a:xfrm>
            </p:grpSpPr>
            <p:sp>
              <p:nvSpPr>
                <p:cNvPr id="46402" name="Oval 102">
                  <a:extLst>
                    <a:ext uri="{FF2B5EF4-FFF2-40B4-BE49-F238E27FC236}">
                      <a16:creationId xmlns:a16="http://schemas.microsoft.com/office/drawing/2014/main" id="{3CF2483E-0A45-E144-866A-9117459969A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22" y="1904"/>
                  <a:ext cx="64" cy="64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6403" name="Oval 103">
                  <a:extLst>
                    <a:ext uri="{FF2B5EF4-FFF2-40B4-BE49-F238E27FC236}">
                      <a16:creationId xmlns:a16="http://schemas.microsoft.com/office/drawing/2014/main" id="{82704A66-660B-144F-BB22-DC9950FA614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94" y="1904"/>
                  <a:ext cx="64" cy="64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grpSp>
            <p:nvGrpSpPr>
              <p:cNvPr id="46375" name="Group 104">
                <a:extLst>
                  <a:ext uri="{FF2B5EF4-FFF2-40B4-BE49-F238E27FC236}">
                    <a16:creationId xmlns:a16="http://schemas.microsoft.com/office/drawing/2014/main" id="{C1E60AF7-F807-6742-B8E7-23941093B49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58" y="1616"/>
                <a:ext cx="136" cy="64"/>
                <a:chOff x="758" y="1616"/>
                <a:chExt cx="136" cy="64"/>
              </a:xfrm>
            </p:grpSpPr>
            <p:sp>
              <p:nvSpPr>
                <p:cNvPr id="46400" name="Oval 105">
                  <a:extLst>
                    <a:ext uri="{FF2B5EF4-FFF2-40B4-BE49-F238E27FC236}">
                      <a16:creationId xmlns:a16="http://schemas.microsoft.com/office/drawing/2014/main" id="{74FAF341-2A47-EB4D-96C7-D080D56F8D2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58" y="1616"/>
                  <a:ext cx="64" cy="64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6401" name="Oval 106">
                  <a:extLst>
                    <a:ext uri="{FF2B5EF4-FFF2-40B4-BE49-F238E27FC236}">
                      <a16:creationId xmlns:a16="http://schemas.microsoft.com/office/drawing/2014/main" id="{1E29450E-C997-CD49-84A6-BC314F34CD3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30" y="1616"/>
                  <a:ext cx="64" cy="64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grpSp>
            <p:nvGrpSpPr>
              <p:cNvPr id="46376" name="Group 107">
                <a:extLst>
                  <a:ext uri="{FF2B5EF4-FFF2-40B4-BE49-F238E27FC236}">
                    <a16:creationId xmlns:a16="http://schemas.microsoft.com/office/drawing/2014/main" id="{3F4AA5E3-AC4E-0A4B-B9C6-73ABE203C89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42" y="1720"/>
                <a:ext cx="64" cy="136"/>
                <a:chOff x="942" y="1720"/>
                <a:chExt cx="64" cy="136"/>
              </a:xfrm>
            </p:grpSpPr>
            <p:sp>
              <p:nvSpPr>
                <p:cNvPr id="46398" name="Oval 108">
                  <a:extLst>
                    <a:ext uri="{FF2B5EF4-FFF2-40B4-BE49-F238E27FC236}">
                      <a16:creationId xmlns:a16="http://schemas.microsoft.com/office/drawing/2014/main" id="{6498201E-393B-0F48-AA44-1F04FCB51E8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42" y="1792"/>
                  <a:ext cx="64" cy="64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6399" name="Oval 109">
                  <a:extLst>
                    <a:ext uri="{FF2B5EF4-FFF2-40B4-BE49-F238E27FC236}">
                      <a16:creationId xmlns:a16="http://schemas.microsoft.com/office/drawing/2014/main" id="{46C281AA-25BD-504A-866C-19B6D79BDAC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42" y="1720"/>
                  <a:ext cx="64" cy="64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grpSp>
            <p:nvGrpSpPr>
              <p:cNvPr id="46377" name="Group 110">
                <a:extLst>
                  <a:ext uri="{FF2B5EF4-FFF2-40B4-BE49-F238E27FC236}">
                    <a16:creationId xmlns:a16="http://schemas.microsoft.com/office/drawing/2014/main" id="{9E26B0A3-0589-1444-97C3-483BD70D164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54" y="1720"/>
                <a:ext cx="64" cy="136"/>
                <a:chOff x="654" y="1720"/>
                <a:chExt cx="64" cy="136"/>
              </a:xfrm>
            </p:grpSpPr>
            <p:sp>
              <p:nvSpPr>
                <p:cNvPr id="46396" name="Oval 111">
                  <a:extLst>
                    <a:ext uri="{FF2B5EF4-FFF2-40B4-BE49-F238E27FC236}">
                      <a16:creationId xmlns:a16="http://schemas.microsoft.com/office/drawing/2014/main" id="{A2B74C8F-C1FA-0746-BCA8-3E11A7F12DC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54" y="1792"/>
                  <a:ext cx="64" cy="64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6397" name="Oval 112">
                  <a:extLst>
                    <a:ext uri="{FF2B5EF4-FFF2-40B4-BE49-F238E27FC236}">
                      <a16:creationId xmlns:a16="http://schemas.microsoft.com/office/drawing/2014/main" id="{DA40AFB0-EF1F-8B4A-AF99-F4177241D75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54" y="1720"/>
                  <a:ext cx="64" cy="64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grpSp>
            <p:nvGrpSpPr>
              <p:cNvPr id="46378" name="Group 113">
                <a:extLst>
                  <a:ext uri="{FF2B5EF4-FFF2-40B4-BE49-F238E27FC236}">
                    <a16:creationId xmlns:a16="http://schemas.microsoft.com/office/drawing/2014/main" id="{3D871B4C-7213-6E45-9DA7-536CD4140BE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230" y="1720"/>
                <a:ext cx="64" cy="136"/>
                <a:chOff x="1230" y="1720"/>
                <a:chExt cx="64" cy="136"/>
              </a:xfrm>
            </p:grpSpPr>
            <p:sp>
              <p:nvSpPr>
                <p:cNvPr id="46394" name="Oval 114">
                  <a:extLst>
                    <a:ext uri="{FF2B5EF4-FFF2-40B4-BE49-F238E27FC236}">
                      <a16:creationId xmlns:a16="http://schemas.microsoft.com/office/drawing/2014/main" id="{E9EB1462-9761-1346-AABA-4E8FE735D4D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230" y="1792"/>
                  <a:ext cx="64" cy="64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6395" name="Oval 115">
                  <a:extLst>
                    <a:ext uri="{FF2B5EF4-FFF2-40B4-BE49-F238E27FC236}">
                      <a16:creationId xmlns:a16="http://schemas.microsoft.com/office/drawing/2014/main" id="{6AC06E45-99B6-524D-AFC1-D01DCE6FBBA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230" y="1720"/>
                  <a:ext cx="64" cy="64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grpSp>
            <p:nvGrpSpPr>
              <p:cNvPr id="46379" name="Group 116">
                <a:extLst>
                  <a:ext uri="{FF2B5EF4-FFF2-40B4-BE49-F238E27FC236}">
                    <a16:creationId xmlns:a16="http://schemas.microsoft.com/office/drawing/2014/main" id="{0A84A2AB-ADF0-D749-A48D-EB83D3DFB0F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518" y="1720"/>
                <a:ext cx="64" cy="136"/>
                <a:chOff x="1518" y="1720"/>
                <a:chExt cx="64" cy="136"/>
              </a:xfrm>
            </p:grpSpPr>
            <p:sp>
              <p:nvSpPr>
                <p:cNvPr id="46392" name="Oval 117">
                  <a:extLst>
                    <a:ext uri="{FF2B5EF4-FFF2-40B4-BE49-F238E27FC236}">
                      <a16:creationId xmlns:a16="http://schemas.microsoft.com/office/drawing/2014/main" id="{3BCCB325-6ED5-374D-A8BF-73BEFB014EC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518" y="1792"/>
                  <a:ext cx="64" cy="64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6393" name="Oval 118">
                  <a:extLst>
                    <a:ext uri="{FF2B5EF4-FFF2-40B4-BE49-F238E27FC236}">
                      <a16:creationId xmlns:a16="http://schemas.microsoft.com/office/drawing/2014/main" id="{3D904841-35EB-B94C-8344-58E66EACD09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518" y="1720"/>
                  <a:ext cx="64" cy="64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grpSp>
            <p:nvGrpSpPr>
              <p:cNvPr id="46380" name="Group 119">
                <a:extLst>
                  <a:ext uri="{FF2B5EF4-FFF2-40B4-BE49-F238E27FC236}">
                    <a16:creationId xmlns:a16="http://schemas.microsoft.com/office/drawing/2014/main" id="{490304D6-57CF-924B-81D6-22235859C17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06" y="1720"/>
                <a:ext cx="64" cy="136"/>
                <a:chOff x="1806" y="1720"/>
                <a:chExt cx="64" cy="136"/>
              </a:xfrm>
            </p:grpSpPr>
            <p:sp>
              <p:nvSpPr>
                <p:cNvPr id="46390" name="Oval 120">
                  <a:extLst>
                    <a:ext uri="{FF2B5EF4-FFF2-40B4-BE49-F238E27FC236}">
                      <a16:creationId xmlns:a16="http://schemas.microsoft.com/office/drawing/2014/main" id="{7B916932-645F-B648-992C-C37E0FB1C01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806" y="1792"/>
                  <a:ext cx="64" cy="64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6391" name="Oval 121">
                  <a:extLst>
                    <a:ext uri="{FF2B5EF4-FFF2-40B4-BE49-F238E27FC236}">
                      <a16:creationId xmlns:a16="http://schemas.microsoft.com/office/drawing/2014/main" id="{04BABE42-32E0-8F44-86C2-DAE81B93DA1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806" y="1720"/>
                  <a:ext cx="64" cy="64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grpSp>
            <p:nvGrpSpPr>
              <p:cNvPr id="46381" name="Group 122">
                <a:extLst>
                  <a:ext uri="{FF2B5EF4-FFF2-40B4-BE49-F238E27FC236}">
                    <a16:creationId xmlns:a16="http://schemas.microsoft.com/office/drawing/2014/main" id="{34CB5806-B77C-EB48-9669-AB01DB50365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046" y="1616"/>
                <a:ext cx="136" cy="64"/>
                <a:chOff x="1046" y="1616"/>
                <a:chExt cx="136" cy="64"/>
              </a:xfrm>
            </p:grpSpPr>
            <p:sp>
              <p:nvSpPr>
                <p:cNvPr id="46388" name="Oval 123">
                  <a:extLst>
                    <a:ext uri="{FF2B5EF4-FFF2-40B4-BE49-F238E27FC236}">
                      <a16:creationId xmlns:a16="http://schemas.microsoft.com/office/drawing/2014/main" id="{1E66D72A-6A2F-3B49-B771-4C7AE791810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46" y="1616"/>
                  <a:ext cx="64" cy="64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6389" name="Oval 124">
                  <a:extLst>
                    <a:ext uri="{FF2B5EF4-FFF2-40B4-BE49-F238E27FC236}">
                      <a16:creationId xmlns:a16="http://schemas.microsoft.com/office/drawing/2014/main" id="{170DC19F-8341-D949-90F3-663BFB060EE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18" y="1616"/>
                  <a:ext cx="64" cy="64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grpSp>
            <p:nvGrpSpPr>
              <p:cNvPr id="46382" name="Group 125">
                <a:extLst>
                  <a:ext uri="{FF2B5EF4-FFF2-40B4-BE49-F238E27FC236}">
                    <a16:creationId xmlns:a16="http://schemas.microsoft.com/office/drawing/2014/main" id="{493A1725-2173-EF48-87A7-37BD6B49059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334" y="1616"/>
                <a:ext cx="136" cy="64"/>
                <a:chOff x="1334" y="1616"/>
                <a:chExt cx="136" cy="64"/>
              </a:xfrm>
            </p:grpSpPr>
            <p:sp>
              <p:nvSpPr>
                <p:cNvPr id="46386" name="Oval 126">
                  <a:extLst>
                    <a:ext uri="{FF2B5EF4-FFF2-40B4-BE49-F238E27FC236}">
                      <a16:creationId xmlns:a16="http://schemas.microsoft.com/office/drawing/2014/main" id="{02851B29-784B-7040-BEE4-97CD42DE497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34" y="1616"/>
                  <a:ext cx="64" cy="64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6387" name="Oval 127">
                  <a:extLst>
                    <a:ext uri="{FF2B5EF4-FFF2-40B4-BE49-F238E27FC236}">
                      <a16:creationId xmlns:a16="http://schemas.microsoft.com/office/drawing/2014/main" id="{E73B98DB-D6F6-2044-8E85-A09E7BB110A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06" y="1616"/>
                  <a:ext cx="64" cy="64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grpSp>
            <p:nvGrpSpPr>
              <p:cNvPr id="46383" name="Group 128">
                <a:extLst>
                  <a:ext uri="{FF2B5EF4-FFF2-40B4-BE49-F238E27FC236}">
                    <a16:creationId xmlns:a16="http://schemas.microsoft.com/office/drawing/2014/main" id="{5E81223E-F3B2-CD49-B7AF-85CA1F6EE9E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622" y="1616"/>
                <a:ext cx="136" cy="64"/>
                <a:chOff x="1622" y="1616"/>
                <a:chExt cx="136" cy="64"/>
              </a:xfrm>
            </p:grpSpPr>
            <p:sp>
              <p:nvSpPr>
                <p:cNvPr id="46384" name="Oval 129">
                  <a:extLst>
                    <a:ext uri="{FF2B5EF4-FFF2-40B4-BE49-F238E27FC236}">
                      <a16:creationId xmlns:a16="http://schemas.microsoft.com/office/drawing/2014/main" id="{B4930299-FE1B-EF46-8CE9-D8680728DAF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22" y="1616"/>
                  <a:ext cx="64" cy="64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6385" name="Oval 130">
                  <a:extLst>
                    <a:ext uri="{FF2B5EF4-FFF2-40B4-BE49-F238E27FC236}">
                      <a16:creationId xmlns:a16="http://schemas.microsoft.com/office/drawing/2014/main" id="{C2D22C90-AD79-2B4C-BAA7-E9A982DD6D1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94" y="1616"/>
                  <a:ext cx="64" cy="64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</p:grpSp>
        <p:sp>
          <p:nvSpPr>
            <p:cNvPr id="46099" name="Oval 131">
              <a:extLst>
                <a:ext uri="{FF2B5EF4-FFF2-40B4-BE49-F238E27FC236}">
                  <a16:creationId xmlns:a16="http://schemas.microsoft.com/office/drawing/2014/main" id="{05636FAE-ECC4-594A-AB8D-8A272AFF7B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18" y="2004"/>
              <a:ext cx="56" cy="56"/>
            </a:xfrm>
            <a:prstGeom prst="ellipse">
              <a:avLst/>
            </a:prstGeom>
            <a:solidFill>
              <a:srgbClr val="AA0000"/>
            </a:solidFill>
            <a:ln w="12700">
              <a:solidFill>
                <a:srgbClr val="AA0000"/>
              </a:solidFill>
              <a:round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grpSp>
          <p:nvGrpSpPr>
            <p:cNvPr id="46100" name="Group 132">
              <a:extLst>
                <a:ext uri="{FF2B5EF4-FFF2-40B4-BE49-F238E27FC236}">
                  <a16:creationId xmlns:a16="http://schemas.microsoft.com/office/drawing/2014/main" id="{4E8460E0-E38A-EE42-A16A-DF6F5D4EA0B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334" y="1712"/>
              <a:ext cx="1024" cy="736"/>
              <a:chOff x="2334" y="1712"/>
              <a:chExt cx="1024" cy="736"/>
            </a:xfrm>
          </p:grpSpPr>
          <p:sp>
            <p:nvSpPr>
              <p:cNvPr id="46340" name="Oval 133">
                <a:extLst>
                  <a:ext uri="{FF2B5EF4-FFF2-40B4-BE49-F238E27FC236}">
                    <a16:creationId xmlns:a16="http://schemas.microsoft.com/office/drawing/2014/main" id="{D92DAA1E-8ACD-1C49-A380-25EFB76EAC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34" y="2288"/>
                <a:ext cx="160" cy="160"/>
              </a:xfrm>
              <a:prstGeom prst="ellipse">
                <a:avLst/>
              </a:prstGeom>
              <a:solidFill>
                <a:srgbClr val="FF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6341" name="Oval 134">
                <a:extLst>
                  <a:ext uri="{FF2B5EF4-FFF2-40B4-BE49-F238E27FC236}">
                    <a16:creationId xmlns:a16="http://schemas.microsoft.com/office/drawing/2014/main" id="{44B635CE-258A-2A4F-919A-9E83CAD26F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2" y="2288"/>
                <a:ext cx="160" cy="160"/>
              </a:xfrm>
              <a:prstGeom prst="ellipse">
                <a:avLst/>
              </a:prstGeom>
              <a:solidFill>
                <a:srgbClr val="FF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6342" name="Oval 135">
                <a:extLst>
                  <a:ext uri="{FF2B5EF4-FFF2-40B4-BE49-F238E27FC236}">
                    <a16:creationId xmlns:a16="http://schemas.microsoft.com/office/drawing/2014/main" id="{FBF49E0C-F68C-044E-A054-75DF71C2DC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10" y="2288"/>
                <a:ext cx="160" cy="160"/>
              </a:xfrm>
              <a:prstGeom prst="ellipse">
                <a:avLst/>
              </a:prstGeom>
              <a:solidFill>
                <a:srgbClr val="FF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6343" name="Oval 136">
                <a:extLst>
                  <a:ext uri="{FF2B5EF4-FFF2-40B4-BE49-F238E27FC236}">
                    <a16:creationId xmlns:a16="http://schemas.microsoft.com/office/drawing/2014/main" id="{DB6B47CB-68AF-B744-9D01-E4111EA47D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98" y="2288"/>
                <a:ext cx="160" cy="160"/>
              </a:xfrm>
              <a:prstGeom prst="ellipse">
                <a:avLst/>
              </a:prstGeom>
              <a:solidFill>
                <a:srgbClr val="FF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6344" name="Oval 137">
                <a:extLst>
                  <a:ext uri="{FF2B5EF4-FFF2-40B4-BE49-F238E27FC236}">
                    <a16:creationId xmlns:a16="http://schemas.microsoft.com/office/drawing/2014/main" id="{FC9B4B02-C903-7C4A-A91A-E714520D0B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34" y="2000"/>
                <a:ext cx="160" cy="160"/>
              </a:xfrm>
              <a:prstGeom prst="ellipse">
                <a:avLst/>
              </a:prstGeom>
              <a:solidFill>
                <a:srgbClr val="FF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6345" name="Oval 138">
                <a:extLst>
                  <a:ext uri="{FF2B5EF4-FFF2-40B4-BE49-F238E27FC236}">
                    <a16:creationId xmlns:a16="http://schemas.microsoft.com/office/drawing/2014/main" id="{8D6A59B5-247A-3C4A-8267-B6CBCB4FDC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2" y="2000"/>
                <a:ext cx="160" cy="160"/>
              </a:xfrm>
              <a:prstGeom prst="ellipse">
                <a:avLst/>
              </a:prstGeom>
              <a:solidFill>
                <a:srgbClr val="FF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6346" name="Oval 139">
                <a:extLst>
                  <a:ext uri="{FF2B5EF4-FFF2-40B4-BE49-F238E27FC236}">
                    <a16:creationId xmlns:a16="http://schemas.microsoft.com/office/drawing/2014/main" id="{BDF6D017-3D5D-9641-A263-4CC3E0C55D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10" y="2000"/>
                <a:ext cx="160" cy="160"/>
              </a:xfrm>
              <a:prstGeom prst="ellipse">
                <a:avLst/>
              </a:prstGeom>
              <a:solidFill>
                <a:srgbClr val="FF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6347" name="Oval 140">
                <a:extLst>
                  <a:ext uri="{FF2B5EF4-FFF2-40B4-BE49-F238E27FC236}">
                    <a16:creationId xmlns:a16="http://schemas.microsoft.com/office/drawing/2014/main" id="{AA37C4DE-687A-D842-AA5C-DF192C8385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98" y="2000"/>
                <a:ext cx="160" cy="160"/>
              </a:xfrm>
              <a:prstGeom prst="ellipse">
                <a:avLst/>
              </a:prstGeom>
              <a:solidFill>
                <a:srgbClr val="FF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6348" name="Oval 141">
                <a:extLst>
                  <a:ext uri="{FF2B5EF4-FFF2-40B4-BE49-F238E27FC236}">
                    <a16:creationId xmlns:a16="http://schemas.microsoft.com/office/drawing/2014/main" id="{91AAFDF5-551A-6B4A-A93C-E7C6352CA6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34" y="1712"/>
                <a:ext cx="160" cy="160"/>
              </a:xfrm>
              <a:prstGeom prst="ellipse">
                <a:avLst/>
              </a:prstGeom>
              <a:solidFill>
                <a:srgbClr val="FF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6349" name="Oval 142">
                <a:extLst>
                  <a:ext uri="{FF2B5EF4-FFF2-40B4-BE49-F238E27FC236}">
                    <a16:creationId xmlns:a16="http://schemas.microsoft.com/office/drawing/2014/main" id="{EC5E3B34-814D-A941-8540-9EF0D974CD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2" y="1712"/>
                <a:ext cx="160" cy="160"/>
              </a:xfrm>
              <a:prstGeom prst="ellipse">
                <a:avLst/>
              </a:prstGeom>
              <a:solidFill>
                <a:srgbClr val="FF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6350" name="Oval 143">
                <a:extLst>
                  <a:ext uri="{FF2B5EF4-FFF2-40B4-BE49-F238E27FC236}">
                    <a16:creationId xmlns:a16="http://schemas.microsoft.com/office/drawing/2014/main" id="{22CB34E6-C49C-2C4A-B842-1F85DB909C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10" y="1712"/>
                <a:ext cx="160" cy="160"/>
              </a:xfrm>
              <a:prstGeom prst="ellipse">
                <a:avLst/>
              </a:prstGeom>
              <a:solidFill>
                <a:srgbClr val="FF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6351" name="Oval 144">
                <a:extLst>
                  <a:ext uri="{FF2B5EF4-FFF2-40B4-BE49-F238E27FC236}">
                    <a16:creationId xmlns:a16="http://schemas.microsoft.com/office/drawing/2014/main" id="{B161CD7B-5D0D-3844-B253-3E8F36CFCF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98" y="1712"/>
                <a:ext cx="160" cy="160"/>
              </a:xfrm>
              <a:prstGeom prst="ellipse">
                <a:avLst/>
              </a:prstGeom>
              <a:solidFill>
                <a:srgbClr val="FF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46101" name="Rectangle 145">
              <a:extLst>
                <a:ext uri="{FF2B5EF4-FFF2-40B4-BE49-F238E27FC236}">
                  <a16:creationId xmlns:a16="http://schemas.microsoft.com/office/drawing/2014/main" id="{41ED8B0B-F724-294D-B12F-4467CEABDF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31" y="1943"/>
              <a:ext cx="112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>
                  <a:solidFill>
                    <a:srgbClr val="AA0000"/>
                  </a:solidFill>
                  <a:latin typeface="Arial Rounded MT Bold" panose="020F0704030504030204" pitchFamily="34" charset="77"/>
                </a:rPr>
                <a:t>+</a:t>
              </a:r>
              <a:endParaRPr lang="en-US" altLang="en-US">
                <a:latin typeface="Arial" panose="020B0604020202020204" pitchFamily="34" charset="0"/>
              </a:endParaRPr>
            </a:p>
          </p:txBody>
        </p:sp>
        <p:sp>
          <p:nvSpPr>
            <p:cNvPr id="46102" name="Rectangle 146">
              <a:extLst>
                <a:ext uri="{FF2B5EF4-FFF2-40B4-BE49-F238E27FC236}">
                  <a16:creationId xmlns:a16="http://schemas.microsoft.com/office/drawing/2014/main" id="{0A4FFDEB-BCB1-9B46-9B77-C493963CA0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72" y="1924"/>
              <a:ext cx="64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Arial" panose="020B0604020202020204" pitchFamily="34" charset="0"/>
                </a:rPr>
                <a:t>-</a:t>
              </a:r>
              <a:endParaRPr lang="en-US" altLang="en-US">
                <a:latin typeface="Arial" panose="020B0604020202020204" pitchFamily="34" charset="0"/>
              </a:endParaRPr>
            </a:p>
          </p:txBody>
        </p:sp>
        <p:grpSp>
          <p:nvGrpSpPr>
            <p:cNvPr id="46103" name="Group 147">
              <a:extLst>
                <a:ext uri="{FF2B5EF4-FFF2-40B4-BE49-F238E27FC236}">
                  <a16:creationId xmlns:a16="http://schemas.microsoft.com/office/drawing/2014/main" id="{54757E41-28F0-6F47-9AE9-0EAE6BF7A27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38" y="1616"/>
              <a:ext cx="1216" cy="928"/>
              <a:chOff x="2238" y="1616"/>
              <a:chExt cx="1216" cy="928"/>
            </a:xfrm>
          </p:grpSpPr>
          <p:grpSp>
            <p:nvGrpSpPr>
              <p:cNvPr id="46249" name="Group 148">
                <a:extLst>
                  <a:ext uri="{FF2B5EF4-FFF2-40B4-BE49-F238E27FC236}">
                    <a16:creationId xmlns:a16="http://schemas.microsoft.com/office/drawing/2014/main" id="{A956A3A9-3984-6B4B-8533-7556F80C77C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342" y="2480"/>
                <a:ext cx="136" cy="64"/>
                <a:chOff x="2342" y="2480"/>
                <a:chExt cx="136" cy="64"/>
              </a:xfrm>
            </p:grpSpPr>
            <p:sp>
              <p:nvSpPr>
                <p:cNvPr id="46338" name="Oval 149">
                  <a:extLst>
                    <a:ext uri="{FF2B5EF4-FFF2-40B4-BE49-F238E27FC236}">
                      <a16:creationId xmlns:a16="http://schemas.microsoft.com/office/drawing/2014/main" id="{21F1C033-ACDF-A943-9922-8EBF1EBA6AD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42" y="2480"/>
                  <a:ext cx="64" cy="64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6339" name="Oval 150">
                  <a:extLst>
                    <a:ext uri="{FF2B5EF4-FFF2-40B4-BE49-F238E27FC236}">
                      <a16:creationId xmlns:a16="http://schemas.microsoft.com/office/drawing/2014/main" id="{9F57A2DD-B1A6-D947-A236-848AD7B3496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14" y="2480"/>
                  <a:ext cx="64" cy="64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grpSp>
            <p:nvGrpSpPr>
              <p:cNvPr id="46250" name="Group 151">
                <a:extLst>
                  <a:ext uri="{FF2B5EF4-FFF2-40B4-BE49-F238E27FC236}">
                    <a16:creationId xmlns:a16="http://schemas.microsoft.com/office/drawing/2014/main" id="{4718A6D4-B69C-FA44-93B6-84C385E2DE6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630" y="2480"/>
                <a:ext cx="136" cy="64"/>
                <a:chOff x="2630" y="2480"/>
                <a:chExt cx="136" cy="64"/>
              </a:xfrm>
            </p:grpSpPr>
            <p:sp>
              <p:nvSpPr>
                <p:cNvPr id="46336" name="Oval 152">
                  <a:extLst>
                    <a:ext uri="{FF2B5EF4-FFF2-40B4-BE49-F238E27FC236}">
                      <a16:creationId xmlns:a16="http://schemas.microsoft.com/office/drawing/2014/main" id="{B6A9A1FF-D1AD-B34E-BF5C-39E8909DA01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630" y="2480"/>
                  <a:ext cx="64" cy="64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6337" name="Oval 153">
                  <a:extLst>
                    <a:ext uri="{FF2B5EF4-FFF2-40B4-BE49-F238E27FC236}">
                      <a16:creationId xmlns:a16="http://schemas.microsoft.com/office/drawing/2014/main" id="{D1E43825-9CD3-BE44-A39F-149D0E6EF62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02" y="2480"/>
                  <a:ext cx="64" cy="64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grpSp>
            <p:nvGrpSpPr>
              <p:cNvPr id="46251" name="Group 154">
                <a:extLst>
                  <a:ext uri="{FF2B5EF4-FFF2-40B4-BE49-F238E27FC236}">
                    <a16:creationId xmlns:a16="http://schemas.microsoft.com/office/drawing/2014/main" id="{0718413E-67F5-294C-B934-6048E4596AD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18" y="2480"/>
                <a:ext cx="136" cy="64"/>
                <a:chOff x="2918" y="2480"/>
                <a:chExt cx="136" cy="64"/>
              </a:xfrm>
            </p:grpSpPr>
            <p:sp>
              <p:nvSpPr>
                <p:cNvPr id="46334" name="Oval 155">
                  <a:extLst>
                    <a:ext uri="{FF2B5EF4-FFF2-40B4-BE49-F238E27FC236}">
                      <a16:creationId xmlns:a16="http://schemas.microsoft.com/office/drawing/2014/main" id="{59339800-A5C8-FA4C-BB56-07AEF8A6009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18" y="2480"/>
                  <a:ext cx="64" cy="64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6335" name="Oval 156">
                  <a:extLst>
                    <a:ext uri="{FF2B5EF4-FFF2-40B4-BE49-F238E27FC236}">
                      <a16:creationId xmlns:a16="http://schemas.microsoft.com/office/drawing/2014/main" id="{2507FA35-1265-0B42-B220-E3CA73A2146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90" y="2480"/>
                  <a:ext cx="64" cy="64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grpSp>
            <p:nvGrpSpPr>
              <p:cNvPr id="46252" name="Group 157">
                <a:extLst>
                  <a:ext uri="{FF2B5EF4-FFF2-40B4-BE49-F238E27FC236}">
                    <a16:creationId xmlns:a16="http://schemas.microsoft.com/office/drawing/2014/main" id="{70446297-C9F1-9E41-9BB5-D9ECD732EE9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206" y="2480"/>
                <a:ext cx="136" cy="64"/>
                <a:chOff x="3206" y="2480"/>
                <a:chExt cx="136" cy="64"/>
              </a:xfrm>
            </p:grpSpPr>
            <p:sp>
              <p:nvSpPr>
                <p:cNvPr id="46332" name="Oval 158">
                  <a:extLst>
                    <a:ext uri="{FF2B5EF4-FFF2-40B4-BE49-F238E27FC236}">
                      <a16:creationId xmlns:a16="http://schemas.microsoft.com/office/drawing/2014/main" id="{0EA0E06A-7A63-C74A-86B3-74841ED3A26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06" y="2480"/>
                  <a:ext cx="64" cy="64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6333" name="Oval 159">
                  <a:extLst>
                    <a:ext uri="{FF2B5EF4-FFF2-40B4-BE49-F238E27FC236}">
                      <a16:creationId xmlns:a16="http://schemas.microsoft.com/office/drawing/2014/main" id="{BEF0DB17-3D4B-9545-A1D6-DD5F4CA6A96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78" y="2480"/>
                  <a:ext cx="64" cy="64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grpSp>
            <p:nvGrpSpPr>
              <p:cNvPr id="46253" name="Group 160">
                <a:extLst>
                  <a:ext uri="{FF2B5EF4-FFF2-40B4-BE49-F238E27FC236}">
                    <a16:creationId xmlns:a16="http://schemas.microsoft.com/office/drawing/2014/main" id="{5DD752C7-18A1-A842-A037-504BF0A20FF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342" y="2192"/>
                <a:ext cx="136" cy="64"/>
                <a:chOff x="2342" y="2192"/>
                <a:chExt cx="136" cy="64"/>
              </a:xfrm>
            </p:grpSpPr>
            <p:sp>
              <p:nvSpPr>
                <p:cNvPr id="46330" name="Oval 161">
                  <a:extLst>
                    <a:ext uri="{FF2B5EF4-FFF2-40B4-BE49-F238E27FC236}">
                      <a16:creationId xmlns:a16="http://schemas.microsoft.com/office/drawing/2014/main" id="{8820C8E7-7014-DD4C-82EF-9E424864459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42" y="2192"/>
                  <a:ext cx="64" cy="64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6331" name="Oval 162">
                  <a:extLst>
                    <a:ext uri="{FF2B5EF4-FFF2-40B4-BE49-F238E27FC236}">
                      <a16:creationId xmlns:a16="http://schemas.microsoft.com/office/drawing/2014/main" id="{4194A11E-BEB4-D94A-9CB4-C356343A29D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14" y="2192"/>
                  <a:ext cx="64" cy="64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grpSp>
            <p:nvGrpSpPr>
              <p:cNvPr id="46254" name="Group 163">
                <a:extLst>
                  <a:ext uri="{FF2B5EF4-FFF2-40B4-BE49-F238E27FC236}">
                    <a16:creationId xmlns:a16="http://schemas.microsoft.com/office/drawing/2014/main" id="{8F4EE364-D576-2344-B81A-092D77BA6F7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526" y="2296"/>
                <a:ext cx="64" cy="136"/>
                <a:chOff x="2526" y="2296"/>
                <a:chExt cx="64" cy="136"/>
              </a:xfrm>
            </p:grpSpPr>
            <p:sp>
              <p:nvSpPr>
                <p:cNvPr id="46328" name="Oval 164">
                  <a:extLst>
                    <a:ext uri="{FF2B5EF4-FFF2-40B4-BE49-F238E27FC236}">
                      <a16:creationId xmlns:a16="http://schemas.microsoft.com/office/drawing/2014/main" id="{F50FF873-88B6-5B43-83D3-A2F97B6AD26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26" y="2368"/>
                  <a:ext cx="64" cy="64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6329" name="Oval 165">
                  <a:extLst>
                    <a:ext uri="{FF2B5EF4-FFF2-40B4-BE49-F238E27FC236}">
                      <a16:creationId xmlns:a16="http://schemas.microsoft.com/office/drawing/2014/main" id="{8E08D64D-C6F2-EB48-A921-38367DFE0A2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26" y="2296"/>
                  <a:ext cx="64" cy="64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grpSp>
            <p:nvGrpSpPr>
              <p:cNvPr id="46255" name="Group 166">
                <a:extLst>
                  <a:ext uri="{FF2B5EF4-FFF2-40B4-BE49-F238E27FC236}">
                    <a16:creationId xmlns:a16="http://schemas.microsoft.com/office/drawing/2014/main" id="{6163DFED-BE1F-0346-A96F-7D9EC7E7852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38" y="2296"/>
                <a:ext cx="64" cy="136"/>
                <a:chOff x="2238" y="2296"/>
                <a:chExt cx="64" cy="136"/>
              </a:xfrm>
            </p:grpSpPr>
            <p:sp>
              <p:nvSpPr>
                <p:cNvPr id="46326" name="Oval 167">
                  <a:extLst>
                    <a:ext uri="{FF2B5EF4-FFF2-40B4-BE49-F238E27FC236}">
                      <a16:creationId xmlns:a16="http://schemas.microsoft.com/office/drawing/2014/main" id="{AA0B96BC-CF7F-6B4E-9CD3-1E96D9A5754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38" y="2368"/>
                  <a:ext cx="64" cy="64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6327" name="Oval 168">
                  <a:extLst>
                    <a:ext uri="{FF2B5EF4-FFF2-40B4-BE49-F238E27FC236}">
                      <a16:creationId xmlns:a16="http://schemas.microsoft.com/office/drawing/2014/main" id="{C6672C9B-0452-9945-B27C-C2B19D86906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38" y="2296"/>
                  <a:ext cx="64" cy="64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grpSp>
            <p:nvGrpSpPr>
              <p:cNvPr id="46256" name="Group 169">
                <a:extLst>
                  <a:ext uri="{FF2B5EF4-FFF2-40B4-BE49-F238E27FC236}">
                    <a16:creationId xmlns:a16="http://schemas.microsoft.com/office/drawing/2014/main" id="{5937525C-8AC3-0440-BFF0-AD77683EC79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814" y="2296"/>
                <a:ext cx="64" cy="136"/>
                <a:chOff x="2814" y="2296"/>
                <a:chExt cx="64" cy="136"/>
              </a:xfrm>
            </p:grpSpPr>
            <p:sp>
              <p:nvSpPr>
                <p:cNvPr id="46324" name="Oval 170">
                  <a:extLst>
                    <a:ext uri="{FF2B5EF4-FFF2-40B4-BE49-F238E27FC236}">
                      <a16:creationId xmlns:a16="http://schemas.microsoft.com/office/drawing/2014/main" id="{ED1A7EB6-51CD-984C-9C21-65B2E5AC88A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14" y="2368"/>
                  <a:ext cx="64" cy="64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6325" name="Oval 171">
                  <a:extLst>
                    <a:ext uri="{FF2B5EF4-FFF2-40B4-BE49-F238E27FC236}">
                      <a16:creationId xmlns:a16="http://schemas.microsoft.com/office/drawing/2014/main" id="{EC09C915-674C-734C-A39D-CFE9AD6CBA5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14" y="2296"/>
                  <a:ext cx="64" cy="64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grpSp>
            <p:nvGrpSpPr>
              <p:cNvPr id="46257" name="Group 172">
                <a:extLst>
                  <a:ext uri="{FF2B5EF4-FFF2-40B4-BE49-F238E27FC236}">
                    <a16:creationId xmlns:a16="http://schemas.microsoft.com/office/drawing/2014/main" id="{824DB0FE-3A03-2746-B6B9-83CDFC58144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102" y="2296"/>
                <a:ext cx="64" cy="136"/>
                <a:chOff x="3102" y="2296"/>
                <a:chExt cx="64" cy="136"/>
              </a:xfrm>
            </p:grpSpPr>
            <p:sp>
              <p:nvSpPr>
                <p:cNvPr id="46322" name="Oval 173">
                  <a:extLst>
                    <a:ext uri="{FF2B5EF4-FFF2-40B4-BE49-F238E27FC236}">
                      <a16:creationId xmlns:a16="http://schemas.microsoft.com/office/drawing/2014/main" id="{0C92FB8E-8DBE-6D48-ACA2-D35560DF201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02" y="2368"/>
                  <a:ext cx="64" cy="64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6323" name="Oval 174">
                  <a:extLst>
                    <a:ext uri="{FF2B5EF4-FFF2-40B4-BE49-F238E27FC236}">
                      <a16:creationId xmlns:a16="http://schemas.microsoft.com/office/drawing/2014/main" id="{54758EC7-2075-7641-9936-50EBA20D31B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02" y="2296"/>
                  <a:ext cx="64" cy="64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grpSp>
            <p:nvGrpSpPr>
              <p:cNvPr id="46258" name="Group 175">
                <a:extLst>
                  <a:ext uri="{FF2B5EF4-FFF2-40B4-BE49-F238E27FC236}">
                    <a16:creationId xmlns:a16="http://schemas.microsoft.com/office/drawing/2014/main" id="{0B7EBFE7-FD28-0541-9448-F0BF091B80D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390" y="2296"/>
                <a:ext cx="64" cy="136"/>
                <a:chOff x="3390" y="2296"/>
                <a:chExt cx="64" cy="136"/>
              </a:xfrm>
            </p:grpSpPr>
            <p:sp>
              <p:nvSpPr>
                <p:cNvPr id="46320" name="Oval 176">
                  <a:extLst>
                    <a:ext uri="{FF2B5EF4-FFF2-40B4-BE49-F238E27FC236}">
                      <a16:creationId xmlns:a16="http://schemas.microsoft.com/office/drawing/2014/main" id="{7D85A2C7-40C4-6344-83FE-991ED91BE94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90" y="2368"/>
                  <a:ext cx="64" cy="64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6321" name="Oval 177">
                  <a:extLst>
                    <a:ext uri="{FF2B5EF4-FFF2-40B4-BE49-F238E27FC236}">
                      <a16:creationId xmlns:a16="http://schemas.microsoft.com/office/drawing/2014/main" id="{7C9A74D1-D124-4140-9342-A402F297636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90" y="2296"/>
                  <a:ext cx="64" cy="64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grpSp>
            <p:nvGrpSpPr>
              <p:cNvPr id="46259" name="Group 178">
                <a:extLst>
                  <a:ext uri="{FF2B5EF4-FFF2-40B4-BE49-F238E27FC236}">
                    <a16:creationId xmlns:a16="http://schemas.microsoft.com/office/drawing/2014/main" id="{03A21870-1964-7B45-86E5-8CEEC1440D8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630" y="2192"/>
                <a:ext cx="136" cy="64"/>
                <a:chOff x="2630" y="2192"/>
                <a:chExt cx="136" cy="64"/>
              </a:xfrm>
            </p:grpSpPr>
            <p:sp>
              <p:nvSpPr>
                <p:cNvPr id="46318" name="Oval 179">
                  <a:extLst>
                    <a:ext uri="{FF2B5EF4-FFF2-40B4-BE49-F238E27FC236}">
                      <a16:creationId xmlns:a16="http://schemas.microsoft.com/office/drawing/2014/main" id="{F156F37D-1C56-AE44-92FB-D14A65988FC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630" y="2192"/>
                  <a:ext cx="64" cy="64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6319" name="Oval 180">
                  <a:extLst>
                    <a:ext uri="{FF2B5EF4-FFF2-40B4-BE49-F238E27FC236}">
                      <a16:creationId xmlns:a16="http://schemas.microsoft.com/office/drawing/2014/main" id="{7D75A272-98AC-FF4A-A239-7B6859E5676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02" y="2192"/>
                  <a:ext cx="64" cy="64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grpSp>
            <p:nvGrpSpPr>
              <p:cNvPr id="46260" name="Group 181">
                <a:extLst>
                  <a:ext uri="{FF2B5EF4-FFF2-40B4-BE49-F238E27FC236}">
                    <a16:creationId xmlns:a16="http://schemas.microsoft.com/office/drawing/2014/main" id="{A276A3E0-FE6C-DE47-8A19-5D2C4590D51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18" y="2192"/>
                <a:ext cx="136" cy="64"/>
                <a:chOff x="2918" y="2192"/>
                <a:chExt cx="136" cy="64"/>
              </a:xfrm>
            </p:grpSpPr>
            <p:sp>
              <p:nvSpPr>
                <p:cNvPr id="46316" name="Oval 182">
                  <a:extLst>
                    <a:ext uri="{FF2B5EF4-FFF2-40B4-BE49-F238E27FC236}">
                      <a16:creationId xmlns:a16="http://schemas.microsoft.com/office/drawing/2014/main" id="{C9668BB7-61B7-C843-BEFB-ED9E994FCE8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18" y="2192"/>
                  <a:ext cx="64" cy="64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6317" name="Oval 183">
                  <a:extLst>
                    <a:ext uri="{FF2B5EF4-FFF2-40B4-BE49-F238E27FC236}">
                      <a16:creationId xmlns:a16="http://schemas.microsoft.com/office/drawing/2014/main" id="{4E03BB96-49B6-2444-8916-91576B3155D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90" y="2192"/>
                  <a:ext cx="64" cy="64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grpSp>
            <p:nvGrpSpPr>
              <p:cNvPr id="46261" name="Group 184">
                <a:extLst>
                  <a:ext uri="{FF2B5EF4-FFF2-40B4-BE49-F238E27FC236}">
                    <a16:creationId xmlns:a16="http://schemas.microsoft.com/office/drawing/2014/main" id="{A5E54CB1-B7E4-1243-9B1D-236961DEC90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206" y="2192"/>
                <a:ext cx="136" cy="64"/>
                <a:chOff x="3206" y="2192"/>
                <a:chExt cx="136" cy="64"/>
              </a:xfrm>
            </p:grpSpPr>
            <p:sp>
              <p:nvSpPr>
                <p:cNvPr id="46314" name="Oval 185">
                  <a:extLst>
                    <a:ext uri="{FF2B5EF4-FFF2-40B4-BE49-F238E27FC236}">
                      <a16:creationId xmlns:a16="http://schemas.microsoft.com/office/drawing/2014/main" id="{E3DCA498-017E-9E45-8FC1-5B68263CFF6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06" y="2192"/>
                  <a:ext cx="64" cy="64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6315" name="Oval 186">
                  <a:extLst>
                    <a:ext uri="{FF2B5EF4-FFF2-40B4-BE49-F238E27FC236}">
                      <a16:creationId xmlns:a16="http://schemas.microsoft.com/office/drawing/2014/main" id="{0DCFB2CF-EF96-6242-B5C6-5B52A3B3CED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78" y="2192"/>
                  <a:ext cx="64" cy="64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grpSp>
            <p:nvGrpSpPr>
              <p:cNvPr id="46262" name="Group 187">
                <a:extLst>
                  <a:ext uri="{FF2B5EF4-FFF2-40B4-BE49-F238E27FC236}">
                    <a16:creationId xmlns:a16="http://schemas.microsoft.com/office/drawing/2014/main" id="{ECFAFF76-2BEF-294E-BA4A-85EBD29376B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342" y="1904"/>
                <a:ext cx="136" cy="64"/>
                <a:chOff x="2342" y="1904"/>
                <a:chExt cx="136" cy="64"/>
              </a:xfrm>
            </p:grpSpPr>
            <p:sp>
              <p:nvSpPr>
                <p:cNvPr id="46312" name="Oval 188">
                  <a:extLst>
                    <a:ext uri="{FF2B5EF4-FFF2-40B4-BE49-F238E27FC236}">
                      <a16:creationId xmlns:a16="http://schemas.microsoft.com/office/drawing/2014/main" id="{429BF637-AA4B-4C42-AE5D-FD21CFADDA7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42" y="1904"/>
                  <a:ext cx="64" cy="64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6313" name="Oval 189">
                  <a:extLst>
                    <a:ext uri="{FF2B5EF4-FFF2-40B4-BE49-F238E27FC236}">
                      <a16:creationId xmlns:a16="http://schemas.microsoft.com/office/drawing/2014/main" id="{886BABD5-48E1-9A4D-A047-A0C109178A1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14" y="1904"/>
                  <a:ext cx="64" cy="64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grpSp>
            <p:nvGrpSpPr>
              <p:cNvPr id="46263" name="Group 190">
                <a:extLst>
                  <a:ext uri="{FF2B5EF4-FFF2-40B4-BE49-F238E27FC236}">
                    <a16:creationId xmlns:a16="http://schemas.microsoft.com/office/drawing/2014/main" id="{0A2EA586-9175-B547-AB50-2E25709768D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526" y="2008"/>
                <a:ext cx="64" cy="136"/>
                <a:chOff x="2526" y="2008"/>
                <a:chExt cx="64" cy="136"/>
              </a:xfrm>
            </p:grpSpPr>
            <p:sp>
              <p:nvSpPr>
                <p:cNvPr id="46310" name="Oval 191">
                  <a:extLst>
                    <a:ext uri="{FF2B5EF4-FFF2-40B4-BE49-F238E27FC236}">
                      <a16:creationId xmlns:a16="http://schemas.microsoft.com/office/drawing/2014/main" id="{2704CEAB-9B62-1548-882E-4F1EEB476A8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26" y="2080"/>
                  <a:ext cx="64" cy="64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6311" name="Oval 192">
                  <a:extLst>
                    <a:ext uri="{FF2B5EF4-FFF2-40B4-BE49-F238E27FC236}">
                      <a16:creationId xmlns:a16="http://schemas.microsoft.com/office/drawing/2014/main" id="{2E5C9993-F251-6241-8D3A-A3B8BC2A9B5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26" y="2008"/>
                  <a:ext cx="64" cy="64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grpSp>
            <p:nvGrpSpPr>
              <p:cNvPr id="46264" name="Group 193">
                <a:extLst>
                  <a:ext uri="{FF2B5EF4-FFF2-40B4-BE49-F238E27FC236}">
                    <a16:creationId xmlns:a16="http://schemas.microsoft.com/office/drawing/2014/main" id="{57F9BE41-A608-5F4B-819E-76CA045E2DC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38" y="2008"/>
                <a:ext cx="64" cy="136"/>
                <a:chOff x="2238" y="2008"/>
                <a:chExt cx="64" cy="136"/>
              </a:xfrm>
            </p:grpSpPr>
            <p:sp>
              <p:nvSpPr>
                <p:cNvPr id="46308" name="Oval 194">
                  <a:extLst>
                    <a:ext uri="{FF2B5EF4-FFF2-40B4-BE49-F238E27FC236}">
                      <a16:creationId xmlns:a16="http://schemas.microsoft.com/office/drawing/2014/main" id="{735196B0-7B40-2C43-B8D5-1598EB8A102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38" y="2080"/>
                  <a:ext cx="64" cy="64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6309" name="Oval 195">
                  <a:extLst>
                    <a:ext uri="{FF2B5EF4-FFF2-40B4-BE49-F238E27FC236}">
                      <a16:creationId xmlns:a16="http://schemas.microsoft.com/office/drawing/2014/main" id="{128589D8-7B96-2D46-AFAB-8EF678B776B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38" y="2008"/>
                  <a:ext cx="64" cy="64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sp>
            <p:nvSpPr>
              <p:cNvPr id="46265" name="Oval 196">
                <a:extLst>
                  <a:ext uri="{FF2B5EF4-FFF2-40B4-BE49-F238E27FC236}">
                    <a16:creationId xmlns:a16="http://schemas.microsoft.com/office/drawing/2014/main" id="{6EA32B55-BD6C-1645-8D18-35D5D443C2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14" y="2080"/>
                <a:ext cx="64" cy="64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grpSp>
            <p:nvGrpSpPr>
              <p:cNvPr id="46266" name="Group 197">
                <a:extLst>
                  <a:ext uri="{FF2B5EF4-FFF2-40B4-BE49-F238E27FC236}">
                    <a16:creationId xmlns:a16="http://schemas.microsoft.com/office/drawing/2014/main" id="{43395823-AA36-AA48-9C31-503F5257261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102" y="2008"/>
                <a:ext cx="64" cy="136"/>
                <a:chOff x="3102" y="2008"/>
                <a:chExt cx="64" cy="136"/>
              </a:xfrm>
            </p:grpSpPr>
            <p:sp>
              <p:nvSpPr>
                <p:cNvPr id="46306" name="Oval 198">
                  <a:extLst>
                    <a:ext uri="{FF2B5EF4-FFF2-40B4-BE49-F238E27FC236}">
                      <a16:creationId xmlns:a16="http://schemas.microsoft.com/office/drawing/2014/main" id="{7D62DB69-76F4-D54A-85D5-67295AC65BD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02" y="2080"/>
                  <a:ext cx="64" cy="64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6307" name="Oval 199">
                  <a:extLst>
                    <a:ext uri="{FF2B5EF4-FFF2-40B4-BE49-F238E27FC236}">
                      <a16:creationId xmlns:a16="http://schemas.microsoft.com/office/drawing/2014/main" id="{25864A4E-5FEA-3D4E-A8D1-EBC9E9D3D9B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02" y="2008"/>
                  <a:ext cx="64" cy="64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grpSp>
            <p:nvGrpSpPr>
              <p:cNvPr id="46267" name="Group 200">
                <a:extLst>
                  <a:ext uri="{FF2B5EF4-FFF2-40B4-BE49-F238E27FC236}">
                    <a16:creationId xmlns:a16="http://schemas.microsoft.com/office/drawing/2014/main" id="{C357CB48-155D-EE41-8941-0E4FE4AE4A3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390" y="2008"/>
                <a:ext cx="64" cy="136"/>
                <a:chOff x="3390" y="2008"/>
                <a:chExt cx="64" cy="136"/>
              </a:xfrm>
            </p:grpSpPr>
            <p:sp>
              <p:nvSpPr>
                <p:cNvPr id="46304" name="Oval 201">
                  <a:extLst>
                    <a:ext uri="{FF2B5EF4-FFF2-40B4-BE49-F238E27FC236}">
                      <a16:creationId xmlns:a16="http://schemas.microsoft.com/office/drawing/2014/main" id="{DC12D3EF-6B8D-CF43-B000-17A71EB4CEF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90" y="2080"/>
                  <a:ext cx="64" cy="64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6305" name="Oval 202">
                  <a:extLst>
                    <a:ext uri="{FF2B5EF4-FFF2-40B4-BE49-F238E27FC236}">
                      <a16:creationId xmlns:a16="http://schemas.microsoft.com/office/drawing/2014/main" id="{8F905135-84CF-6F4C-BEF7-4D7380BC569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90" y="2008"/>
                  <a:ext cx="64" cy="64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grpSp>
            <p:nvGrpSpPr>
              <p:cNvPr id="46268" name="Group 203">
                <a:extLst>
                  <a:ext uri="{FF2B5EF4-FFF2-40B4-BE49-F238E27FC236}">
                    <a16:creationId xmlns:a16="http://schemas.microsoft.com/office/drawing/2014/main" id="{450B7350-1C70-6E49-A5DB-0B2E8AEC351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630" y="1904"/>
                <a:ext cx="136" cy="64"/>
                <a:chOff x="2630" y="1904"/>
                <a:chExt cx="136" cy="64"/>
              </a:xfrm>
            </p:grpSpPr>
            <p:sp>
              <p:nvSpPr>
                <p:cNvPr id="46302" name="Oval 204">
                  <a:extLst>
                    <a:ext uri="{FF2B5EF4-FFF2-40B4-BE49-F238E27FC236}">
                      <a16:creationId xmlns:a16="http://schemas.microsoft.com/office/drawing/2014/main" id="{EC0A659B-4D60-114F-B511-DCDF9E6C945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630" y="1904"/>
                  <a:ext cx="64" cy="64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6303" name="Oval 205">
                  <a:extLst>
                    <a:ext uri="{FF2B5EF4-FFF2-40B4-BE49-F238E27FC236}">
                      <a16:creationId xmlns:a16="http://schemas.microsoft.com/office/drawing/2014/main" id="{F984B243-6849-AA48-8A78-EBE1DDFDC47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02" y="1904"/>
                  <a:ext cx="64" cy="64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grpSp>
            <p:nvGrpSpPr>
              <p:cNvPr id="46269" name="Group 206">
                <a:extLst>
                  <a:ext uri="{FF2B5EF4-FFF2-40B4-BE49-F238E27FC236}">
                    <a16:creationId xmlns:a16="http://schemas.microsoft.com/office/drawing/2014/main" id="{806D1882-1A3D-554D-BFFA-152538133CE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18" y="1904"/>
                <a:ext cx="136" cy="64"/>
                <a:chOff x="2918" y="1904"/>
                <a:chExt cx="136" cy="64"/>
              </a:xfrm>
            </p:grpSpPr>
            <p:sp>
              <p:nvSpPr>
                <p:cNvPr id="46300" name="Oval 207">
                  <a:extLst>
                    <a:ext uri="{FF2B5EF4-FFF2-40B4-BE49-F238E27FC236}">
                      <a16:creationId xmlns:a16="http://schemas.microsoft.com/office/drawing/2014/main" id="{AF88FC0C-9A7C-1849-A253-ECF3537A95A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18" y="1904"/>
                  <a:ext cx="64" cy="64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6301" name="Oval 208">
                  <a:extLst>
                    <a:ext uri="{FF2B5EF4-FFF2-40B4-BE49-F238E27FC236}">
                      <a16:creationId xmlns:a16="http://schemas.microsoft.com/office/drawing/2014/main" id="{E9CD3ED1-67BD-7245-BCE2-BAB5F84C4E4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90" y="1904"/>
                  <a:ext cx="64" cy="64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grpSp>
            <p:nvGrpSpPr>
              <p:cNvPr id="46270" name="Group 209">
                <a:extLst>
                  <a:ext uri="{FF2B5EF4-FFF2-40B4-BE49-F238E27FC236}">
                    <a16:creationId xmlns:a16="http://schemas.microsoft.com/office/drawing/2014/main" id="{B4E62C09-2B40-6743-B4CE-FB5EA87A0E9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206" y="1904"/>
                <a:ext cx="136" cy="64"/>
                <a:chOff x="3206" y="1904"/>
                <a:chExt cx="136" cy="64"/>
              </a:xfrm>
            </p:grpSpPr>
            <p:sp>
              <p:nvSpPr>
                <p:cNvPr id="46298" name="Oval 210">
                  <a:extLst>
                    <a:ext uri="{FF2B5EF4-FFF2-40B4-BE49-F238E27FC236}">
                      <a16:creationId xmlns:a16="http://schemas.microsoft.com/office/drawing/2014/main" id="{73879F70-4002-EE47-B6A2-C9AAF091E77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06" y="1904"/>
                  <a:ext cx="64" cy="64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6299" name="Oval 211">
                  <a:extLst>
                    <a:ext uri="{FF2B5EF4-FFF2-40B4-BE49-F238E27FC236}">
                      <a16:creationId xmlns:a16="http://schemas.microsoft.com/office/drawing/2014/main" id="{BFDF66B7-7B26-EA44-9B0E-3838666F146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78" y="1904"/>
                  <a:ext cx="64" cy="64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grpSp>
            <p:nvGrpSpPr>
              <p:cNvPr id="46271" name="Group 212">
                <a:extLst>
                  <a:ext uri="{FF2B5EF4-FFF2-40B4-BE49-F238E27FC236}">
                    <a16:creationId xmlns:a16="http://schemas.microsoft.com/office/drawing/2014/main" id="{EE7CD431-42E4-5A47-AE60-7BA3B0AAE9A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342" y="1616"/>
                <a:ext cx="136" cy="64"/>
                <a:chOff x="2342" y="1616"/>
                <a:chExt cx="136" cy="64"/>
              </a:xfrm>
            </p:grpSpPr>
            <p:sp>
              <p:nvSpPr>
                <p:cNvPr id="46296" name="Oval 213">
                  <a:extLst>
                    <a:ext uri="{FF2B5EF4-FFF2-40B4-BE49-F238E27FC236}">
                      <a16:creationId xmlns:a16="http://schemas.microsoft.com/office/drawing/2014/main" id="{C0A43743-D140-9042-AD5C-C1BEBF4CEBB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42" y="1616"/>
                  <a:ext cx="64" cy="64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6297" name="Oval 214">
                  <a:extLst>
                    <a:ext uri="{FF2B5EF4-FFF2-40B4-BE49-F238E27FC236}">
                      <a16:creationId xmlns:a16="http://schemas.microsoft.com/office/drawing/2014/main" id="{CE1B7882-4F23-2749-8A81-D708D7C3856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14" y="1616"/>
                  <a:ext cx="64" cy="64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grpSp>
            <p:nvGrpSpPr>
              <p:cNvPr id="46272" name="Group 215">
                <a:extLst>
                  <a:ext uri="{FF2B5EF4-FFF2-40B4-BE49-F238E27FC236}">
                    <a16:creationId xmlns:a16="http://schemas.microsoft.com/office/drawing/2014/main" id="{19385D8F-E55B-E348-BBCB-44C8E93E75B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526" y="1720"/>
                <a:ext cx="64" cy="136"/>
                <a:chOff x="2526" y="1720"/>
                <a:chExt cx="64" cy="136"/>
              </a:xfrm>
            </p:grpSpPr>
            <p:sp>
              <p:nvSpPr>
                <p:cNvPr id="46294" name="Oval 216">
                  <a:extLst>
                    <a:ext uri="{FF2B5EF4-FFF2-40B4-BE49-F238E27FC236}">
                      <a16:creationId xmlns:a16="http://schemas.microsoft.com/office/drawing/2014/main" id="{85F4D99A-E2A2-3F4D-B789-5B6C48A4098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26" y="1792"/>
                  <a:ext cx="64" cy="64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6295" name="Oval 217">
                  <a:extLst>
                    <a:ext uri="{FF2B5EF4-FFF2-40B4-BE49-F238E27FC236}">
                      <a16:creationId xmlns:a16="http://schemas.microsoft.com/office/drawing/2014/main" id="{5F0E11C9-B9A0-ED4E-B347-B8DEE681D0B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26" y="1720"/>
                  <a:ext cx="64" cy="64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grpSp>
            <p:nvGrpSpPr>
              <p:cNvPr id="46273" name="Group 218">
                <a:extLst>
                  <a:ext uri="{FF2B5EF4-FFF2-40B4-BE49-F238E27FC236}">
                    <a16:creationId xmlns:a16="http://schemas.microsoft.com/office/drawing/2014/main" id="{818BDC12-33C4-A748-8503-8BAD49A45BD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38" y="1720"/>
                <a:ext cx="64" cy="136"/>
                <a:chOff x="2238" y="1720"/>
                <a:chExt cx="64" cy="136"/>
              </a:xfrm>
            </p:grpSpPr>
            <p:sp>
              <p:nvSpPr>
                <p:cNvPr id="46292" name="Oval 219">
                  <a:extLst>
                    <a:ext uri="{FF2B5EF4-FFF2-40B4-BE49-F238E27FC236}">
                      <a16:creationId xmlns:a16="http://schemas.microsoft.com/office/drawing/2014/main" id="{9663E838-D487-F940-9D38-992A03E3D62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38" y="1792"/>
                  <a:ext cx="64" cy="64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6293" name="Oval 220">
                  <a:extLst>
                    <a:ext uri="{FF2B5EF4-FFF2-40B4-BE49-F238E27FC236}">
                      <a16:creationId xmlns:a16="http://schemas.microsoft.com/office/drawing/2014/main" id="{91597415-07E6-8C42-99FA-AB4F704C7B8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38" y="1720"/>
                  <a:ext cx="64" cy="64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grpSp>
            <p:nvGrpSpPr>
              <p:cNvPr id="46274" name="Group 221">
                <a:extLst>
                  <a:ext uri="{FF2B5EF4-FFF2-40B4-BE49-F238E27FC236}">
                    <a16:creationId xmlns:a16="http://schemas.microsoft.com/office/drawing/2014/main" id="{3288B31C-8EAB-BD4B-97B9-9E84EE753EE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814" y="1720"/>
                <a:ext cx="64" cy="136"/>
                <a:chOff x="2814" y="1720"/>
                <a:chExt cx="64" cy="136"/>
              </a:xfrm>
            </p:grpSpPr>
            <p:sp>
              <p:nvSpPr>
                <p:cNvPr id="46290" name="Oval 222">
                  <a:extLst>
                    <a:ext uri="{FF2B5EF4-FFF2-40B4-BE49-F238E27FC236}">
                      <a16:creationId xmlns:a16="http://schemas.microsoft.com/office/drawing/2014/main" id="{C8328F2B-C549-5C49-8577-0D6BCE2CC30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14" y="1792"/>
                  <a:ext cx="64" cy="64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6291" name="Oval 223">
                  <a:extLst>
                    <a:ext uri="{FF2B5EF4-FFF2-40B4-BE49-F238E27FC236}">
                      <a16:creationId xmlns:a16="http://schemas.microsoft.com/office/drawing/2014/main" id="{999E0FC4-21B1-974C-99A3-098ACE3DF82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14" y="1720"/>
                  <a:ext cx="64" cy="64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grpSp>
            <p:nvGrpSpPr>
              <p:cNvPr id="46275" name="Group 224">
                <a:extLst>
                  <a:ext uri="{FF2B5EF4-FFF2-40B4-BE49-F238E27FC236}">
                    <a16:creationId xmlns:a16="http://schemas.microsoft.com/office/drawing/2014/main" id="{40ACCA3A-8D25-194B-AF05-32794F47FF7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102" y="1720"/>
                <a:ext cx="64" cy="136"/>
                <a:chOff x="3102" y="1720"/>
                <a:chExt cx="64" cy="136"/>
              </a:xfrm>
            </p:grpSpPr>
            <p:sp>
              <p:nvSpPr>
                <p:cNvPr id="46288" name="Oval 225">
                  <a:extLst>
                    <a:ext uri="{FF2B5EF4-FFF2-40B4-BE49-F238E27FC236}">
                      <a16:creationId xmlns:a16="http://schemas.microsoft.com/office/drawing/2014/main" id="{366CA8FF-7566-C342-97D5-E1533BC6790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02" y="1792"/>
                  <a:ext cx="64" cy="64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6289" name="Oval 226">
                  <a:extLst>
                    <a:ext uri="{FF2B5EF4-FFF2-40B4-BE49-F238E27FC236}">
                      <a16:creationId xmlns:a16="http://schemas.microsoft.com/office/drawing/2014/main" id="{54E7BAA7-F47E-CB4E-ACDE-E1135C974DB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02" y="1720"/>
                  <a:ext cx="64" cy="64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grpSp>
            <p:nvGrpSpPr>
              <p:cNvPr id="46276" name="Group 227">
                <a:extLst>
                  <a:ext uri="{FF2B5EF4-FFF2-40B4-BE49-F238E27FC236}">
                    <a16:creationId xmlns:a16="http://schemas.microsoft.com/office/drawing/2014/main" id="{15C97C49-9E3C-4F44-A42D-DF7CA94443F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390" y="1720"/>
                <a:ext cx="64" cy="136"/>
                <a:chOff x="3390" y="1720"/>
                <a:chExt cx="64" cy="136"/>
              </a:xfrm>
            </p:grpSpPr>
            <p:sp>
              <p:nvSpPr>
                <p:cNvPr id="46286" name="Oval 228">
                  <a:extLst>
                    <a:ext uri="{FF2B5EF4-FFF2-40B4-BE49-F238E27FC236}">
                      <a16:creationId xmlns:a16="http://schemas.microsoft.com/office/drawing/2014/main" id="{C02DD882-0075-8043-A26D-29DDD083FA5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90" y="1792"/>
                  <a:ext cx="64" cy="64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6287" name="Oval 229">
                  <a:extLst>
                    <a:ext uri="{FF2B5EF4-FFF2-40B4-BE49-F238E27FC236}">
                      <a16:creationId xmlns:a16="http://schemas.microsoft.com/office/drawing/2014/main" id="{0CFCB939-1460-174B-BBFE-391F184A138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90" y="1720"/>
                  <a:ext cx="64" cy="64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grpSp>
            <p:nvGrpSpPr>
              <p:cNvPr id="46277" name="Group 230">
                <a:extLst>
                  <a:ext uri="{FF2B5EF4-FFF2-40B4-BE49-F238E27FC236}">
                    <a16:creationId xmlns:a16="http://schemas.microsoft.com/office/drawing/2014/main" id="{4A9DB8E1-199C-F546-8089-1C812DE0C94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630" y="1616"/>
                <a:ext cx="136" cy="64"/>
                <a:chOff x="2630" y="1616"/>
                <a:chExt cx="136" cy="64"/>
              </a:xfrm>
            </p:grpSpPr>
            <p:sp>
              <p:nvSpPr>
                <p:cNvPr id="46284" name="Oval 231">
                  <a:extLst>
                    <a:ext uri="{FF2B5EF4-FFF2-40B4-BE49-F238E27FC236}">
                      <a16:creationId xmlns:a16="http://schemas.microsoft.com/office/drawing/2014/main" id="{8B1A5DE1-C3DE-AE42-B7AA-15FD186B096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630" y="1616"/>
                  <a:ext cx="64" cy="64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6285" name="Oval 232">
                  <a:extLst>
                    <a:ext uri="{FF2B5EF4-FFF2-40B4-BE49-F238E27FC236}">
                      <a16:creationId xmlns:a16="http://schemas.microsoft.com/office/drawing/2014/main" id="{56235145-22EB-0A41-A07A-135E80C6508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02" y="1616"/>
                  <a:ext cx="64" cy="64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grpSp>
            <p:nvGrpSpPr>
              <p:cNvPr id="46278" name="Group 233">
                <a:extLst>
                  <a:ext uri="{FF2B5EF4-FFF2-40B4-BE49-F238E27FC236}">
                    <a16:creationId xmlns:a16="http://schemas.microsoft.com/office/drawing/2014/main" id="{FF5CB2DE-486A-0E4F-9BF6-F47F6C10A36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18" y="1616"/>
                <a:ext cx="136" cy="64"/>
                <a:chOff x="2918" y="1616"/>
                <a:chExt cx="136" cy="64"/>
              </a:xfrm>
            </p:grpSpPr>
            <p:sp>
              <p:nvSpPr>
                <p:cNvPr id="46282" name="Oval 234">
                  <a:extLst>
                    <a:ext uri="{FF2B5EF4-FFF2-40B4-BE49-F238E27FC236}">
                      <a16:creationId xmlns:a16="http://schemas.microsoft.com/office/drawing/2014/main" id="{FFD655D6-CC7D-3E42-89E3-7B6476E5A91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18" y="1616"/>
                  <a:ext cx="64" cy="64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6283" name="Oval 235">
                  <a:extLst>
                    <a:ext uri="{FF2B5EF4-FFF2-40B4-BE49-F238E27FC236}">
                      <a16:creationId xmlns:a16="http://schemas.microsoft.com/office/drawing/2014/main" id="{B1300AE9-FCAF-3746-BB23-13E921D5A4E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90" y="1616"/>
                  <a:ext cx="64" cy="64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grpSp>
            <p:nvGrpSpPr>
              <p:cNvPr id="46279" name="Group 236">
                <a:extLst>
                  <a:ext uri="{FF2B5EF4-FFF2-40B4-BE49-F238E27FC236}">
                    <a16:creationId xmlns:a16="http://schemas.microsoft.com/office/drawing/2014/main" id="{0ADEFDB7-52BD-FA40-9DB8-A0768893DFB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206" y="1616"/>
                <a:ext cx="136" cy="64"/>
                <a:chOff x="3206" y="1616"/>
                <a:chExt cx="136" cy="64"/>
              </a:xfrm>
            </p:grpSpPr>
            <p:sp>
              <p:nvSpPr>
                <p:cNvPr id="46280" name="Oval 237">
                  <a:extLst>
                    <a:ext uri="{FF2B5EF4-FFF2-40B4-BE49-F238E27FC236}">
                      <a16:creationId xmlns:a16="http://schemas.microsoft.com/office/drawing/2014/main" id="{499BCE73-E626-FB41-BF27-1E721E8F98C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06" y="1616"/>
                  <a:ext cx="64" cy="64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6281" name="Oval 238">
                  <a:extLst>
                    <a:ext uri="{FF2B5EF4-FFF2-40B4-BE49-F238E27FC236}">
                      <a16:creationId xmlns:a16="http://schemas.microsoft.com/office/drawing/2014/main" id="{0F87E667-8E1F-D946-BF2C-EF10C3A0201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78" y="1616"/>
                  <a:ext cx="64" cy="64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</p:grpSp>
        <p:grpSp>
          <p:nvGrpSpPr>
            <p:cNvPr id="46104" name="Group 241">
              <a:extLst>
                <a:ext uri="{FF2B5EF4-FFF2-40B4-BE49-F238E27FC236}">
                  <a16:creationId xmlns:a16="http://schemas.microsoft.com/office/drawing/2014/main" id="{79B65F52-A078-4941-876C-6A85612E72B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78" y="1568"/>
              <a:ext cx="368" cy="376"/>
              <a:chOff x="2478" y="1568"/>
              <a:chExt cx="368" cy="376"/>
            </a:xfrm>
          </p:grpSpPr>
          <p:sp>
            <p:nvSpPr>
              <p:cNvPr id="46247" name="Freeform 242">
                <a:extLst>
                  <a:ext uri="{FF2B5EF4-FFF2-40B4-BE49-F238E27FC236}">
                    <a16:creationId xmlns:a16="http://schemas.microsoft.com/office/drawing/2014/main" id="{691523E0-DA07-9A47-A28C-6A6AAE7B73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42" y="1840"/>
                <a:ext cx="104" cy="104"/>
              </a:xfrm>
              <a:custGeom>
                <a:avLst/>
                <a:gdLst>
                  <a:gd name="T0" fmla="*/ 104 w 104"/>
                  <a:gd name="T1" fmla="*/ 104 h 104"/>
                  <a:gd name="T2" fmla="*/ 0 w 104"/>
                  <a:gd name="T3" fmla="*/ 64 h 104"/>
                  <a:gd name="T4" fmla="*/ 56 w 104"/>
                  <a:gd name="T5" fmla="*/ 56 h 104"/>
                  <a:gd name="T6" fmla="*/ 64 w 104"/>
                  <a:gd name="T7" fmla="*/ 0 h 104"/>
                  <a:gd name="T8" fmla="*/ 104 w 104"/>
                  <a:gd name="T9" fmla="*/ 104 h 10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04"/>
                  <a:gd name="T16" fmla="*/ 0 h 104"/>
                  <a:gd name="T17" fmla="*/ 104 w 104"/>
                  <a:gd name="T18" fmla="*/ 104 h 10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04" h="104">
                    <a:moveTo>
                      <a:pt x="104" y="104"/>
                    </a:moveTo>
                    <a:lnTo>
                      <a:pt x="0" y="64"/>
                    </a:lnTo>
                    <a:lnTo>
                      <a:pt x="56" y="56"/>
                    </a:lnTo>
                    <a:lnTo>
                      <a:pt x="64" y="0"/>
                    </a:lnTo>
                    <a:lnTo>
                      <a:pt x="104" y="104"/>
                    </a:lnTo>
                    <a:close/>
                  </a:path>
                </a:pathLst>
              </a:custGeom>
              <a:solidFill>
                <a:srgbClr val="00000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6248" name="Line 243">
                <a:extLst>
                  <a:ext uri="{FF2B5EF4-FFF2-40B4-BE49-F238E27FC236}">
                    <a16:creationId xmlns:a16="http://schemas.microsoft.com/office/drawing/2014/main" id="{8C0A4A9B-548B-F741-932E-97A7055A89E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78" y="1568"/>
                <a:ext cx="320" cy="328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6105" name="Rectangle 244">
              <a:extLst>
                <a:ext uri="{FF2B5EF4-FFF2-40B4-BE49-F238E27FC236}">
                  <a16:creationId xmlns:a16="http://schemas.microsoft.com/office/drawing/2014/main" id="{0166D73D-57D0-A240-A85E-1639BC114A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46" y="1240"/>
              <a:ext cx="512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800">
                  <a:solidFill>
                    <a:srgbClr val="000000"/>
                  </a:solidFill>
                  <a:latin typeface="Arial" panose="020B0604020202020204" pitchFamily="34" charset="0"/>
                </a:rPr>
                <a:t>electron</a:t>
              </a:r>
              <a:endParaRPr lang="en-US" altLang="en-US">
                <a:latin typeface="Arial" panose="020B0604020202020204" pitchFamily="34" charset="0"/>
              </a:endParaRPr>
            </a:p>
          </p:txBody>
        </p:sp>
        <p:sp>
          <p:nvSpPr>
            <p:cNvPr id="46106" name="Rectangle 245">
              <a:extLst>
                <a:ext uri="{FF2B5EF4-FFF2-40B4-BE49-F238E27FC236}">
                  <a16:creationId xmlns:a16="http://schemas.microsoft.com/office/drawing/2014/main" id="{60F15416-2E6D-A348-A6E5-BFC8761FBE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0" y="1240"/>
              <a:ext cx="144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800">
                  <a:solidFill>
                    <a:srgbClr val="AA0000"/>
                  </a:solidFill>
                  <a:latin typeface="Arial Rounded MT Bold" panose="020F0704030504030204" pitchFamily="34" charset="77"/>
                </a:rPr>
                <a:t>    </a:t>
              </a:r>
              <a:endParaRPr lang="en-US" altLang="en-US">
                <a:latin typeface="Arial" panose="020B0604020202020204" pitchFamily="34" charset="0"/>
              </a:endParaRPr>
            </a:p>
          </p:txBody>
        </p:sp>
        <p:sp>
          <p:nvSpPr>
            <p:cNvPr id="46107" name="Rectangle 246">
              <a:extLst>
                <a:ext uri="{FF2B5EF4-FFF2-40B4-BE49-F238E27FC236}">
                  <a16:creationId xmlns:a16="http://schemas.microsoft.com/office/drawing/2014/main" id="{AB7C2BC4-2720-B547-8FCA-6F86F68583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4" y="1240"/>
              <a:ext cx="272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800">
                  <a:solidFill>
                    <a:srgbClr val="AA0000"/>
                  </a:solidFill>
                  <a:latin typeface="Arial" panose="020B0604020202020204" pitchFamily="34" charset="0"/>
                </a:rPr>
                <a:t>hole</a:t>
              </a:r>
              <a:endParaRPr lang="en-US" altLang="en-US">
                <a:latin typeface="Arial" panose="020B0604020202020204" pitchFamily="34" charset="0"/>
              </a:endParaRPr>
            </a:p>
          </p:txBody>
        </p:sp>
        <p:sp>
          <p:nvSpPr>
            <p:cNvPr id="46108" name="Rectangle 247">
              <a:extLst>
                <a:ext uri="{FF2B5EF4-FFF2-40B4-BE49-F238E27FC236}">
                  <a16:creationId xmlns:a16="http://schemas.microsoft.com/office/drawing/2014/main" id="{B2BB7A9C-770A-C744-8B9E-118A565BF8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70" y="1240"/>
              <a:ext cx="180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800">
                  <a:solidFill>
                    <a:srgbClr val="AA0000"/>
                  </a:solidFill>
                  <a:latin typeface="Arial Rounded MT Bold" panose="020F0704030504030204" pitchFamily="34" charset="77"/>
                </a:rPr>
                <a:t>     </a:t>
              </a:r>
              <a:endParaRPr lang="en-US" altLang="en-US">
                <a:latin typeface="Arial" panose="020B0604020202020204" pitchFamily="34" charset="0"/>
              </a:endParaRPr>
            </a:p>
          </p:txBody>
        </p:sp>
        <p:sp>
          <p:nvSpPr>
            <p:cNvPr id="46109" name="Rectangle 248">
              <a:extLst>
                <a:ext uri="{FF2B5EF4-FFF2-40B4-BE49-F238E27FC236}">
                  <a16:creationId xmlns:a16="http://schemas.microsoft.com/office/drawing/2014/main" id="{AE84BD53-5094-C246-9B14-67339DD171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46" y="1408"/>
              <a:ext cx="792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800">
                  <a:solidFill>
                    <a:srgbClr val="000000"/>
                  </a:solidFill>
                  <a:latin typeface="Arial" panose="020B0604020202020204" pitchFamily="34" charset="0"/>
                </a:rPr>
                <a:t>pair creation</a:t>
              </a:r>
              <a:endParaRPr lang="en-US" altLang="en-US">
                <a:latin typeface="Arial" panose="020B0604020202020204" pitchFamily="34" charset="0"/>
              </a:endParaRPr>
            </a:p>
          </p:txBody>
        </p:sp>
        <p:sp>
          <p:nvSpPr>
            <p:cNvPr id="46110" name="Oval 249">
              <a:extLst>
                <a:ext uri="{FF2B5EF4-FFF2-40B4-BE49-F238E27FC236}">
                  <a16:creationId xmlns:a16="http://schemas.microsoft.com/office/drawing/2014/main" id="{C4EE5B9B-4AC2-D348-BA12-37895023C4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65" y="1295"/>
              <a:ext cx="64" cy="64"/>
            </a:xfrm>
            <a:prstGeom prst="ellipse">
              <a:avLst/>
            </a:prstGeom>
            <a:solidFill>
              <a:schemeClr val="bg2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46111" name="Oval 250">
              <a:extLst>
                <a:ext uri="{FF2B5EF4-FFF2-40B4-BE49-F238E27FC236}">
                  <a16:creationId xmlns:a16="http://schemas.microsoft.com/office/drawing/2014/main" id="{B76CB219-0EFA-5F4A-8E65-631B9D238B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98" y="1300"/>
              <a:ext cx="56" cy="56"/>
            </a:xfrm>
            <a:prstGeom prst="ellipse">
              <a:avLst/>
            </a:prstGeom>
            <a:solidFill>
              <a:srgbClr val="AA0000"/>
            </a:solidFill>
            <a:ln w="12700">
              <a:solidFill>
                <a:srgbClr val="AA0000"/>
              </a:solidFill>
              <a:round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grpSp>
          <p:nvGrpSpPr>
            <p:cNvPr id="46112" name="Group 251">
              <a:extLst>
                <a:ext uri="{FF2B5EF4-FFF2-40B4-BE49-F238E27FC236}">
                  <a16:creationId xmlns:a16="http://schemas.microsoft.com/office/drawing/2014/main" id="{126505C7-BC8E-E545-ADFF-AE0B262C4A4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97" y="1712"/>
              <a:ext cx="1024" cy="736"/>
              <a:chOff x="3990" y="1712"/>
              <a:chExt cx="1024" cy="736"/>
            </a:xfrm>
          </p:grpSpPr>
          <p:sp>
            <p:nvSpPr>
              <p:cNvPr id="46235" name="Oval 252">
                <a:extLst>
                  <a:ext uri="{FF2B5EF4-FFF2-40B4-BE49-F238E27FC236}">
                    <a16:creationId xmlns:a16="http://schemas.microsoft.com/office/drawing/2014/main" id="{159A7D11-3E95-E443-9541-B56EEC5988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0" y="2288"/>
                <a:ext cx="160" cy="160"/>
              </a:xfrm>
              <a:prstGeom prst="ellipse">
                <a:avLst/>
              </a:prstGeom>
              <a:solidFill>
                <a:srgbClr val="FF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6236" name="Oval 253">
                <a:extLst>
                  <a:ext uri="{FF2B5EF4-FFF2-40B4-BE49-F238E27FC236}">
                    <a16:creationId xmlns:a16="http://schemas.microsoft.com/office/drawing/2014/main" id="{A76331E0-87E2-D341-928E-63AA3C09F6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78" y="2288"/>
                <a:ext cx="160" cy="160"/>
              </a:xfrm>
              <a:prstGeom prst="ellipse">
                <a:avLst/>
              </a:prstGeom>
              <a:solidFill>
                <a:srgbClr val="FF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6237" name="Oval 254">
                <a:extLst>
                  <a:ext uri="{FF2B5EF4-FFF2-40B4-BE49-F238E27FC236}">
                    <a16:creationId xmlns:a16="http://schemas.microsoft.com/office/drawing/2014/main" id="{E60B96E5-8607-1746-B279-DF347CEBD2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66" y="2288"/>
                <a:ext cx="160" cy="160"/>
              </a:xfrm>
              <a:prstGeom prst="ellipse">
                <a:avLst/>
              </a:prstGeom>
              <a:solidFill>
                <a:srgbClr val="FF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6238" name="Oval 255">
                <a:extLst>
                  <a:ext uri="{FF2B5EF4-FFF2-40B4-BE49-F238E27FC236}">
                    <a16:creationId xmlns:a16="http://schemas.microsoft.com/office/drawing/2014/main" id="{F375067D-98C3-6148-AE34-633416415B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54" y="2288"/>
                <a:ext cx="160" cy="160"/>
              </a:xfrm>
              <a:prstGeom prst="ellipse">
                <a:avLst/>
              </a:prstGeom>
              <a:solidFill>
                <a:srgbClr val="FF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6239" name="Oval 256">
                <a:extLst>
                  <a:ext uri="{FF2B5EF4-FFF2-40B4-BE49-F238E27FC236}">
                    <a16:creationId xmlns:a16="http://schemas.microsoft.com/office/drawing/2014/main" id="{92866279-D71A-A846-B9A4-4362660D71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0" y="2000"/>
                <a:ext cx="160" cy="160"/>
              </a:xfrm>
              <a:prstGeom prst="ellipse">
                <a:avLst/>
              </a:prstGeom>
              <a:solidFill>
                <a:srgbClr val="FF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6240" name="Oval 257">
                <a:extLst>
                  <a:ext uri="{FF2B5EF4-FFF2-40B4-BE49-F238E27FC236}">
                    <a16:creationId xmlns:a16="http://schemas.microsoft.com/office/drawing/2014/main" id="{7E3721FE-2DC2-8B47-AA03-9047AB30D1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78" y="2000"/>
                <a:ext cx="160" cy="160"/>
              </a:xfrm>
              <a:prstGeom prst="ellipse">
                <a:avLst/>
              </a:prstGeom>
              <a:solidFill>
                <a:srgbClr val="FF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6241" name="Oval 258">
                <a:extLst>
                  <a:ext uri="{FF2B5EF4-FFF2-40B4-BE49-F238E27FC236}">
                    <a16:creationId xmlns:a16="http://schemas.microsoft.com/office/drawing/2014/main" id="{FF5E1BA3-BD8D-0742-A5F1-2735D1CA21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66" y="2000"/>
                <a:ext cx="160" cy="160"/>
              </a:xfrm>
              <a:prstGeom prst="ellipse">
                <a:avLst/>
              </a:prstGeom>
              <a:solidFill>
                <a:srgbClr val="FF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6242" name="Oval 259">
                <a:extLst>
                  <a:ext uri="{FF2B5EF4-FFF2-40B4-BE49-F238E27FC236}">
                    <a16:creationId xmlns:a16="http://schemas.microsoft.com/office/drawing/2014/main" id="{E7E85F1C-5674-0040-ABF4-381D0AD1EF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54" y="2000"/>
                <a:ext cx="160" cy="160"/>
              </a:xfrm>
              <a:prstGeom prst="ellipse">
                <a:avLst/>
              </a:prstGeom>
              <a:solidFill>
                <a:srgbClr val="FF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6243" name="Oval 260">
                <a:extLst>
                  <a:ext uri="{FF2B5EF4-FFF2-40B4-BE49-F238E27FC236}">
                    <a16:creationId xmlns:a16="http://schemas.microsoft.com/office/drawing/2014/main" id="{49A6F7C2-349A-4C46-97A3-DB3DCA4C87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0" y="1712"/>
                <a:ext cx="160" cy="160"/>
              </a:xfrm>
              <a:prstGeom prst="ellipse">
                <a:avLst/>
              </a:prstGeom>
              <a:solidFill>
                <a:srgbClr val="FF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6244" name="Oval 261">
                <a:extLst>
                  <a:ext uri="{FF2B5EF4-FFF2-40B4-BE49-F238E27FC236}">
                    <a16:creationId xmlns:a16="http://schemas.microsoft.com/office/drawing/2014/main" id="{1931BC70-0AF4-114A-AF65-3C1FE3D4A1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78" y="1712"/>
                <a:ext cx="160" cy="160"/>
              </a:xfrm>
              <a:prstGeom prst="ellipse">
                <a:avLst/>
              </a:prstGeom>
              <a:solidFill>
                <a:srgbClr val="FF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6245" name="Oval 262">
                <a:extLst>
                  <a:ext uri="{FF2B5EF4-FFF2-40B4-BE49-F238E27FC236}">
                    <a16:creationId xmlns:a16="http://schemas.microsoft.com/office/drawing/2014/main" id="{51C39393-34DE-3A43-BD33-1B1E70B77E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66" y="1712"/>
                <a:ext cx="160" cy="160"/>
              </a:xfrm>
              <a:prstGeom prst="ellipse">
                <a:avLst/>
              </a:prstGeom>
              <a:solidFill>
                <a:srgbClr val="FF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6246" name="Oval 263">
                <a:extLst>
                  <a:ext uri="{FF2B5EF4-FFF2-40B4-BE49-F238E27FC236}">
                    <a16:creationId xmlns:a16="http://schemas.microsoft.com/office/drawing/2014/main" id="{A4D66E07-5DF8-8241-B34E-24326FDC71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54" y="1712"/>
                <a:ext cx="160" cy="160"/>
              </a:xfrm>
              <a:prstGeom prst="ellipse">
                <a:avLst/>
              </a:prstGeom>
              <a:solidFill>
                <a:srgbClr val="FF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46113" name="Rectangle 264">
              <a:extLst>
                <a:ext uri="{FF2B5EF4-FFF2-40B4-BE49-F238E27FC236}">
                  <a16:creationId xmlns:a16="http://schemas.microsoft.com/office/drawing/2014/main" id="{6632F324-C6FB-4945-AF21-8B9587699C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14" y="1944"/>
              <a:ext cx="112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>
                  <a:solidFill>
                    <a:srgbClr val="AA0000"/>
                  </a:solidFill>
                  <a:latin typeface="Arial Rounded MT Bold" panose="020F0704030504030204" pitchFamily="34" charset="77"/>
                </a:rPr>
                <a:t>+</a:t>
              </a:r>
              <a:endParaRPr lang="en-US" altLang="en-US">
                <a:latin typeface="Arial" panose="020B0604020202020204" pitchFamily="34" charset="0"/>
              </a:endParaRPr>
            </a:p>
          </p:txBody>
        </p:sp>
        <p:sp>
          <p:nvSpPr>
            <p:cNvPr id="46114" name="Rectangle 265">
              <a:extLst>
                <a:ext uri="{FF2B5EF4-FFF2-40B4-BE49-F238E27FC236}">
                  <a16:creationId xmlns:a16="http://schemas.microsoft.com/office/drawing/2014/main" id="{97A48781-7CD7-FD42-A6D3-A238D2764F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28" y="1925"/>
              <a:ext cx="64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Arial" panose="020B0604020202020204" pitchFamily="34" charset="0"/>
                </a:rPr>
                <a:t>-</a:t>
              </a:r>
              <a:endParaRPr lang="en-US" altLang="en-US">
                <a:latin typeface="Arial" panose="020B0604020202020204" pitchFamily="34" charset="0"/>
              </a:endParaRPr>
            </a:p>
          </p:txBody>
        </p:sp>
        <p:grpSp>
          <p:nvGrpSpPr>
            <p:cNvPr id="46115" name="Group 266">
              <a:extLst>
                <a:ext uri="{FF2B5EF4-FFF2-40B4-BE49-F238E27FC236}">
                  <a16:creationId xmlns:a16="http://schemas.microsoft.com/office/drawing/2014/main" id="{12B210D1-D87A-7E46-AAD0-B2E212E10CB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94" y="1616"/>
              <a:ext cx="1216" cy="928"/>
              <a:chOff x="3894" y="1616"/>
              <a:chExt cx="1216" cy="928"/>
            </a:xfrm>
          </p:grpSpPr>
          <p:sp>
            <p:nvSpPr>
              <p:cNvPr id="46145" name="Oval 267">
                <a:extLst>
                  <a:ext uri="{FF2B5EF4-FFF2-40B4-BE49-F238E27FC236}">
                    <a16:creationId xmlns:a16="http://schemas.microsoft.com/office/drawing/2014/main" id="{0CD2B6AE-7091-E542-BB14-7127931CED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70" y="2008"/>
                <a:ext cx="64" cy="64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grpSp>
            <p:nvGrpSpPr>
              <p:cNvPr id="46146" name="Group 268">
                <a:extLst>
                  <a:ext uri="{FF2B5EF4-FFF2-40B4-BE49-F238E27FC236}">
                    <a16:creationId xmlns:a16="http://schemas.microsoft.com/office/drawing/2014/main" id="{BA7769B7-8EDA-014D-855B-5BE4258669D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998" y="2480"/>
                <a:ext cx="136" cy="64"/>
                <a:chOff x="3998" y="2480"/>
                <a:chExt cx="136" cy="64"/>
              </a:xfrm>
            </p:grpSpPr>
            <p:sp>
              <p:nvSpPr>
                <p:cNvPr id="46233" name="Oval 269">
                  <a:extLst>
                    <a:ext uri="{FF2B5EF4-FFF2-40B4-BE49-F238E27FC236}">
                      <a16:creationId xmlns:a16="http://schemas.microsoft.com/office/drawing/2014/main" id="{A8E5F464-FE6E-8042-9132-26222A2F959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998" y="2480"/>
                  <a:ext cx="64" cy="64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6234" name="Oval 270">
                  <a:extLst>
                    <a:ext uri="{FF2B5EF4-FFF2-40B4-BE49-F238E27FC236}">
                      <a16:creationId xmlns:a16="http://schemas.microsoft.com/office/drawing/2014/main" id="{71AD3A3D-AE46-6B4E-97DB-49390A8E7DF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70" y="2480"/>
                  <a:ext cx="64" cy="64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grpSp>
            <p:nvGrpSpPr>
              <p:cNvPr id="46147" name="Group 271">
                <a:extLst>
                  <a:ext uri="{FF2B5EF4-FFF2-40B4-BE49-F238E27FC236}">
                    <a16:creationId xmlns:a16="http://schemas.microsoft.com/office/drawing/2014/main" id="{B8B1C1B7-7AE6-6341-A117-F58CC4416CF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286" y="2480"/>
                <a:ext cx="136" cy="64"/>
                <a:chOff x="4286" y="2480"/>
                <a:chExt cx="136" cy="64"/>
              </a:xfrm>
            </p:grpSpPr>
            <p:sp>
              <p:nvSpPr>
                <p:cNvPr id="46231" name="Oval 272">
                  <a:extLst>
                    <a:ext uri="{FF2B5EF4-FFF2-40B4-BE49-F238E27FC236}">
                      <a16:creationId xmlns:a16="http://schemas.microsoft.com/office/drawing/2014/main" id="{E262F4C5-9068-9C41-BE74-CFB139DF610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86" y="2480"/>
                  <a:ext cx="64" cy="64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6232" name="Oval 273">
                  <a:extLst>
                    <a:ext uri="{FF2B5EF4-FFF2-40B4-BE49-F238E27FC236}">
                      <a16:creationId xmlns:a16="http://schemas.microsoft.com/office/drawing/2014/main" id="{3669DF7B-AF4C-574A-8BDC-04B97A231E1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58" y="2480"/>
                  <a:ext cx="64" cy="64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grpSp>
            <p:nvGrpSpPr>
              <p:cNvPr id="46148" name="Group 274">
                <a:extLst>
                  <a:ext uri="{FF2B5EF4-FFF2-40B4-BE49-F238E27FC236}">
                    <a16:creationId xmlns:a16="http://schemas.microsoft.com/office/drawing/2014/main" id="{C3B7B2D0-AE1B-574B-87D5-7A47A67543D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574" y="2480"/>
                <a:ext cx="136" cy="64"/>
                <a:chOff x="4574" y="2480"/>
                <a:chExt cx="136" cy="64"/>
              </a:xfrm>
            </p:grpSpPr>
            <p:sp>
              <p:nvSpPr>
                <p:cNvPr id="46229" name="Oval 275">
                  <a:extLst>
                    <a:ext uri="{FF2B5EF4-FFF2-40B4-BE49-F238E27FC236}">
                      <a16:creationId xmlns:a16="http://schemas.microsoft.com/office/drawing/2014/main" id="{278AABCA-CE3E-E444-A725-98C40E6EEA6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574" y="2480"/>
                  <a:ext cx="64" cy="64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6230" name="Oval 276">
                  <a:extLst>
                    <a:ext uri="{FF2B5EF4-FFF2-40B4-BE49-F238E27FC236}">
                      <a16:creationId xmlns:a16="http://schemas.microsoft.com/office/drawing/2014/main" id="{2F1A7C5B-D9D5-AA4A-901E-ADD730924C9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46" y="2480"/>
                  <a:ext cx="64" cy="64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grpSp>
            <p:nvGrpSpPr>
              <p:cNvPr id="46149" name="Group 277">
                <a:extLst>
                  <a:ext uri="{FF2B5EF4-FFF2-40B4-BE49-F238E27FC236}">
                    <a16:creationId xmlns:a16="http://schemas.microsoft.com/office/drawing/2014/main" id="{40B7352B-C50E-264C-B9CA-BC3B966500B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862" y="2480"/>
                <a:ext cx="136" cy="64"/>
                <a:chOff x="4862" y="2480"/>
                <a:chExt cx="136" cy="64"/>
              </a:xfrm>
            </p:grpSpPr>
            <p:sp>
              <p:nvSpPr>
                <p:cNvPr id="46227" name="Oval 278">
                  <a:extLst>
                    <a:ext uri="{FF2B5EF4-FFF2-40B4-BE49-F238E27FC236}">
                      <a16:creationId xmlns:a16="http://schemas.microsoft.com/office/drawing/2014/main" id="{929F634C-1967-0A41-86B9-A434E43EBA5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862" y="2480"/>
                  <a:ext cx="64" cy="64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6228" name="Oval 279">
                  <a:extLst>
                    <a:ext uri="{FF2B5EF4-FFF2-40B4-BE49-F238E27FC236}">
                      <a16:creationId xmlns:a16="http://schemas.microsoft.com/office/drawing/2014/main" id="{7D763169-B1B8-2E44-8833-DC1A6D0C030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934" y="2480"/>
                  <a:ext cx="64" cy="64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grpSp>
            <p:nvGrpSpPr>
              <p:cNvPr id="46150" name="Group 280">
                <a:extLst>
                  <a:ext uri="{FF2B5EF4-FFF2-40B4-BE49-F238E27FC236}">
                    <a16:creationId xmlns:a16="http://schemas.microsoft.com/office/drawing/2014/main" id="{1D68AA79-F610-BD47-9F07-44F788988BE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998" y="2192"/>
                <a:ext cx="136" cy="64"/>
                <a:chOff x="3998" y="2192"/>
                <a:chExt cx="136" cy="64"/>
              </a:xfrm>
            </p:grpSpPr>
            <p:sp>
              <p:nvSpPr>
                <p:cNvPr id="46225" name="Oval 281">
                  <a:extLst>
                    <a:ext uri="{FF2B5EF4-FFF2-40B4-BE49-F238E27FC236}">
                      <a16:creationId xmlns:a16="http://schemas.microsoft.com/office/drawing/2014/main" id="{E5EA7E37-0B74-ED42-8AA1-CBDEAE338AC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998" y="2192"/>
                  <a:ext cx="64" cy="64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6226" name="Oval 282">
                  <a:extLst>
                    <a:ext uri="{FF2B5EF4-FFF2-40B4-BE49-F238E27FC236}">
                      <a16:creationId xmlns:a16="http://schemas.microsoft.com/office/drawing/2014/main" id="{DA83CE17-B37B-4C4D-A1BD-D5616B3A77F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70" y="2192"/>
                  <a:ext cx="64" cy="64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sp>
            <p:nvSpPr>
              <p:cNvPr id="46151" name="Oval 283">
                <a:extLst>
                  <a:ext uri="{FF2B5EF4-FFF2-40B4-BE49-F238E27FC236}">
                    <a16:creationId xmlns:a16="http://schemas.microsoft.com/office/drawing/2014/main" id="{CC579CCA-7251-5645-8613-1F9A228320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82" y="2368"/>
                <a:ext cx="64" cy="64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grpSp>
            <p:nvGrpSpPr>
              <p:cNvPr id="46152" name="Group 284">
                <a:extLst>
                  <a:ext uri="{FF2B5EF4-FFF2-40B4-BE49-F238E27FC236}">
                    <a16:creationId xmlns:a16="http://schemas.microsoft.com/office/drawing/2014/main" id="{D295341D-8104-0B49-8CCE-8A23D2498AB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894" y="2296"/>
                <a:ext cx="64" cy="136"/>
                <a:chOff x="3894" y="2296"/>
                <a:chExt cx="64" cy="136"/>
              </a:xfrm>
            </p:grpSpPr>
            <p:sp>
              <p:nvSpPr>
                <p:cNvPr id="46223" name="Oval 285">
                  <a:extLst>
                    <a:ext uri="{FF2B5EF4-FFF2-40B4-BE49-F238E27FC236}">
                      <a16:creationId xmlns:a16="http://schemas.microsoft.com/office/drawing/2014/main" id="{FA2BC9D7-0954-4C4D-8A7F-5E6C9CDD40D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894" y="2368"/>
                  <a:ext cx="64" cy="64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6224" name="Oval 286">
                  <a:extLst>
                    <a:ext uri="{FF2B5EF4-FFF2-40B4-BE49-F238E27FC236}">
                      <a16:creationId xmlns:a16="http://schemas.microsoft.com/office/drawing/2014/main" id="{49180B14-B616-754E-A9C8-D92164C460B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894" y="2296"/>
                  <a:ext cx="64" cy="64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grpSp>
            <p:nvGrpSpPr>
              <p:cNvPr id="46153" name="Group 287">
                <a:extLst>
                  <a:ext uri="{FF2B5EF4-FFF2-40B4-BE49-F238E27FC236}">
                    <a16:creationId xmlns:a16="http://schemas.microsoft.com/office/drawing/2014/main" id="{F5134637-C046-A44D-8F54-D091FE572EC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470" y="2296"/>
                <a:ext cx="64" cy="136"/>
                <a:chOff x="4470" y="2296"/>
                <a:chExt cx="64" cy="136"/>
              </a:xfrm>
            </p:grpSpPr>
            <p:sp>
              <p:nvSpPr>
                <p:cNvPr id="46221" name="Oval 288">
                  <a:extLst>
                    <a:ext uri="{FF2B5EF4-FFF2-40B4-BE49-F238E27FC236}">
                      <a16:creationId xmlns:a16="http://schemas.microsoft.com/office/drawing/2014/main" id="{AC89FD8B-9ADF-3A4A-9819-CEA100EE082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470" y="2368"/>
                  <a:ext cx="64" cy="64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6222" name="Oval 289">
                  <a:extLst>
                    <a:ext uri="{FF2B5EF4-FFF2-40B4-BE49-F238E27FC236}">
                      <a16:creationId xmlns:a16="http://schemas.microsoft.com/office/drawing/2014/main" id="{F1E39201-C915-E34E-818F-6C1D2CFB443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470" y="2296"/>
                  <a:ext cx="64" cy="64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grpSp>
            <p:nvGrpSpPr>
              <p:cNvPr id="46154" name="Group 290">
                <a:extLst>
                  <a:ext uri="{FF2B5EF4-FFF2-40B4-BE49-F238E27FC236}">
                    <a16:creationId xmlns:a16="http://schemas.microsoft.com/office/drawing/2014/main" id="{3B01155A-904F-464B-A542-2F5E12F1AB4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58" y="2296"/>
                <a:ext cx="64" cy="136"/>
                <a:chOff x="4758" y="2296"/>
                <a:chExt cx="64" cy="136"/>
              </a:xfrm>
            </p:grpSpPr>
            <p:sp>
              <p:nvSpPr>
                <p:cNvPr id="46219" name="Oval 291">
                  <a:extLst>
                    <a:ext uri="{FF2B5EF4-FFF2-40B4-BE49-F238E27FC236}">
                      <a16:creationId xmlns:a16="http://schemas.microsoft.com/office/drawing/2014/main" id="{71032B32-0279-B24C-9C66-297C9D7D2D5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758" y="2368"/>
                  <a:ext cx="64" cy="64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6220" name="Oval 292">
                  <a:extLst>
                    <a:ext uri="{FF2B5EF4-FFF2-40B4-BE49-F238E27FC236}">
                      <a16:creationId xmlns:a16="http://schemas.microsoft.com/office/drawing/2014/main" id="{FEB909FC-FF46-5641-9750-11FCC9FB272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758" y="2296"/>
                  <a:ext cx="64" cy="64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grpSp>
            <p:nvGrpSpPr>
              <p:cNvPr id="46155" name="Group 293">
                <a:extLst>
                  <a:ext uri="{FF2B5EF4-FFF2-40B4-BE49-F238E27FC236}">
                    <a16:creationId xmlns:a16="http://schemas.microsoft.com/office/drawing/2014/main" id="{10A0E980-DD08-CB4A-A5A8-A92924264F1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046" y="2296"/>
                <a:ext cx="64" cy="136"/>
                <a:chOff x="5046" y="2296"/>
                <a:chExt cx="64" cy="136"/>
              </a:xfrm>
            </p:grpSpPr>
            <p:sp>
              <p:nvSpPr>
                <p:cNvPr id="46217" name="Oval 294">
                  <a:extLst>
                    <a:ext uri="{FF2B5EF4-FFF2-40B4-BE49-F238E27FC236}">
                      <a16:creationId xmlns:a16="http://schemas.microsoft.com/office/drawing/2014/main" id="{5FBB7DC5-2974-654E-9D05-E925DE8985F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46" y="2368"/>
                  <a:ext cx="64" cy="64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6218" name="Oval 295">
                  <a:extLst>
                    <a:ext uri="{FF2B5EF4-FFF2-40B4-BE49-F238E27FC236}">
                      <a16:creationId xmlns:a16="http://schemas.microsoft.com/office/drawing/2014/main" id="{1F142ADC-5D7A-0140-BFCF-6D697C65FDF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46" y="2296"/>
                  <a:ext cx="64" cy="64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grpSp>
            <p:nvGrpSpPr>
              <p:cNvPr id="46156" name="Group 296">
                <a:extLst>
                  <a:ext uri="{FF2B5EF4-FFF2-40B4-BE49-F238E27FC236}">
                    <a16:creationId xmlns:a16="http://schemas.microsoft.com/office/drawing/2014/main" id="{F40ED3C0-0BBA-A44F-995D-57C24389EB1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286" y="2192"/>
                <a:ext cx="136" cy="64"/>
                <a:chOff x="4286" y="2192"/>
                <a:chExt cx="136" cy="64"/>
              </a:xfrm>
            </p:grpSpPr>
            <p:sp>
              <p:nvSpPr>
                <p:cNvPr id="46215" name="Oval 297">
                  <a:extLst>
                    <a:ext uri="{FF2B5EF4-FFF2-40B4-BE49-F238E27FC236}">
                      <a16:creationId xmlns:a16="http://schemas.microsoft.com/office/drawing/2014/main" id="{58470DE5-B266-D545-BAF5-5696341D064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86" y="2192"/>
                  <a:ext cx="64" cy="64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6216" name="Oval 298">
                  <a:extLst>
                    <a:ext uri="{FF2B5EF4-FFF2-40B4-BE49-F238E27FC236}">
                      <a16:creationId xmlns:a16="http://schemas.microsoft.com/office/drawing/2014/main" id="{E2D4C780-43CA-C54C-A3B9-50EBF0E333B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58" y="2192"/>
                  <a:ext cx="64" cy="64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grpSp>
            <p:nvGrpSpPr>
              <p:cNvPr id="46157" name="Group 299">
                <a:extLst>
                  <a:ext uri="{FF2B5EF4-FFF2-40B4-BE49-F238E27FC236}">
                    <a16:creationId xmlns:a16="http://schemas.microsoft.com/office/drawing/2014/main" id="{9F1EED08-6F72-E043-88FC-F62E093CF78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574" y="2192"/>
                <a:ext cx="136" cy="64"/>
                <a:chOff x="4574" y="2192"/>
                <a:chExt cx="136" cy="64"/>
              </a:xfrm>
            </p:grpSpPr>
            <p:sp>
              <p:nvSpPr>
                <p:cNvPr id="46213" name="Oval 300">
                  <a:extLst>
                    <a:ext uri="{FF2B5EF4-FFF2-40B4-BE49-F238E27FC236}">
                      <a16:creationId xmlns:a16="http://schemas.microsoft.com/office/drawing/2014/main" id="{35CB3317-8683-F24F-B2B5-434976CBEBC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574" y="2192"/>
                  <a:ext cx="64" cy="64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6214" name="Oval 301">
                  <a:extLst>
                    <a:ext uri="{FF2B5EF4-FFF2-40B4-BE49-F238E27FC236}">
                      <a16:creationId xmlns:a16="http://schemas.microsoft.com/office/drawing/2014/main" id="{6BD7048A-A518-1B44-BA4B-8AC30706C6F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46" y="2192"/>
                  <a:ext cx="64" cy="64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grpSp>
            <p:nvGrpSpPr>
              <p:cNvPr id="46158" name="Group 302">
                <a:extLst>
                  <a:ext uri="{FF2B5EF4-FFF2-40B4-BE49-F238E27FC236}">
                    <a16:creationId xmlns:a16="http://schemas.microsoft.com/office/drawing/2014/main" id="{03662940-CB6D-E141-8432-946BE90DDC7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862" y="2192"/>
                <a:ext cx="136" cy="64"/>
                <a:chOff x="4862" y="2192"/>
                <a:chExt cx="136" cy="64"/>
              </a:xfrm>
            </p:grpSpPr>
            <p:sp>
              <p:nvSpPr>
                <p:cNvPr id="46211" name="Oval 303">
                  <a:extLst>
                    <a:ext uri="{FF2B5EF4-FFF2-40B4-BE49-F238E27FC236}">
                      <a16:creationId xmlns:a16="http://schemas.microsoft.com/office/drawing/2014/main" id="{0A373348-71E2-AC4B-BED1-47BE64AD752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862" y="2192"/>
                  <a:ext cx="64" cy="64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6212" name="Oval 304">
                  <a:extLst>
                    <a:ext uri="{FF2B5EF4-FFF2-40B4-BE49-F238E27FC236}">
                      <a16:creationId xmlns:a16="http://schemas.microsoft.com/office/drawing/2014/main" id="{593109B2-8ED5-8841-88DA-DB7C49B7756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934" y="2192"/>
                  <a:ext cx="64" cy="64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grpSp>
            <p:nvGrpSpPr>
              <p:cNvPr id="46159" name="Group 305">
                <a:extLst>
                  <a:ext uri="{FF2B5EF4-FFF2-40B4-BE49-F238E27FC236}">
                    <a16:creationId xmlns:a16="http://schemas.microsoft.com/office/drawing/2014/main" id="{C0EAE42D-31A8-8B45-9A2B-5FA0E31A232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998" y="1904"/>
                <a:ext cx="136" cy="64"/>
                <a:chOff x="3998" y="1904"/>
                <a:chExt cx="136" cy="64"/>
              </a:xfrm>
            </p:grpSpPr>
            <p:sp>
              <p:nvSpPr>
                <p:cNvPr id="46209" name="Oval 306">
                  <a:extLst>
                    <a:ext uri="{FF2B5EF4-FFF2-40B4-BE49-F238E27FC236}">
                      <a16:creationId xmlns:a16="http://schemas.microsoft.com/office/drawing/2014/main" id="{0E715F44-4974-574F-BCD6-868B1CB1FCD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998" y="1904"/>
                  <a:ext cx="64" cy="64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6210" name="Oval 307">
                  <a:extLst>
                    <a:ext uri="{FF2B5EF4-FFF2-40B4-BE49-F238E27FC236}">
                      <a16:creationId xmlns:a16="http://schemas.microsoft.com/office/drawing/2014/main" id="{20131696-1EE9-704A-8827-9AC776CCEB1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70" y="1904"/>
                  <a:ext cx="64" cy="64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grpSp>
            <p:nvGrpSpPr>
              <p:cNvPr id="46160" name="Group 308">
                <a:extLst>
                  <a:ext uri="{FF2B5EF4-FFF2-40B4-BE49-F238E27FC236}">
                    <a16:creationId xmlns:a16="http://schemas.microsoft.com/office/drawing/2014/main" id="{2FEC3262-2DE0-B843-97F5-9EBBF9F3D67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182" y="2008"/>
                <a:ext cx="64" cy="136"/>
                <a:chOff x="4182" y="2008"/>
                <a:chExt cx="64" cy="136"/>
              </a:xfrm>
            </p:grpSpPr>
            <p:sp>
              <p:nvSpPr>
                <p:cNvPr id="46207" name="Oval 309">
                  <a:extLst>
                    <a:ext uri="{FF2B5EF4-FFF2-40B4-BE49-F238E27FC236}">
                      <a16:creationId xmlns:a16="http://schemas.microsoft.com/office/drawing/2014/main" id="{E68D94BB-75BC-0C46-AA73-B92511C9A7A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182" y="2080"/>
                  <a:ext cx="64" cy="64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6208" name="Oval 310">
                  <a:extLst>
                    <a:ext uri="{FF2B5EF4-FFF2-40B4-BE49-F238E27FC236}">
                      <a16:creationId xmlns:a16="http://schemas.microsoft.com/office/drawing/2014/main" id="{A3F81AAD-3B74-9748-87B6-3336C9784EF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182" y="2008"/>
                  <a:ext cx="64" cy="64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grpSp>
            <p:nvGrpSpPr>
              <p:cNvPr id="46161" name="Group 311">
                <a:extLst>
                  <a:ext uri="{FF2B5EF4-FFF2-40B4-BE49-F238E27FC236}">
                    <a16:creationId xmlns:a16="http://schemas.microsoft.com/office/drawing/2014/main" id="{1074FD15-CBF6-D646-833F-5AF39072B97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894" y="2008"/>
                <a:ext cx="64" cy="136"/>
                <a:chOff x="3894" y="2008"/>
                <a:chExt cx="64" cy="136"/>
              </a:xfrm>
            </p:grpSpPr>
            <p:sp>
              <p:nvSpPr>
                <p:cNvPr id="46205" name="Oval 312">
                  <a:extLst>
                    <a:ext uri="{FF2B5EF4-FFF2-40B4-BE49-F238E27FC236}">
                      <a16:creationId xmlns:a16="http://schemas.microsoft.com/office/drawing/2014/main" id="{CA2D3338-14A9-9B4A-A293-ED30F2BBF77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894" y="2080"/>
                  <a:ext cx="64" cy="64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6206" name="Oval 313">
                  <a:extLst>
                    <a:ext uri="{FF2B5EF4-FFF2-40B4-BE49-F238E27FC236}">
                      <a16:creationId xmlns:a16="http://schemas.microsoft.com/office/drawing/2014/main" id="{466492FA-3CF8-BA4E-BEF1-8682CE331AE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894" y="2008"/>
                  <a:ext cx="64" cy="64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sp>
            <p:nvSpPr>
              <p:cNvPr id="46162" name="Oval 314">
                <a:extLst>
                  <a:ext uri="{FF2B5EF4-FFF2-40B4-BE49-F238E27FC236}">
                    <a16:creationId xmlns:a16="http://schemas.microsoft.com/office/drawing/2014/main" id="{5B002C4E-C9B3-5140-BE5D-C2F6E8DAF2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70" y="2080"/>
                <a:ext cx="64" cy="64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grpSp>
            <p:nvGrpSpPr>
              <p:cNvPr id="46163" name="Group 315">
                <a:extLst>
                  <a:ext uri="{FF2B5EF4-FFF2-40B4-BE49-F238E27FC236}">
                    <a16:creationId xmlns:a16="http://schemas.microsoft.com/office/drawing/2014/main" id="{D538C022-3F1E-534C-B13A-9235F576686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58" y="2008"/>
                <a:ext cx="64" cy="136"/>
                <a:chOff x="4758" y="2008"/>
                <a:chExt cx="64" cy="136"/>
              </a:xfrm>
            </p:grpSpPr>
            <p:sp>
              <p:nvSpPr>
                <p:cNvPr id="46203" name="Oval 316">
                  <a:extLst>
                    <a:ext uri="{FF2B5EF4-FFF2-40B4-BE49-F238E27FC236}">
                      <a16:creationId xmlns:a16="http://schemas.microsoft.com/office/drawing/2014/main" id="{A2760DA9-8237-2249-9623-FE61C19ED9E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758" y="2080"/>
                  <a:ext cx="64" cy="64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6204" name="Oval 317">
                  <a:extLst>
                    <a:ext uri="{FF2B5EF4-FFF2-40B4-BE49-F238E27FC236}">
                      <a16:creationId xmlns:a16="http://schemas.microsoft.com/office/drawing/2014/main" id="{95A93A88-0E90-B044-A06B-8A477440D0D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758" y="2008"/>
                  <a:ext cx="64" cy="64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grpSp>
            <p:nvGrpSpPr>
              <p:cNvPr id="46164" name="Group 318">
                <a:extLst>
                  <a:ext uri="{FF2B5EF4-FFF2-40B4-BE49-F238E27FC236}">
                    <a16:creationId xmlns:a16="http://schemas.microsoft.com/office/drawing/2014/main" id="{9441334E-14B9-A24C-AAAC-BE619653C26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046" y="2008"/>
                <a:ext cx="64" cy="136"/>
                <a:chOff x="5046" y="2008"/>
                <a:chExt cx="64" cy="136"/>
              </a:xfrm>
            </p:grpSpPr>
            <p:sp>
              <p:nvSpPr>
                <p:cNvPr id="46201" name="Oval 319">
                  <a:extLst>
                    <a:ext uri="{FF2B5EF4-FFF2-40B4-BE49-F238E27FC236}">
                      <a16:creationId xmlns:a16="http://schemas.microsoft.com/office/drawing/2014/main" id="{A1764D65-CD07-0D4B-A9A2-BE5F34E0E14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46" y="2080"/>
                  <a:ext cx="64" cy="64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6202" name="Oval 320">
                  <a:extLst>
                    <a:ext uri="{FF2B5EF4-FFF2-40B4-BE49-F238E27FC236}">
                      <a16:creationId xmlns:a16="http://schemas.microsoft.com/office/drawing/2014/main" id="{A2517A81-6061-F04B-B42F-F11EB036EA4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46" y="2008"/>
                  <a:ext cx="64" cy="64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grpSp>
            <p:nvGrpSpPr>
              <p:cNvPr id="46165" name="Group 321">
                <a:extLst>
                  <a:ext uri="{FF2B5EF4-FFF2-40B4-BE49-F238E27FC236}">
                    <a16:creationId xmlns:a16="http://schemas.microsoft.com/office/drawing/2014/main" id="{E0C6A28F-0EDC-DF48-8391-AECAA5FA78E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286" y="1904"/>
                <a:ext cx="136" cy="64"/>
                <a:chOff x="4286" y="1904"/>
                <a:chExt cx="136" cy="64"/>
              </a:xfrm>
            </p:grpSpPr>
            <p:sp>
              <p:nvSpPr>
                <p:cNvPr id="46199" name="Oval 322">
                  <a:extLst>
                    <a:ext uri="{FF2B5EF4-FFF2-40B4-BE49-F238E27FC236}">
                      <a16:creationId xmlns:a16="http://schemas.microsoft.com/office/drawing/2014/main" id="{23284736-CAC7-B84C-8E6C-91CC929C3C4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86" y="1904"/>
                  <a:ext cx="64" cy="64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6200" name="Oval 323">
                  <a:extLst>
                    <a:ext uri="{FF2B5EF4-FFF2-40B4-BE49-F238E27FC236}">
                      <a16:creationId xmlns:a16="http://schemas.microsoft.com/office/drawing/2014/main" id="{71BD8AB3-0EF1-E64C-90CD-2B94F984BFD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58" y="1904"/>
                  <a:ext cx="64" cy="64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grpSp>
            <p:nvGrpSpPr>
              <p:cNvPr id="46166" name="Group 324">
                <a:extLst>
                  <a:ext uri="{FF2B5EF4-FFF2-40B4-BE49-F238E27FC236}">
                    <a16:creationId xmlns:a16="http://schemas.microsoft.com/office/drawing/2014/main" id="{B3A93AA5-886A-3E4C-89FB-9A013B7DAF4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574" y="1904"/>
                <a:ext cx="136" cy="64"/>
                <a:chOff x="4574" y="1904"/>
                <a:chExt cx="136" cy="64"/>
              </a:xfrm>
            </p:grpSpPr>
            <p:sp>
              <p:nvSpPr>
                <p:cNvPr id="46197" name="Oval 325">
                  <a:extLst>
                    <a:ext uri="{FF2B5EF4-FFF2-40B4-BE49-F238E27FC236}">
                      <a16:creationId xmlns:a16="http://schemas.microsoft.com/office/drawing/2014/main" id="{02C7FBEF-C759-9648-BD43-84963EA97F9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574" y="1904"/>
                  <a:ext cx="64" cy="64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6198" name="Oval 326">
                  <a:extLst>
                    <a:ext uri="{FF2B5EF4-FFF2-40B4-BE49-F238E27FC236}">
                      <a16:creationId xmlns:a16="http://schemas.microsoft.com/office/drawing/2014/main" id="{258AF116-325D-AB4C-BB67-EAAD6A538AB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46" y="1904"/>
                  <a:ext cx="64" cy="64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grpSp>
            <p:nvGrpSpPr>
              <p:cNvPr id="46167" name="Group 327">
                <a:extLst>
                  <a:ext uri="{FF2B5EF4-FFF2-40B4-BE49-F238E27FC236}">
                    <a16:creationId xmlns:a16="http://schemas.microsoft.com/office/drawing/2014/main" id="{D531D8CB-4C9D-DF45-BE6F-87CFC6ECC7B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862" y="1904"/>
                <a:ext cx="136" cy="64"/>
                <a:chOff x="4862" y="1904"/>
                <a:chExt cx="136" cy="64"/>
              </a:xfrm>
            </p:grpSpPr>
            <p:sp>
              <p:nvSpPr>
                <p:cNvPr id="46195" name="Oval 328">
                  <a:extLst>
                    <a:ext uri="{FF2B5EF4-FFF2-40B4-BE49-F238E27FC236}">
                      <a16:creationId xmlns:a16="http://schemas.microsoft.com/office/drawing/2014/main" id="{F6EC9D62-1661-3F41-888D-6CBB6AC01A6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862" y="1904"/>
                  <a:ext cx="64" cy="64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6196" name="Oval 329">
                  <a:extLst>
                    <a:ext uri="{FF2B5EF4-FFF2-40B4-BE49-F238E27FC236}">
                      <a16:creationId xmlns:a16="http://schemas.microsoft.com/office/drawing/2014/main" id="{74304DE5-F617-BB4F-B025-F42D756EE2E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934" y="1904"/>
                  <a:ext cx="64" cy="64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grpSp>
            <p:nvGrpSpPr>
              <p:cNvPr id="46168" name="Group 330">
                <a:extLst>
                  <a:ext uri="{FF2B5EF4-FFF2-40B4-BE49-F238E27FC236}">
                    <a16:creationId xmlns:a16="http://schemas.microsoft.com/office/drawing/2014/main" id="{17DE4438-08E6-1740-A52E-768FBEBD9EC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998" y="1616"/>
                <a:ext cx="136" cy="64"/>
                <a:chOff x="3998" y="1616"/>
                <a:chExt cx="136" cy="64"/>
              </a:xfrm>
            </p:grpSpPr>
            <p:sp>
              <p:nvSpPr>
                <p:cNvPr id="46193" name="Oval 331">
                  <a:extLst>
                    <a:ext uri="{FF2B5EF4-FFF2-40B4-BE49-F238E27FC236}">
                      <a16:creationId xmlns:a16="http://schemas.microsoft.com/office/drawing/2014/main" id="{6AAA0F04-E919-E045-8324-80861E38796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998" y="1616"/>
                  <a:ext cx="64" cy="64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6194" name="Oval 332">
                  <a:extLst>
                    <a:ext uri="{FF2B5EF4-FFF2-40B4-BE49-F238E27FC236}">
                      <a16:creationId xmlns:a16="http://schemas.microsoft.com/office/drawing/2014/main" id="{818DD2B5-73BD-A845-8617-CC6AF50DFD5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70" y="1616"/>
                  <a:ext cx="64" cy="64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grpSp>
            <p:nvGrpSpPr>
              <p:cNvPr id="46169" name="Group 333">
                <a:extLst>
                  <a:ext uri="{FF2B5EF4-FFF2-40B4-BE49-F238E27FC236}">
                    <a16:creationId xmlns:a16="http://schemas.microsoft.com/office/drawing/2014/main" id="{477CA64F-EF47-364D-983C-02414F8B6F3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182" y="1720"/>
                <a:ext cx="64" cy="136"/>
                <a:chOff x="4182" y="1720"/>
                <a:chExt cx="64" cy="136"/>
              </a:xfrm>
            </p:grpSpPr>
            <p:sp>
              <p:nvSpPr>
                <p:cNvPr id="46191" name="Oval 334">
                  <a:extLst>
                    <a:ext uri="{FF2B5EF4-FFF2-40B4-BE49-F238E27FC236}">
                      <a16:creationId xmlns:a16="http://schemas.microsoft.com/office/drawing/2014/main" id="{DB0515F4-E6AB-5E47-9858-B9A8781A69D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182" y="1792"/>
                  <a:ext cx="64" cy="64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6192" name="Oval 335">
                  <a:extLst>
                    <a:ext uri="{FF2B5EF4-FFF2-40B4-BE49-F238E27FC236}">
                      <a16:creationId xmlns:a16="http://schemas.microsoft.com/office/drawing/2014/main" id="{E3D53364-1AA5-C347-8D40-8B75F414090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182" y="1720"/>
                  <a:ext cx="64" cy="64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grpSp>
            <p:nvGrpSpPr>
              <p:cNvPr id="46170" name="Group 336">
                <a:extLst>
                  <a:ext uri="{FF2B5EF4-FFF2-40B4-BE49-F238E27FC236}">
                    <a16:creationId xmlns:a16="http://schemas.microsoft.com/office/drawing/2014/main" id="{77EF106D-FFEE-D64A-8F3A-DE5EC65D86E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894" y="1720"/>
                <a:ext cx="64" cy="136"/>
                <a:chOff x="3894" y="1720"/>
                <a:chExt cx="64" cy="136"/>
              </a:xfrm>
            </p:grpSpPr>
            <p:sp>
              <p:nvSpPr>
                <p:cNvPr id="46189" name="Oval 337">
                  <a:extLst>
                    <a:ext uri="{FF2B5EF4-FFF2-40B4-BE49-F238E27FC236}">
                      <a16:creationId xmlns:a16="http://schemas.microsoft.com/office/drawing/2014/main" id="{8B08647D-BA98-144F-8347-ED9D2228CBB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894" y="1792"/>
                  <a:ext cx="64" cy="64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6190" name="Oval 338">
                  <a:extLst>
                    <a:ext uri="{FF2B5EF4-FFF2-40B4-BE49-F238E27FC236}">
                      <a16:creationId xmlns:a16="http://schemas.microsoft.com/office/drawing/2014/main" id="{69CB3782-0761-364B-A411-0E92DC1C7C9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894" y="1720"/>
                  <a:ext cx="64" cy="64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grpSp>
            <p:nvGrpSpPr>
              <p:cNvPr id="46171" name="Group 339">
                <a:extLst>
                  <a:ext uri="{FF2B5EF4-FFF2-40B4-BE49-F238E27FC236}">
                    <a16:creationId xmlns:a16="http://schemas.microsoft.com/office/drawing/2014/main" id="{7191646C-FA8A-F24E-856C-094A17E334A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470" y="1720"/>
                <a:ext cx="64" cy="136"/>
                <a:chOff x="4470" y="1720"/>
                <a:chExt cx="64" cy="136"/>
              </a:xfrm>
            </p:grpSpPr>
            <p:sp>
              <p:nvSpPr>
                <p:cNvPr id="46187" name="Oval 340">
                  <a:extLst>
                    <a:ext uri="{FF2B5EF4-FFF2-40B4-BE49-F238E27FC236}">
                      <a16:creationId xmlns:a16="http://schemas.microsoft.com/office/drawing/2014/main" id="{08713640-8FDD-9946-B101-3ECF3F3D3E9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470" y="1792"/>
                  <a:ext cx="64" cy="64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6188" name="Oval 341">
                  <a:extLst>
                    <a:ext uri="{FF2B5EF4-FFF2-40B4-BE49-F238E27FC236}">
                      <a16:creationId xmlns:a16="http://schemas.microsoft.com/office/drawing/2014/main" id="{2BA90C8D-6029-864F-B707-14A9F7472A4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470" y="1720"/>
                  <a:ext cx="64" cy="64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grpSp>
            <p:nvGrpSpPr>
              <p:cNvPr id="46172" name="Group 342">
                <a:extLst>
                  <a:ext uri="{FF2B5EF4-FFF2-40B4-BE49-F238E27FC236}">
                    <a16:creationId xmlns:a16="http://schemas.microsoft.com/office/drawing/2014/main" id="{B64D01DD-4EFD-B74B-B408-B0EB9F7133D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58" y="1720"/>
                <a:ext cx="64" cy="136"/>
                <a:chOff x="4758" y="1720"/>
                <a:chExt cx="64" cy="136"/>
              </a:xfrm>
            </p:grpSpPr>
            <p:sp>
              <p:nvSpPr>
                <p:cNvPr id="46185" name="Oval 343">
                  <a:extLst>
                    <a:ext uri="{FF2B5EF4-FFF2-40B4-BE49-F238E27FC236}">
                      <a16:creationId xmlns:a16="http://schemas.microsoft.com/office/drawing/2014/main" id="{95B91B77-2F87-6D40-98EE-93B5596D924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758" y="1792"/>
                  <a:ext cx="64" cy="64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6186" name="Oval 344">
                  <a:extLst>
                    <a:ext uri="{FF2B5EF4-FFF2-40B4-BE49-F238E27FC236}">
                      <a16:creationId xmlns:a16="http://schemas.microsoft.com/office/drawing/2014/main" id="{ED9DE7DE-DF32-D94F-B9EC-0E4A886E9E7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758" y="1720"/>
                  <a:ext cx="64" cy="64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grpSp>
            <p:nvGrpSpPr>
              <p:cNvPr id="46173" name="Group 345">
                <a:extLst>
                  <a:ext uri="{FF2B5EF4-FFF2-40B4-BE49-F238E27FC236}">
                    <a16:creationId xmlns:a16="http://schemas.microsoft.com/office/drawing/2014/main" id="{E9900BC8-3471-6F4D-931D-706D36965FD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046" y="1720"/>
                <a:ext cx="64" cy="136"/>
                <a:chOff x="5046" y="1720"/>
                <a:chExt cx="64" cy="136"/>
              </a:xfrm>
            </p:grpSpPr>
            <p:sp>
              <p:nvSpPr>
                <p:cNvPr id="46183" name="Oval 346">
                  <a:extLst>
                    <a:ext uri="{FF2B5EF4-FFF2-40B4-BE49-F238E27FC236}">
                      <a16:creationId xmlns:a16="http://schemas.microsoft.com/office/drawing/2014/main" id="{F30EB766-029A-8F4B-82C7-90B906857DB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46" y="1792"/>
                  <a:ext cx="64" cy="64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6184" name="Oval 347">
                  <a:extLst>
                    <a:ext uri="{FF2B5EF4-FFF2-40B4-BE49-F238E27FC236}">
                      <a16:creationId xmlns:a16="http://schemas.microsoft.com/office/drawing/2014/main" id="{38F4CE6E-7686-4440-A77C-AEC9B6BD7E0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46" y="1720"/>
                  <a:ext cx="64" cy="64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grpSp>
            <p:nvGrpSpPr>
              <p:cNvPr id="46174" name="Group 348">
                <a:extLst>
                  <a:ext uri="{FF2B5EF4-FFF2-40B4-BE49-F238E27FC236}">
                    <a16:creationId xmlns:a16="http://schemas.microsoft.com/office/drawing/2014/main" id="{9995D0A4-C44D-C045-B9F1-886730A9D22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286" y="1616"/>
                <a:ext cx="136" cy="64"/>
                <a:chOff x="4286" y="1616"/>
                <a:chExt cx="136" cy="64"/>
              </a:xfrm>
            </p:grpSpPr>
            <p:sp>
              <p:nvSpPr>
                <p:cNvPr id="46181" name="Oval 349">
                  <a:extLst>
                    <a:ext uri="{FF2B5EF4-FFF2-40B4-BE49-F238E27FC236}">
                      <a16:creationId xmlns:a16="http://schemas.microsoft.com/office/drawing/2014/main" id="{8CCB943B-6905-DA47-859E-136F3471F0C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86" y="1616"/>
                  <a:ext cx="64" cy="64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6182" name="Oval 350">
                  <a:extLst>
                    <a:ext uri="{FF2B5EF4-FFF2-40B4-BE49-F238E27FC236}">
                      <a16:creationId xmlns:a16="http://schemas.microsoft.com/office/drawing/2014/main" id="{02ECF567-8279-C841-B489-9BE543DDE14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58" y="1616"/>
                  <a:ext cx="64" cy="64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grpSp>
            <p:nvGrpSpPr>
              <p:cNvPr id="46175" name="Group 351">
                <a:extLst>
                  <a:ext uri="{FF2B5EF4-FFF2-40B4-BE49-F238E27FC236}">
                    <a16:creationId xmlns:a16="http://schemas.microsoft.com/office/drawing/2014/main" id="{DCA91659-5B5B-6146-B245-DCD9B65D974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574" y="1616"/>
                <a:ext cx="136" cy="64"/>
                <a:chOff x="4574" y="1616"/>
                <a:chExt cx="136" cy="64"/>
              </a:xfrm>
            </p:grpSpPr>
            <p:sp>
              <p:nvSpPr>
                <p:cNvPr id="46179" name="Oval 352">
                  <a:extLst>
                    <a:ext uri="{FF2B5EF4-FFF2-40B4-BE49-F238E27FC236}">
                      <a16:creationId xmlns:a16="http://schemas.microsoft.com/office/drawing/2014/main" id="{7A0B9E72-2190-CC4B-BA76-28128EC65C5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574" y="1616"/>
                  <a:ext cx="64" cy="64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6180" name="Oval 353">
                  <a:extLst>
                    <a:ext uri="{FF2B5EF4-FFF2-40B4-BE49-F238E27FC236}">
                      <a16:creationId xmlns:a16="http://schemas.microsoft.com/office/drawing/2014/main" id="{D6F114CB-8925-7340-BD6D-C3A1F2280A7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46" y="1616"/>
                  <a:ext cx="64" cy="64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grpSp>
            <p:nvGrpSpPr>
              <p:cNvPr id="46176" name="Group 354">
                <a:extLst>
                  <a:ext uri="{FF2B5EF4-FFF2-40B4-BE49-F238E27FC236}">
                    <a16:creationId xmlns:a16="http://schemas.microsoft.com/office/drawing/2014/main" id="{CF1A5E31-CF5B-3E45-BD94-E357EB2C239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862" y="1616"/>
                <a:ext cx="136" cy="64"/>
                <a:chOff x="4862" y="1616"/>
                <a:chExt cx="136" cy="64"/>
              </a:xfrm>
            </p:grpSpPr>
            <p:sp>
              <p:nvSpPr>
                <p:cNvPr id="46177" name="Oval 355">
                  <a:extLst>
                    <a:ext uri="{FF2B5EF4-FFF2-40B4-BE49-F238E27FC236}">
                      <a16:creationId xmlns:a16="http://schemas.microsoft.com/office/drawing/2014/main" id="{0CC0B1B4-146E-AE4B-979E-EA79B2DFAB8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862" y="1616"/>
                  <a:ext cx="64" cy="64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6178" name="Oval 356">
                  <a:extLst>
                    <a:ext uri="{FF2B5EF4-FFF2-40B4-BE49-F238E27FC236}">
                      <a16:creationId xmlns:a16="http://schemas.microsoft.com/office/drawing/2014/main" id="{017AB15B-583B-7042-8130-C73E45FB318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934" y="1616"/>
                  <a:ext cx="64" cy="64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</p:grpSp>
        <p:sp>
          <p:nvSpPr>
            <p:cNvPr id="46116" name="Oval 357">
              <a:extLst>
                <a:ext uri="{FF2B5EF4-FFF2-40B4-BE49-F238E27FC236}">
                  <a16:creationId xmlns:a16="http://schemas.microsoft.com/office/drawing/2014/main" id="{3DEAB708-882E-7943-BAE4-4470BC7849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94" y="1952"/>
              <a:ext cx="64" cy="64"/>
            </a:xfrm>
            <a:prstGeom prst="ellipse">
              <a:avLst/>
            </a:prstGeom>
            <a:solidFill>
              <a:srgbClr val="5555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46117" name="Oval 358">
              <a:extLst>
                <a:ext uri="{FF2B5EF4-FFF2-40B4-BE49-F238E27FC236}">
                  <a16:creationId xmlns:a16="http://schemas.microsoft.com/office/drawing/2014/main" id="{B9256832-A191-4844-A2F3-F8ACB2CCF5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4" y="1360"/>
              <a:ext cx="64" cy="64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grpSp>
          <p:nvGrpSpPr>
            <p:cNvPr id="46118" name="Group 359">
              <a:extLst>
                <a:ext uri="{FF2B5EF4-FFF2-40B4-BE49-F238E27FC236}">
                  <a16:creationId xmlns:a16="http://schemas.microsoft.com/office/drawing/2014/main" id="{857B4397-2011-074C-AD25-DE19C151BAF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02" y="1936"/>
              <a:ext cx="264" cy="96"/>
              <a:chOff x="2902" y="1936"/>
              <a:chExt cx="264" cy="96"/>
            </a:xfrm>
          </p:grpSpPr>
          <p:sp>
            <p:nvSpPr>
              <p:cNvPr id="46143" name="Freeform 360">
                <a:extLst>
                  <a:ext uri="{FF2B5EF4-FFF2-40B4-BE49-F238E27FC236}">
                    <a16:creationId xmlns:a16="http://schemas.microsoft.com/office/drawing/2014/main" id="{82786931-77C7-5E4D-92AE-B0D3074AE3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62" y="1936"/>
                <a:ext cx="104" cy="96"/>
              </a:xfrm>
              <a:custGeom>
                <a:avLst/>
                <a:gdLst>
                  <a:gd name="T0" fmla="*/ 104 w 104"/>
                  <a:gd name="T1" fmla="*/ 48 h 96"/>
                  <a:gd name="T2" fmla="*/ 0 w 104"/>
                  <a:gd name="T3" fmla="*/ 96 h 96"/>
                  <a:gd name="T4" fmla="*/ 32 w 104"/>
                  <a:gd name="T5" fmla="*/ 48 h 96"/>
                  <a:gd name="T6" fmla="*/ 0 w 104"/>
                  <a:gd name="T7" fmla="*/ 0 h 96"/>
                  <a:gd name="T8" fmla="*/ 104 w 104"/>
                  <a:gd name="T9" fmla="*/ 48 h 9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04"/>
                  <a:gd name="T16" fmla="*/ 0 h 96"/>
                  <a:gd name="T17" fmla="*/ 104 w 104"/>
                  <a:gd name="T18" fmla="*/ 96 h 9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04" h="96">
                    <a:moveTo>
                      <a:pt x="104" y="48"/>
                    </a:moveTo>
                    <a:lnTo>
                      <a:pt x="0" y="96"/>
                    </a:lnTo>
                    <a:lnTo>
                      <a:pt x="32" y="48"/>
                    </a:lnTo>
                    <a:lnTo>
                      <a:pt x="0" y="0"/>
                    </a:lnTo>
                    <a:lnTo>
                      <a:pt x="104" y="48"/>
                    </a:lnTo>
                    <a:close/>
                  </a:path>
                </a:pathLst>
              </a:custGeom>
              <a:solidFill>
                <a:srgbClr val="00000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6144" name="Line 361">
                <a:extLst>
                  <a:ext uri="{FF2B5EF4-FFF2-40B4-BE49-F238E27FC236}">
                    <a16:creationId xmlns:a16="http://schemas.microsoft.com/office/drawing/2014/main" id="{9890DB73-2F72-CF45-9985-70C1563145B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02" y="1984"/>
                <a:ext cx="192" cy="1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6119" name="Group 362">
              <a:extLst>
                <a:ext uri="{FF2B5EF4-FFF2-40B4-BE49-F238E27FC236}">
                  <a16:creationId xmlns:a16="http://schemas.microsoft.com/office/drawing/2014/main" id="{F9A695A4-00F8-9741-8771-331D4BB3D26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02" y="1984"/>
              <a:ext cx="224" cy="96"/>
              <a:chOff x="2590" y="1992"/>
              <a:chExt cx="224" cy="96"/>
            </a:xfrm>
          </p:grpSpPr>
          <p:sp>
            <p:nvSpPr>
              <p:cNvPr id="46141" name="Freeform 363">
                <a:extLst>
                  <a:ext uri="{FF2B5EF4-FFF2-40B4-BE49-F238E27FC236}">
                    <a16:creationId xmlns:a16="http://schemas.microsoft.com/office/drawing/2014/main" id="{689F70C8-A808-D344-A4BB-BC2F7D7C90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90" y="1992"/>
                <a:ext cx="104" cy="96"/>
              </a:xfrm>
              <a:custGeom>
                <a:avLst/>
                <a:gdLst>
                  <a:gd name="T0" fmla="*/ 0 w 104"/>
                  <a:gd name="T1" fmla="*/ 48 h 96"/>
                  <a:gd name="T2" fmla="*/ 104 w 104"/>
                  <a:gd name="T3" fmla="*/ 0 h 96"/>
                  <a:gd name="T4" fmla="*/ 72 w 104"/>
                  <a:gd name="T5" fmla="*/ 48 h 96"/>
                  <a:gd name="T6" fmla="*/ 104 w 104"/>
                  <a:gd name="T7" fmla="*/ 96 h 96"/>
                  <a:gd name="T8" fmla="*/ 0 w 104"/>
                  <a:gd name="T9" fmla="*/ 48 h 9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04"/>
                  <a:gd name="T16" fmla="*/ 0 h 96"/>
                  <a:gd name="T17" fmla="*/ 104 w 104"/>
                  <a:gd name="T18" fmla="*/ 96 h 9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04" h="96">
                    <a:moveTo>
                      <a:pt x="0" y="48"/>
                    </a:moveTo>
                    <a:lnTo>
                      <a:pt x="104" y="0"/>
                    </a:lnTo>
                    <a:lnTo>
                      <a:pt x="72" y="48"/>
                    </a:lnTo>
                    <a:lnTo>
                      <a:pt x="104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rgbClr val="AA0000"/>
              </a:solidFill>
              <a:ln w="12700">
                <a:solidFill>
                  <a:srgbClr val="AA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6142" name="Line 364">
                <a:extLst>
                  <a:ext uri="{FF2B5EF4-FFF2-40B4-BE49-F238E27FC236}">
                    <a16:creationId xmlns:a16="http://schemas.microsoft.com/office/drawing/2014/main" id="{23A0826E-07BA-F744-B7F9-A753D7F3219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662" y="2040"/>
                <a:ext cx="152" cy="1"/>
              </a:xfrm>
              <a:prstGeom prst="line">
                <a:avLst/>
              </a:prstGeom>
              <a:noFill/>
              <a:ln w="25400">
                <a:solidFill>
                  <a:srgbClr val="AA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6120" name="Group 365">
              <a:extLst>
                <a:ext uri="{FF2B5EF4-FFF2-40B4-BE49-F238E27FC236}">
                  <a16:creationId xmlns:a16="http://schemas.microsoft.com/office/drawing/2014/main" id="{CCBEB70E-163C-1944-A546-44E192508D4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838" y="1936"/>
              <a:ext cx="264" cy="96"/>
              <a:chOff x="4838" y="1920"/>
              <a:chExt cx="264" cy="96"/>
            </a:xfrm>
          </p:grpSpPr>
          <p:sp>
            <p:nvSpPr>
              <p:cNvPr id="46139" name="Freeform 366">
                <a:extLst>
                  <a:ext uri="{FF2B5EF4-FFF2-40B4-BE49-F238E27FC236}">
                    <a16:creationId xmlns:a16="http://schemas.microsoft.com/office/drawing/2014/main" id="{4106E5C6-94FB-964E-81E8-37B1AC8E5D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98" y="1920"/>
                <a:ext cx="104" cy="96"/>
              </a:xfrm>
              <a:custGeom>
                <a:avLst/>
                <a:gdLst>
                  <a:gd name="T0" fmla="*/ 104 w 104"/>
                  <a:gd name="T1" fmla="*/ 48 h 96"/>
                  <a:gd name="T2" fmla="*/ 0 w 104"/>
                  <a:gd name="T3" fmla="*/ 96 h 96"/>
                  <a:gd name="T4" fmla="*/ 32 w 104"/>
                  <a:gd name="T5" fmla="*/ 48 h 96"/>
                  <a:gd name="T6" fmla="*/ 0 w 104"/>
                  <a:gd name="T7" fmla="*/ 0 h 96"/>
                  <a:gd name="T8" fmla="*/ 104 w 104"/>
                  <a:gd name="T9" fmla="*/ 48 h 9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04"/>
                  <a:gd name="T16" fmla="*/ 0 h 96"/>
                  <a:gd name="T17" fmla="*/ 104 w 104"/>
                  <a:gd name="T18" fmla="*/ 96 h 9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04" h="96">
                    <a:moveTo>
                      <a:pt x="104" y="48"/>
                    </a:moveTo>
                    <a:lnTo>
                      <a:pt x="0" y="96"/>
                    </a:lnTo>
                    <a:lnTo>
                      <a:pt x="32" y="48"/>
                    </a:lnTo>
                    <a:lnTo>
                      <a:pt x="0" y="0"/>
                    </a:lnTo>
                    <a:lnTo>
                      <a:pt x="104" y="48"/>
                    </a:lnTo>
                    <a:close/>
                  </a:path>
                </a:pathLst>
              </a:custGeom>
              <a:solidFill>
                <a:srgbClr val="555555"/>
              </a:solidFill>
              <a:ln w="12700">
                <a:solidFill>
                  <a:srgbClr val="555555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6140" name="Line 367">
                <a:extLst>
                  <a:ext uri="{FF2B5EF4-FFF2-40B4-BE49-F238E27FC236}">
                    <a16:creationId xmlns:a16="http://schemas.microsoft.com/office/drawing/2014/main" id="{08DD4D2A-A2E2-7D4C-BE6A-6438EE233D6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38" y="1968"/>
                <a:ext cx="192" cy="1"/>
              </a:xfrm>
              <a:prstGeom prst="line">
                <a:avLst/>
              </a:prstGeom>
              <a:noFill/>
              <a:ln w="25400">
                <a:solidFill>
                  <a:srgbClr val="555555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6121" name="Rectangle 371">
              <a:extLst>
                <a:ext uri="{FF2B5EF4-FFF2-40B4-BE49-F238E27FC236}">
                  <a16:creationId xmlns:a16="http://schemas.microsoft.com/office/drawing/2014/main" id="{7E9A117E-A21C-6247-997F-1325B96CD1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6" y="2536"/>
              <a:ext cx="705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800">
                  <a:solidFill>
                    <a:srgbClr val="000000"/>
                  </a:solidFill>
                  <a:latin typeface="Arial" panose="020B0604020202020204" pitchFamily="34" charset="0"/>
                </a:rPr>
                <a:t>no applied </a:t>
              </a:r>
              <a:endParaRPr lang="en-US" altLang="en-US">
                <a:latin typeface="Arial" panose="020B0604020202020204" pitchFamily="34" charset="0"/>
              </a:endParaRPr>
            </a:p>
          </p:txBody>
        </p:sp>
        <p:sp>
          <p:nvSpPr>
            <p:cNvPr id="46122" name="Rectangle 373">
              <a:extLst>
                <a:ext uri="{FF2B5EF4-FFF2-40B4-BE49-F238E27FC236}">
                  <a16:creationId xmlns:a16="http://schemas.microsoft.com/office/drawing/2014/main" id="{6E7E0495-18D9-A840-B18E-AC2F454DDA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34" y="2536"/>
              <a:ext cx="504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800">
                  <a:solidFill>
                    <a:srgbClr val="000000"/>
                  </a:solidFill>
                  <a:latin typeface="Arial" panose="020B0604020202020204" pitchFamily="34" charset="0"/>
                </a:rPr>
                <a:t>applied </a:t>
              </a:r>
              <a:endParaRPr lang="en-US" altLang="en-US">
                <a:latin typeface="Arial" panose="020B0604020202020204" pitchFamily="34" charset="0"/>
              </a:endParaRPr>
            </a:p>
          </p:txBody>
        </p:sp>
        <p:sp>
          <p:nvSpPr>
            <p:cNvPr id="46123" name="Rectangle 375">
              <a:extLst>
                <a:ext uri="{FF2B5EF4-FFF2-40B4-BE49-F238E27FC236}">
                  <a16:creationId xmlns:a16="http://schemas.microsoft.com/office/drawing/2014/main" id="{01AAB40D-80A4-3A4B-AD30-E708F07D5E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6" y="1216"/>
              <a:ext cx="536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800">
                  <a:solidFill>
                    <a:srgbClr val="000000"/>
                  </a:solidFill>
                  <a:latin typeface="Arial" panose="020B0604020202020204" pitchFamily="34" charset="0"/>
                </a:rPr>
                <a:t>valence </a:t>
              </a:r>
              <a:endParaRPr lang="en-US" altLang="en-US">
                <a:latin typeface="Arial" panose="020B0604020202020204" pitchFamily="34" charset="0"/>
              </a:endParaRPr>
            </a:p>
          </p:txBody>
        </p:sp>
        <p:sp>
          <p:nvSpPr>
            <p:cNvPr id="46124" name="Rectangle 376">
              <a:extLst>
                <a:ext uri="{FF2B5EF4-FFF2-40B4-BE49-F238E27FC236}">
                  <a16:creationId xmlns:a16="http://schemas.microsoft.com/office/drawing/2014/main" id="{36098702-6B7F-C044-AF23-72F79A1DDA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6" y="1384"/>
              <a:ext cx="512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800">
                  <a:solidFill>
                    <a:srgbClr val="000000"/>
                  </a:solidFill>
                  <a:latin typeface="Arial" panose="020B0604020202020204" pitchFamily="34" charset="0"/>
                </a:rPr>
                <a:t>electron</a:t>
              </a:r>
              <a:endParaRPr lang="en-US" altLang="en-US">
                <a:latin typeface="Arial" panose="020B0604020202020204" pitchFamily="34" charset="0"/>
              </a:endParaRPr>
            </a:p>
          </p:txBody>
        </p:sp>
        <p:sp>
          <p:nvSpPr>
            <p:cNvPr id="46125" name="Oval 377">
              <a:extLst>
                <a:ext uri="{FF2B5EF4-FFF2-40B4-BE49-F238E27FC236}">
                  <a16:creationId xmlns:a16="http://schemas.microsoft.com/office/drawing/2014/main" id="{F99C3CE4-0750-F945-A99A-3E47B08A06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6" y="1328"/>
              <a:ext cx="160" cy="160"/>
            </a:xfrm>
            <a:prstGeom prst="ellipse">
              <a:avLst/>
            </a:prstGeom>
            <a:solidFill>
              <a:srgbClr val="FF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46126" name="Rectangle 378">
              <a:extLst>
                <a:ext uri="{FF2B5EF4-FFF2-40B4-BE49-F238E27FC236}">
                  <a16:creationId xmlns:a16="http://schemas.microsoft.com/office/drawing/2014/main" id="{F37B29EC-56C8-8B44-914E-008B7ACCF6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2" y="1320"/>
              <a:ext cx="488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800">
                  <a:solidFill>
                    <a:srgbClr val="AA0000"/>
                  </a:solidFill>
                  <a:latin typeface="Arial" panose="020B0604020202020204" pitchFamily="34" charset="0"/>
                </a:rPr>
                <a:t>Si atom</a:t>
              </a:r>
              <a:endParaRPr lang="en-US" altLang="en-US">
                <a:latin typeface="Arial" panose="020B0604020202020204" pitchFamily="34" charset="0"/>
              </a:endParaRPr>
            </a:p>
          </p:txBody>
        </p:sp>
        <p:sp>
          <p:nvSpPr>
            <p:cNvPr id="46127" name="Rectangle 379">
              <a:extLst>
                <a:ext uri="{FF2B5EF4-FFF2-40B4-BE49-F238E27FC236}">
                  <a16:creationId xmlns:a16="http://schemas.microsoft.com/office/drawing/2014/main" id="{53F9A1F7-00B9-EA4C-9552-FC484B5532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62" y="2536"/>
              <a:ext cx="504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800">
                  <a:solidFill>
                    <a:srgbClr val="000000"/>
                  </a:solidFill>
                  <a:latin typeface="Arial" panose="020B0604020202020204" pitchFamily="34" charset="0"/>
                </a:rPr>
                <a:t>applied </a:t>
              </a:r>
              <a:endParaRPr lang="en-US" altLang="en-US">
                <a:latin typeface="Arial" panose="020B0604020202020204" pitchFamily="34" charset="0"/>
              </a:endParaRPr>
            </a:p>
          </p:txBody>
        </p:sp>
        <p:sp>
          <p:nvSpPr>
            <p:cNvPr id="46128" name="Rectangle 381">
              <a:extLst>
                <a:ext uri="{FF2B5EF4-FFF2-40B4-BE49-F238E27FC236}">
                  <a16:creationId xmlns:a16="http://schemas.microsoft.com/office/drawing/2014/main" id="{C8669AA5-5C30-C249-BDF7-E6008FD7B6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02" y="1240"/>
              <a:ext cx="512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800">
                  <a:solidFill>
                    <a:srgbClr val="000000"/>
                  </a:solidFill>
                  <a:latin typeface="Arial" panose="020B0604020202020204" pitchFamily="34" charset="0"/>
                </a:rPr>
                <a:t>electron</a:t>
              </a:r>
              <a:endParaRPr lang="en-US" altLang="en-US">
                <a:latin typeface="Arial" panose="020B0604020202020204" pitchFamily="34" charset="0"/>
              </a:endParaRPr>
            </a:p>
          </p:txBody>
        </p:sp>
        <p:sp>
          <p:nvSpPr>
            <p:cNvPr id="46129" name="Rectangle 382">
              <a:extLst>
                <a:ext uri="{FF2B5EF4-FFF2-40B4-BE49-F238E27FC236}">
                  <a16:creationId xmlns:a16="http://schemas.microsoft.com/office/drawing/2014/main" id="{EC29FBC9-C4CC-A443-A518-A022875C64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6" y="1240"/>
              <a:ext cx="144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800">
                  <a:solidFill>
                    <a:srgbClr val="AA0000"/>
                  </a:solidFill>
                  <a:latin typeface="Arial Rounded MT Bold" panose="020F0704030504030204" pitchFamily="34" charset="77"/>
                </a:rPr>
                <a:t>    </a:t>
              </a:r>
              <a:endParaRPr lang="en-US" altLang="en-US">
                <a:latin typeface="Arial" panose="020B0604020202020204" pitchFamily="34" charset="0"/>
              </a:endParaRPr>
            </a:p>
          </p:txBody>
        </p:sp>
        <p:sp>
          <p:nvSpPr>
            <p:cNvPr id="46130" name="Rectangle 383">
              <a:extLst>
                <a:ext uri="{FF2B5EF4-FFF2-40B4-BE49-F238E27FC236}">
                  <a16:creationId xmlns:a16="http://schemas.microsoft.com/office/drawing/2014/main" id="{D8E4B010-E15B-A04C-AC8C-EFF89BE51E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30" y="1240"/>
              <a:ext cx="272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800">
                  <a:solidFill>
                    <a:srgbClr val="AA0000"/>
                  </a:solidFill>
                  <a:latin typeface="Arial" panose="020B0604020202020204" pitchFamily="34" charset="0"/>
                </a:rPr>
                <a:t>hole</a:t>
              </a:r>
              <a:endParaRPr lang="en-US" altLang="en-US">
                <a:latin typeface="Arial" panose="020B0604020202020204" pitchFamily="34" charset="0"/>
              </a:endParaRPr>
            </a:p>
          </p:txBody>
        </p:sp>
        <p:sp>
          <p:nvSpPr>
            <p:cNvPr id="46131" name="Rectangle 384">
              <a:extLst>
                <a:ext uri="{FF2B5EF4-FFF2-40B4-BE49-F238E27FC236}">
                  <a16:creationId xmlns:a16="http://schemas.microsoft.com/office/drawing/2014/main" id="{6DC04448-4484-EA4E-BFF1-A7AE65D8D3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6" y="1240"/>
              <a:ext cx="180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800">
                  <a:solidFill>
                    <a:srgbClr val="AA0000"/>
                  </a:solidFill>
                  <a:latin typeface="Arial Rounded MT Bold" panose="020F0704030504030204" pitchFamily="34" charset="77"/>
                </a:rPr>
                <a:t>     </a:t>
              </a:r>
              <a:endParaRPr lang="en-US" altLang="en-US">
                <a:latin typeface="Arial" panose="020B0604020202020204" pitchFamily="34" charset="0"/>
              </a:endParaRPr>
            </a:p>
          </p:txBody>
        </p:sp>
        <p:sp>
          <p:nvSpPr>
            <p:cNvPr id="46132" name="Rectangle 385">
              <a:extLst>
                <a:ext uri="{FF2B5EF4-FFF2-40B4-BE49-F238E27FC236}">
                  <a16:creationId xmlns:a16="http://schemas.microsoft.com/office/drawing/2014/main" id="{73593193-7D80-3E40-8EFA-CF157E626A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02" y="1408"/>
              <a:ext cx="872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800">
                  <a:solidFill>
                    <a:srgbClr val="000000"/>
                  </a:solidFill>
                  <a:latin typeface="Arial" panose="020B0604020202020204" pitchFamily="34" charset="0"/>
                </a:rPr>
                <a:t>pair migration</a:t>
              </a:r>
              <a:endParaRPr lang="en-US" altLang="en-US">
                <a:latin typeface="Arial" panose="020B0604020202020204" pitchFamily="34" charset="0"/>
              </a:endParaRPr>
            </a:p>
          </p:txBody>
        </p:sp>
        <p:sp>
          <p:nvSpPr>
            <p:cNvPr id="46133" name="Oval 386">
              <a:extLst>
                <a:ext uri="{FF2B5EF4-FFF2-40B4-BE49-F238E27FC236}">
                  <a16:creationId xmlns:a16="http://schemas.microsoft.com/office/drawing/2014/main" id="{0D43F40C-EC64-564D-BEF1-EFDE7F80EE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27" y="1303"/>
              <a:ext cx="56" cy="56"/>
            </a:xfrm>
            <a:prstGeom prst="ellipse">
              <a:avLst/>
            </a:prstGeom>
            <a:solidFill>
              <a:schemeClr val="bg2"/>
            </a:solidFill>
            <a:ln w="12700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46134" name="Oval 387">
              <a:extLst>
                <a:ext uri="{FF2B5EF4-FFF2-40B4-BE49-F238E27FC236}">
                  <a16:creationId xmlns:a16="http://schemas.microsoft.com/office/drawing/2014/main" id="{3B9B5BA1-C450-C747-8962-E9C2C21DAB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54" y="1300"/>
              <a:ext cx="56" cy="56"/>
            </a:xfrm>
            <a:prstGeom prst="ellipse">
              <a:avLst/>
            </a:prstGeom>
            <a:solidFill>
              <a:srgbClr val="AA0000"/>
            </a:solidFill>
            <a:ln w="12700">
              <a:solidFill>
                <a:srgbClr val="AA0000"/>
              </a:solidFill>
              <a:round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46135" name="Oval 239">
              <a:extLst>
                <a:ext uri="{FF2B5EF4-FFF2-40B4-BE49-F238E27FC236}">
                  <a16:creationId xmlns:a16="http://schemas.microsoft.com/office/drawing/2014/main" id="{6BDA2E4C-6933-D547-96E2-73C7E47493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58" y="1948"/>
              <a:ext cx="64" cy="64"/>
            </a:xfrm>
            <a:prstGeom prst="ellipse">
              <a:avLst/>
            </a:prstGeom>
            <a:solidFill>
              <a:srgbClr val="5555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grpSp>
          <p:nvGrpSpPr>
            <p:cNvPr id="46136" name="Group 393">
              <a:extLst>
                <a:ext uri="{FF2B5EF4-FFF2-40B4-BE49-F238E27FC236}">
                  <a16:creationId xmlns:a16="http://schemas.microsoft.com/office/drawing/2014/main" id="{C0F7EFB5-3B4E-6746-ADF6-F0418518562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77" y="2285"/>
              <a:ext cx="224" cy="96"/>
              <a:chOff x="2590" y="1992"/>
              <a:chExt cx="224" cy="96"/>
            </a:xfrm>
          </p:grpSpPr>
          <p:sp>
            <p:nvSpPr>
              <p:cNvPr id="46137" name="Freeform 394">
                <a:extLst>
                  <a:ext uri="{FF2B5EF4-FFF2-40B4-BE49-F238E27FC236}">
                    <a16:creationId xmlns:a16="http://schemas.microsoft.com/office/drawing/2014/main" id="{E3C0967D-2A07-EE46-92C0-617DE02984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90" y="1992"/>
                <a:ext cx="104" cy="96"/>
              </a:xfrm>
              <a:custGeom>
                <a:avLst/>
                <a:gdLst>
                  <a:gd name="T0" fmla="*/ 0 w 104"/>
                  <a:gd name="T1" fmla="*/ 48 h 96"/>
                  <a:gd name="T2" fmla="*/ 104 w 104"/>
                  <a:gd name="T3" fmla="*/ 0 h 96"/>
                  <a:gd name="T4" fmla="*/ 72 w 104"/>
                  <a:gd name="T5" fmla="*/ 48 h 96"/>
                  <a:gd name="T6" fmla="*/ 104 w 104"/>
                  <a:gd name="T7" fmla="*/ 96 h 96"/>
                  <a:gd name="T8" fmla="*/ 0 w 104"/>
                  <a:gd name="T9" fmla="*/ 48 h 9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04"/>
                  <a:gd name="T16" fmla="*/ 0 h 96"/>
                  <a:gd name="T17" fmla="*/ 104 w 104"/>
                  <a:gd name="T18" fmla="*/ 96 h 9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04" h="96">
                    <a:moveTo>
                      <a:pt x="0" y="48"/>
                    </a:moveTo>
                    <a:lnTo>
                      <a:pt x="104" y="0"/>
                    </a:lnTo>
                    <a:lnTo>
                      <a:pt x="72" y="48"/>
                    </a:lnTo>
                    <a:lnTo>
                      <a:pt x="104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rgbClr val="AA0000"/>
              </a:solidFill>
              <a:ln w="12700">
                <a:solidFill>
                  <a:srgbClr val="AA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6138" name="Line 395">
                <a:extLst>
                  <a:ext uri="{FF2B5EF4-FFF2-40B4-BE49-F238E27FC236}">
                    <a16:creationId xmlns:a16="http://schemas.microsoft.com/office/drawing/2014/main" id="{B946112F-A7F1-2644-8EE3-ACCCC03B292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662" y="2040"/>
                <a:ext cx="152" cy="1"/>
              </a:xfrm>
              <a:prstGeom prst="line">
                <a:avLst/>
              </a:prstGeom>
              <a:noFill/>
              <a:ln w="25400">
                <a:solidFill>
                  <a:srgbClr val="AA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46091" name="Comment 397">
            <a:extLst>
              <a:ext uri="{FF2B5EF4-FFF2-40B4-BE49-F238E27FC236}">
                <a16:creationId xmlns:a16="http://schemas.microsoft.com/office/drawing/2014/main" id="{390A849A-CBF6-2A4F-B037-D534EEDE8898}"/>
              </a:ext>
            </a:extLst>
          </p:cNvPr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1100138" y="6394450"/>
            <a:ext cx="7937" cy="44450"/>
          </a:xfrm>
          <a:custGeom>
            <a:avLst/>
            <a:gdLst>
              <a:gd name="T0" fmla="*/ 0 w 21"/>
              <a:gd name="T1" fmla="*/ 120 h 121"/>
              <a:gd name="T2" fmla="*/ 2 w 21"/>
              <a:gd name="T3" fmla="*/ 58 h 121"/>
              <a:gd name="T4" fmla="*/ 10 w 21"/>
              <a:gd name="T5" fmla="*/ 29 h 121"/>
              <a:gd name="T6" fmla="*/ 20 w 21"/>
              <a:gd name="T7" fmla="*/ 2 h 121"/>
              <a:gd name="T8" fmla="*/ 20 w 21"/>
              <a:gd name="T9" fmla="*/ 0 h 12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1"/>
              <a:gd name="T16" fmla="*/ 0 h 121"/>
              <a:gd name="T17" fmla="*/ 21 w 21"/>
              <a:gd name="T18" fmla="*/ 121 h 12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1" h="121" extrusionOk="0">
                <a:moveTo>
                  <a:pt x="0" y="120"/>
                </a:moveTo>
                <a:cubicBezTo>
                  <a:pt x="0" y="99"/>
                  <a:pt x="1" y="79"/>
                  <a:pt x="2" y="58"/>
                </a:cubicBezTo>
                <a:cubicBezTo>
                  <a:pt x="2" y="50"/>
                  <a:pt x="7" y="37"/>
                  <a:pt x="10" y="29"/>
                </a:cubicBezTo>
                <a:cubicBezTo>
                  <a:pt x="14" y="19"/>
                  <a:pt x="19" y="12"/>
                  <a:pt x="20" y="2"/>
                </a:cubicBezTo>
                <a:cubicBezTo>
                  <a:pt x="20" y="1"/>
                  <a:pt x="20" y="1"/>
                  <a:pt x="20" y="0"/>
                </a:cubicBezTo>
              </a:path>
            </a:pathLst>
          </a:custGeom>
          <a:noFill/>
          <a:ln w="34925" cap="rnd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6092" name="Comment 398">
            <a:extLst>
              <a:ext uri="{FF2B5EF4-FFF2-40B4-BE49-F238E27FC236}">
                <a16:creationId xmlns:a16="http://schemas.microsoft.com/office/drawing/2014/main" id="{DBD67C85-5C5C-6943-872F-C3533D0EE1F2}"/>
              </a:ext>
            </a:extLst>
          </p:cNvPr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3046413" y="5122863"/>
            <a:ext cx="136525" cy="257175"/>
          </a:xfrm>
          <a:custGeom>
            <a:avLst/>
            <a:gdLst>
              <a:gd name="T0" fmla="*/ 101 w 377"/>
              <a:gd name="T1" fmla="*/ 27 h 716"/>
              <a:gd name="T2" fmla="*/ 89 w 377"/>
              <a:gd name="T3" fmla="*/ 0 h 716"/>
              <a:gd name="T4" fmla="*/ 97 w 377"/>
              <a:gd name="T5" fmla="*/ 43 h 716"/>
              <a:gd name="T6" fmla="*/ 134 w 377"/>
              <a:gd name="T7" fmla="*/ 212 h 716"/>
              <a:gd name="T8" fmla="*/ 184 w 377"/>
              <a:gd name="T9" fmla="*/ 431 h 716"/>
              <a:gd name="T10" fmla="*/ 223 w 377"/>
              <a:gd name="T11" fmla="*/ 585 h 716"/>
              <a:gd name="T12" fmla="*/ 239 w 377"/>
              <a:gd name="T13" fmla="*/ 654 h 716"/>
              <a:gd name="T14" fmla="*/ 223 w 377"/>
              <a:gd name="T15" fmla="*/ 691 h 716"/>
              <a:gd name="T16" fmla="*/ 182 w 377"/>
              <a:gd name="T17" fmla="*/ 705 h 716"/>
              <a:gd name="T18" fmla="*/ 130 w 377"/>
              <a:gd name="T19" fmla="*/ 683 h 716"/>
              <a:gd name="T20" fmla="*/ 71 w 377"/>
              <a:gd name="T21" fmla="*/ 614 h 716"/>
              <a:gd name="T22" fmla="*/ 30 w 377"/>
              <a:gd name="T23" fmla="*/ 558 h 716"/>
              <a:gd name="T24" fmla="*/ 6 w 377"/>
              <a:gd name="T25" fmla="*/ 534 h 716"/>
              <a:gd name="T26" fmla="*/ 4 w 377"/>
              <a:gd name="T27" fmla="*/ 532 h 716"/>
              <a:gd name="T28" fmla="*/ 48 w 377"/>
              <a:gd name="T29" fmla="*/ 558 h 716"/>
              <a:gd name="T30" fmla="*/ 113 w 377"/>
              <a:gd name="T31" fmla="*/ 623 h 716"/>
              <a:gd name="T32" fmla="*/ 152 w 377"/>
              <a:gd name="T33" fmla="*/ 664 h 716"/>
              <a:gd name="T34" fmla="*/ 174 w 377"/>
              <a:gd name="T35" fmla="*/ 686 h 716"/>
              <a:gd name="T36" fmla="*/ 205 w 377"/>
              <a:gd name="T37" fmla="*/ 710 h 716"/>
              <a:gd name="T38" fmla="*/ 248 w 377"/>
              <a:gd name="T39" fmla="*/ 705 h 716"/>
              <a:gd name="T40" fmla="*/ 308 w 377"/>
              <a:gd name="T41" fmla="*/ 587 h 716"/>
              <a:gd name="T42" fmla="*/ 282 w 377"/>
              <a:gd name="T43" fmla="*/ 604 h 716"/>
              <a:gd name="T44" fmla="*/ 304 w 377"/>
              <a:gd name="T45" fmla="*/ 534 h 716"/>
              <a:gd name="T46" fmla="*/ 329 w 377"/>
              <a:gd name="T47" fmla="*/ 467 h 716"/>
              <a:gd name="T48" fmla="*/ 355 w 377"/>
              <a:gd name="T49" fmla="*/ 392 h 716"/>
              <a:gd name="T50" fmla="*/ 369 w 377"/>
              <a:gd name="T51" fmla="*/ 361 h 716"/>
              <a:gd name="T52" fmla="*/ 373 w 377"/>
              <a:gd name="T53" fmla="*/ 339 h 716"/>
              <a:gd name="T54" fmla="*/ 376 w 377"/>
              <a:gd name="T55" fmla="*/ 315 h 716"/>
              <a:gd name="T56" fmla="*/ 373 w 377"/>
              <a:gd name="T57" fmla="*/ 310 h 716"/>
              <a:gd name="T58" fmla="*/ 353 w 377"/>
              <a:gd name="T59" fmla="*/ 332 h 716"/>
              <a:gd name="T60" fmla="*/ 329 w 377"/>
              <a:gd name="T61" fmla="*/ 390 h 71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w 377"/>
              <a:gd name="T94" fmla="*/ 0 h 716"/>
              <a:gd name="T95" fmla="*/ 377 w 377"/>
              <a:gd name="T96" fmla="*/ 716 h 71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T93" t="T94" r="T95" b="T96"/>
            <a:pathLst>
              <a:path w="377" h="716" extrusionOk="0">
                <a:moveTo>
                  <a:pt x="101" y="27"/>
                </a:moveTo>
                <a:cubicBezTo>
                  <a:pt x="100" y="25"/>
                  <a:pt x="94" y="13"/>
                  <a:pt x="89" y="0"/>
                </a:cubicBezTo>
                <a:cubicBezTo>
                  <a:pt x="92" y="14"/>
                  <a:pt x="93" y="29"/>
                  <a:pt x="97" y="43"/>
                </a:cubicBezTo>
                <a:cubicBezTo>
                  <a:pt x="114" y="99"/>
                  <a:pt x="123" y="154"/>
                  <a:pt x="134" y="212"/>
                </a:cubicBezTo>
                <a:cubicBezTo>
                  <a:pt x="148" y="285"/>
                  <a:pt x="167" y="358"/>
                  <a:pt x="184" y="431"/>
                </a:cubicBezTo>
                <a:cubicBezTo>
                  <a:pt x="196" y="483"/>
                  <a:pt x="213" y="533"/>
                  <a:pt x="223" y="585"/>
                </a:cubicBezTo>
                <a:cubicBezTo>
                  <a:pt x="228" y="609"/>
                  <a:pt x="236" y="631"/>
                  <a:pt x="239" y="654"/>
                </a:cubicBezTo>
                <a:cubicBezTo>
                  <a:pt x="241" y="669"/>
                  <a:pt x="234" y="681"/>
                  <a:pt x="223" y="691"/>
                </a:cubicBezTo>
                <a:cubicBezTo>
                  <a:pt x="214" y="699"/>
                  <a:pt x="194" y="704"/>
                  <a:pt x="182" y="705"/>
                </a:cubicBezTo>
                <a:cubicBezTo>
                  <a:pt x="159" y="708"/>
                  <a:pt x="147" y="699"/>
                  <a:pt x="130" y="683"/>
                </a:cubicBezTo>
                <a:cubicBezTo>
                  <a:pt x="108" y="663"/>
                  <a:pt x="89" y="638"/>
                  <a:pt x="71" y="614"/>
                </a:cubicBezTo>
                <a:cubicBezTo>
                  <a:pt x="58" y="596"/>
                  <a:pt x="46" y="574"/>
                  <a:pt x="30" y="558"/>
                </a:cubicBezTo>
                <a:cubicBezTo>
                  <a:pt x="22" y="550"/>
                  <a:pt x="14" y="542"/>
                  <a:pt x="6" y="534"/>
                </a:cubicBezTo>
                <a:cubicBezTo>
                  <a:pt x="4" y="531"/>
                  <a:pt x="7" y="535"/>
                  <a:pt x="4" y="532"/>
                </a:cubicBezTo>
                <a:cubicBezTo>
                  <a:pt x="19" y="539"/>
                  <a:pt x="34" y="546"/>
                  <a:pt x="48" y="558"/>
                </a:cubicBezTo>
                <a:cubicBezTo>
                  <a:pt x="71" y="577"/>
                  <a:pt x="93" y="601"/>
                  <a:pt x="113" y="623"/>
                </a:cubicBezTo>
                <a:cubicBezTo>
                  <a:pt x="126" y="638"/>
                  <a:pt x="135" y="653"/>
                  <a:pt x="152" y="664"/>
                </a:cubicBezTo>
                <a:cubicBezTo>
                  <a:pt x="163" y="671"/>
                  <a:pt x="165" y="679"/>
                  <a:pt x="174" y="686"/>
                </a:cubicBezTo>
                <a:cubicBezTo>
                  <a:pt x="181" y="692"/>
                  <a:pt x="198" y="706"/>
                  <a:pt x="205" y="710"/>
                </a:cubicBezTo>
                <a:cubicBezTo>
                  <a:pt x="217" y="716"/>
                  <a:pt x="237" y="714"/>
                  <a:pt x="248" y="705"/>
                </a:cubicBezTo>
                <a:cubicBezTo>
                  <a:pt x="278" y="680"/>
                  <a:pt x="293" y="621"/>
                  <a:pt x="308" y="587"/>
                </a:cubicBezTo>
              </a:path>
              <a:path w="377" h="716" extrusionOk="0">
                <a:moveTo>
                  <a:pt x="282" y="604"/>
                </a:moveTo>
                <a:cubicBezTo>
                  <a:pt x="289" y="581"/>
                  <a:pt x="297" y="556"/>
                  <a:pt x="304" y="534"/>
                </a:cubicBezTo>
                <a:cubicBezTo>
                  <a:pt x="312" y="511"/>
                  <a:pt x="321" y="490"/>
                  <a:pt x="329" y="467"/>
                </a:cubicBezTo>
                <a:cubicBezTo>
                  <a:pt x="338" y="442"/>
                  <a:pt x="348" y="417"/>
                  <a:pt x="355" y="392"/>
                </a:cubicBezTo>
                <a:cubicBezTo>
                  <a:pt x="359" y="377"/>
                  <a:pt x="363" y="371"/>
                  <a:pt x="369" y="361"/>
                </a:cubicBezTo>
                <a:cubicBezTo>
                  <a:pt x="375" y="352"/>
                  <a:pt x="371" y="348"/>
                  <a:pt x="373" y="339"/>
                </a:cubicBezTo>
                <a:cubicBezTo>
                  <a:pt x="375" y="331"/>
                  <a:pt x="378" y="323"/>
                  <a:pt x="376" y="315"/>
                </a:cubicBezTo>
                <a:cubicBezTo>
                  <a:pt x="375" y="311"/>
                  <a:pt x="374" y="312"/>
                  <a:pt x="373" y="310"/>
                </a:cubicBezTo>
                <a:cubicBezTo>
                  <a:pt x="362" y="316"/>
                  <a:pt x="360" y="318"/>
                  <a:pt x="353" y="332"/>
                </a:cubicBezTo>
                <a:cubicBezTo>
                  <a:pt x="344" y="350"/>
                  <a:pt x="337" y="371"/>
                  <a:pt x="329" y="390"/>
                </a:cubicBezTo>
              </a:path>
            </a:pathLst>
          </a:custGeom>
          <a:noFill/>
          <a:ln w="34925" cap="rnd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6093" name="Comment 399">
            <a:extLst>
              <a:ext uri="{FF2B5EF4-FFF2-40B4-BE49-F238E27FC236}">
                <a16:creationId xmlns:a16="http://schemas.microsoft.com/office/drawing/2014/main" id="{A8FDBE91-A027-F043-B719-CB6FFAED3044}"/>
              </a:ext>
            </a:extLst>
          </p:cNvPr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3557588" y="5072063"/>
            <a:ext cx="111125" cy="238125"/>
          </a:xfrm>
          <a:custGeom>
            <a:avLst/>
            <a:gdLst>
              <a:gd name="T0" fmla="*/ 213 w 306"/>
              <a:gd name="T1" fmla="*/ 48 h 660"/>
              <a:gd name="T2" fmla="*/ 199 w 306"/>
              <a:gd name="T3" fmla="*/ 2 h 660"/>
              <a:gd name="T4" fmla="*/ 187 w 306"/>
              <a:gd name="T5" fmla="*/ 0 h 660"/>
              <a:gd name="T6" fmla="*/ 179 w 306"/>
              <a:gd name="T7" fmla="*/ 60 h 660"/>
              <a:gd name="T8" fmla="*/ 156 w 306"/>
              <a:gd name="T9" fmla="*/ 505 h 660"/>
              <a:gd name="T10" fmla="*/ 150 w 306"/>
              <a:gd name="T11" fmla="*/ 637 h 660"/>
              <a:gd name="T12" fmla="*/ 148 w 306"/>
              <a:gd name="T13" fmla="*/ 659 h 660"/>
              <a:gd name="T14" fmla="*/ 118 w 306"/>
              <a:gd name="T15" fmla="*/ 623 h 660"/>
              <a:gd name="T16" fmla="*/ 91 w 306"/>
              <a:gd name="T17" fmla="*/ 560 h 660"/>
              <a:gd name="T18" fmla="*/ 69 w 306"/>
              <a:gd name="T19" fmla="*/ 457 h 660"/>
              <a:gd name="T20" fmla="*/ 67 w 306"/>
              <a:gd name="T21" fmla="*/ 437 h 660"/>
              <a:gd name="T22" fmla="*/ 63 w 306"/>
              <a:gd name="T23" fmla="*/ 411 h 660"/>
              <a:gd name="T24" fmla="*/ 57 w 306"/>
              <a:gd name="T25" fmla="*/ 385 h 660"/>
              <a:gd name="T26" fmla="*/ 51 w 306"/>
              <a:gd name="T27" fmla="*/ 373 h 660"/>
              <a:gd name="T28" fmla="*/ 40 w 306"/>
              <a:gd name="T29" fmla="*/ 363 h 660"/>
              <a:gd name="T30" fmla="*/ 18 w 306"/>
              <a:gd name="T31" fmla="*/ 339 h 660"/>
              <a:gd name="T32" fmla="*/ 8 w 306"/>
              <a:gd name="T33" fmla="*/ 332 h 660"/>
              <a:gd name="T34" fmla="*/ 2 w 306"/>
              <a:gd name="T35" fmla="*/ 320 h 660"/>
              <a:gd name="T36" fmla="*/ 2 w 306"/>
              <a:gd name="T37" fmla="*/ 322 h 660"/>
              <a:gd name="T38" fmla="*/ 28 w 306"/>
              <a:gd name="T39" fmla="*/ 368 h 660"/>
              <a:gd name="T40" fmla="*/ 63 w 306"/>
              <a:gd name="T41" fmla="*/ 440 h 660"/>
              <a:gd name="T42" fmla="*/ 87 w 306"/>
              <a:gd name="T43" fmla="*/ 498 h 660"/>
              <a:gd name="T44" fmla="*/ 101 w 306"/>
              <a:gd name="T45" fmla="*/ 514 h 660"/>
              <a:gd name="T46" fmla="*/ 112 w 306"/>
              <a:gd name="T47" fmla="*/ 524 h 660"/>
              <a:gd name="T48" fmla="*/ 134 w 306"/>
              <a:gd name="T49" fmla="*/ 514 h 660"/>
              <a:gd name="T50" fmla="*/ 169 w 306"/>
              <a:gd name="T51" fmla="*/ 488 h 660"/>
              <a:gd name="T52" fmla="*/ 197 w 306"/>
              <a:gd name="T53" fmla="*/ 469 h 660"/>
              <a:gd name="T54" fmla="*/ 209 w 306"/>
              <a:gd name="T55" fmla="*/ 464 h 660"/>
              <a:gd name="T56" fmla="*/ 221 w 306"/>
              <a:gd name="T57" fmla="*/ 454 h 660"/>
              <a:gd name="T58" fmla="*/ 264 w 306"/>
              <a:gd name="T59" fmla="*/ 385 h 660"/>
              <a:gd name="T60" fmla="*/ 305 w 306"/>
              <a:gd name="T61" fmla="*/ 317 h 660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w 306"/>
              <a:gd name="T94" fmla="*/ 0 h 660"/>
              <a:gd name="T95" fmla="*/ 306 w 306"/>
              <a:gd name="T96" fmla="*/ 660 h 660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T93" t="T94" r="T95" b="T96"/>
            <a:pathLst>
              <a:path w="306" h="660" extrusionOk="0">
                <a:moveTo>
                  <a:pt x="213" y="48"/>
                </a:moveTo>
                <a:cubicBezTo>
                  <a:pt x="210" y="32"/>
                  <a:pt x="209" y="14"/>
                  <a:pt x="199" y="2"/>
                </a:cubicBezTo>
                <a:cubicBezTo>
                  <a:pt x="197" y="0"/>
                  <a:pt x="189" y="1"/>
                  <a:pt x="187" y="0"/>
                </a:cubicBezTo>
                <a:cubicBezTo>
                  <a:pt x="181" y="21"/>
                  <a:pt x="180" y="37"/>
                  <a:pt x="179" y="60"/>
                </a:cubicBezTo>
                <a:cubicBezTo>
                  <a:pt x="173" y="208"/>
                  <a:pt x="163" y="357"/>
                  <a:pt x="156" y="505"/>
                </a:cubicBezTo>
                <a:cubicBezTo>
                  <a:pt x="154" y="549"/>
                  <a:pt x="151" y="593"/>
                  <a:pt x="150" y="637"/>
                </a:cubicBezTo>
                <a:cubicBezTo>
                  <a:pt x="150" y="645"/>
                  <a:pt x="149" y="652"/>
                  <a:pt x="148" y="659"/>
                </a:cubicBezTo>
                <a:cubicBezTo>
                  <a:pt x="138" y="647"/>
                  <a:pt x="127" y="636"/>
                  <a:pt x="118" y="623"/>
                </a:cubicBezTo>
                <a:cubicBezTo>
                  <a:pt x="105" y="603"/>
                  <a:pt x="96" y="585"/>
                  <a:pt x="91" y="560"/>
                </a:cubicBezTo>
                <a:cubicBezTo>
                  <a:pt x="84" y="527"/>
                  <a:pt x="74" y="491"/>
                  <a:pt x="69" y="457"/>
                </a:cubicBezTo>
                <a:cubicBezTo>
                  <a:pt x="68" y="450"/>
                  <a:pt x="68" y="443"/>
                  <a:pt x="67" y="437"/>
                </a:cubicBezTo>
                <a:cubicBezTo>
                  <a:pt x="65" y="430"/>
                  <a:pt x="65" y="418"/>
                  <a:pt x="63" y="411"/>
                </a:cubicBezTo>
                <a:cubicBezTo>
                  <a:pt x="61" y="403"/>
                  <a:pt x="59" y="393"/>
                  <a:pt x="57" y="385"/>
                </a:cubicBezTo>
                <a:cubicBezTo>
                  <a:pt x="56" y="380"/>
                  <a:pt x="53" y="375"/>
                  <a:pt x="51" y="373"/>
                </a:cubicBezTo>
                <a:cubicBezTo>
                  <a:pt x="47" y="368"/>
                  <a:pt x="45" y="368"/>
                  <a:pt x="40" y="363"/>
                </a:cubicBezTo>
                <a:cubicBezTo>
                  <a:pt x="32" y="355"/>
                  <a:pt x="24" y="347"/>
                  <a:pt x="18" y="339"/>
                </a:cubicBezTo>
                <a:cubicBezTo>
                  <a:pt x="15" y="336"/>
                  <a:pt x="10" y="334"/>
                  <a:pt x="8" y="332"/>
                </a:cubicBezTo>
                <a:cubicBezTo>
                  <a:pt x="6" y="330"/>
                  <a:pt x="5" y="323"/>
                  <a:pt x="2" y="320"/>
                </a:cubicBezTo>
                <a:cubicBezTo>
                  <a:pt x="0" y="320"/>
                  <a:pt x="-1" y="320"/>
                  <a:pt x="2" y="322"/>
                </a:cubicBezTo>
                <a:cubicBezTo>
                  <a:pt x="10" y="336"/>
                  <a:pt x="19" y="353"/>
                  <a:pt x="28" y="368"/>
                </a:cubicBezTo>
                <a:cubicBezTo>
                  <a:pt x="41" y="391"/>
                  <a:pt x="53" y="416"/>
                  <a:pt x="63" y="440"/>
                </a:cubicBezTo>
                <a:cubicBezTo>
                  <a:pt x="71" y="459"/>
                  <a:pt x="78" y="480"/>
                  <a:pt x="87" y="498"/>
                </a:cubicBezTo>
                <a:cubicBezTo>
                  <a:pt x="90" y="504"/>
                  <a:pt x="99" y="511"/>
                  <a:pt x="101" y="514"/>
                </a:cubicBezTo>
                <a:cubicBezTo>
                  <a:pt x="109" y="525"/>
                  <a:pt x="99" y="520"/>
                  <a:pt x="112" y="524"/>
                </a:cubicBezTo>
                <a:cubicBezTo>
                  <a:pt x="123" y="527"/>
                  <a:pt x="126" y="519"/>
                  <a:pt x="134" y="514"/>
                </a:cubicBezTo>
                <a:cubicBezTo>
                  <a:pt x="146" y="506"/>
                  <a:pt x="157" y="496"/>
                  <a:pt x="169" y="488"/>
                </a:cubicBezTo>
                <a:cubicBezTo>
                  <a:pt x="178" y="482"/>
                  <a:pt x="187" y="474"/>
                  <a:pt x="197" y="469"/>
                </a:cubicBezTo>
                <a:cubicBezTo>
                  <a:pt x="201" y="467"/>
                  <a:pt x="206" y="466"/>
                  <a:pt x="209" y="464"/>
                </a:cubicBezTo>
                <a:cubicBezTo>
                  <a:pt x="216" y="459"/>
                  <a:pt x="214" y="461"/>
                  <a:pt x="221" y="454"/>
                </a:cubicBezTo>
                <a:cubicBezTo>
                  <a:pt x="241" y="435"/>
                  <a:pt x="251" y="409"/>
                  <a:pt x="264" y="385"/>
                </a:cubicBezTo>
                <a:cubicBezTo>
                  <a:pt x="277" y="361"/>
                  <a:pt x="291" y="340"/>
                  <a:pt x="305" y="317"/>
                </a:cubicBezTo>
              </a:path>
            </a:pathLst>
          </a:custGeom>
          <a:noFill/>
          <a:ln w="34925" cap="rnd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lide Number Placeholder 3">
            <a:extLst>
              <a:ext uri="{FF2B5EF4-FFF2-40B4-BE49-F238E27FC236}">
                <a16:creationId xmlns:a16="http://schemas.microsoft.com/office/drawing/2014/main" id="{F52B6871-6D2A-9945-B45B-B871B1A667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fld id="{21C59DD8-F11C-3B4D-A46A-5ED8A43D3584}" type="slidenum">
              <a:rPr lang="en-US" altLang="en-US" sz="1200">
                <a:latin typeface="Arial" panose="020B0604020202020204" pitchFamily="34" charset="0"/>
              </a:rPr>
              <a:pPr/>
              <a:t>21</a:t>
            </a:fld>
            <a:endParaRPr lang="en-US" altLang="en-US" sz="1200">
              <a:latin typeface="Arial" panose="020B0604020202020204" pitchFamily="34" charset="0"/>
            </a:endParaRPr>
          </a:p>
        </p:txBody>
      </p:sp>
      <p:sp>
        <p:nvSpPr>
          <p:cNvPr id="48133" name="Rectangle 2">
            <a:extLst>
              <a:ext uri="{FF2B5EF4-FFF2-40B4-BE49-F238E27FC236}">
                <a16:creationId xmlns:a16="http://schemas.microsoft.com/office/drawing/2014/main" id="{5A4FF62B-FD63-7042-9185-070693A87F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6425" y="914400"/>
            <a:ext cx="3832781" cy="1046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dirty="0">
                <a:latin typeface="Arial" panose="020B0604020202020204" pitchFamily="34" charset="0"/>
              </a:rPr>
              <a:t>•  </a:t>
            </a:r>
            <a:r>
              <a:rPr lang="en-US" altLang="en-US" dirty="0">
                <a:solidFill>
                  <a:schemeClr val="accent2"/>
                </a:solidFill>
                <a:latin typeface="Arial" panose="020B0604020202020204" pitchFamily="34" charset="0"/>
              </a:rPr>
              <a:t>Intrinsic</a:t>
            </a:r>
            <a:r>
              <a:rPr lang="en-US" altLang="en-US" dirty="0">
                <a:latin typeface="Arial" panose="020B0604020202020204" pitchFamily="34" charset="0"/>
              </a:rPr>
              <a:t>:</a:t>
            </a:r>
          </a:p>
          <a:p>
            <a:r>
              <a:rPr lang="en-US" altLang="en-US" sz="2200" dirty="0">
                <a:latin typeface="Arial" panose="020B0604020202020204" pitchFamily="34" charset="0"/>
              </a:rPr>
              <a:t>    # electrons = # holes (</a:t>
            </a:r>
            <a:r>
              <a:rPr lang="en-US" altLang="en-US" sz="2200" i="1" dirty="0">
                <a:latin typeface="Arial" panose="020B0604020202020204" pitchFamily="34" charset="0"/>
              </a:rPr>
              <a:t>n</a:t>
            </a:r>
            <a:r>
              <a:rPr lang="en-US" altLang="en-US" sz="2200" dirty="0">
                <a:latin typeface="Arial" panose="020B0604020202020204" pitchFamily="34" charset="0"/>
              </a:rPr>
              <a:t> = </a:t>
            </a:r>
            <a:r>
              <a:rPr lang="en-US" altLang="en-US" sz="2200" i="1" dirty="0">
                <a:latin typeface="Arial" panose="020B0604020202020204" pitchFamily="34" charset="0"/>
              </a:rPr>
              <a:t>p</a:t>
            </a:r>
            <a:r>
              <a:rPr lang="en-US" altLang="en-US" sz="2200" dirty="0">
                <a:latin typeface="Arial" panose="020B0604020202020204" pitchFamily="34" charset="0"/>
              </a:rPr>
              <a:t>)</a:t>
            </a:r>
          </a:p>
          <a:p>
            <a:r>
              <a:rPr lang="en-US" altLang="en-US" sz="2200" dirty="0">
                <a:latin typeface="Arial" panose="020B0604020202020204" pitchFamily="34" charset="0"/>
              </a:rPr>
              <a:t>    --case for pure Si, Ge</a:t>
            </a:r>
            <a:endParaRPr lang="en-US" altLang="en-US" dirty="0">
              <a:latin typeface="Arial" panose="020B0604020202020204" pitchFamily="34" charset="0"/>
            </a:endParaRPr>
          </a:p>
        </p:txBody>
      </p:sp>
      <p:sp>
        <p:nvSpPr>
          <p:cNvPr id="365571" name="Rectangle 3">
            <a:extLst>
              <a:ext uri="{FF2B5EF4-FFF2-40B4-BE49-F238E27FC236}">
                <a16:creationId xmlns:a16="http://schemas.microsoft.com/office/drawing/2014/main" id="{F963FC9D-1EA0-B543-8731-A827332A78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2012950"/>
            <a:ext cx="6615113" cy="1370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>
                <a:latin typeface="Arial" panose="020B0604020202020204" pitchFamily="34" charset="0"/>
              </a:rPr>
              <a:t>•  </a:t>
            </a:r>
            <a:r>
              <a:rPr lang="en-US" altLang="en-US">
                <a:solidFill>
                  <a:schemeClr val="accent2"/>
                </a:solidFill>
                <a:latin typeface="Arial" panose="020B0604020202020204" pitchFamily="34" charset="0"/>
              </a:rPr>
              <a:t>Extrinsic</a:t>
            </a:r>
            <a:r>
              <a:rPr lang="en-US" altLang="en-US">
                <a:latin typeface="Arial" panose="020B0604020202020204" pitchFamily="34" charset="0"/>
              </a:rPr>
              <a:t>:</a:t>
            </a:r>
          </a:p>
          <a:p>
            <a:r>
              <a:rPr lang="en-US" altLang="en-US" sz="2200">
                <a:latin typeface="Arial" panose="020B0604020202020204" pitchFamily="34" charset="0"/>
              </a:rPr>
              <a:t>    --</a:t>
            </a:r>
            <a:r>
              <a:rPr lang="en-US" altLang="en-US" sz="2200" i="1">
                <a:latin typeface="Arial" panose="020B0604020202020204" pitchFamily="34" charset="0"/>
              </a:rPr>
              <a:t>n</a:t>
            </a:r>
            <a:r>
              <a:rPr lang="en-US" altLang="en-US" sz="2200">
                <a:latin typeface="Arial" panose="020B0604020202020204" pitchFamily="34" charset="0"/>
              </a:rPr>
              <a:t> ≠ </a:t>
            </a:r>
            <a:r>
              <a:rPr lang="en-US" altLang="en-US" sz="2200" i="1">
                <a:latin typeface="Arial" panose="020B0604020202020204" pitchFamily="34" charset="0"/>
              </a:rPr>
              <a:t>p</a:t>
            </a:r>
          </a:p>
          <a:p>
            <a:r>
              <a:rPr lang="en-US" altLang="en-US" sz="2200">
                <a:latin typeface="Arial" panose="020B0604020202020204" pitchFamily="34" charset="0"/>
              </a:rPr>
              <a:t>    --occurs when impurities are added with a different</a:t>
            </a:r>
          </a:p>
          <a:p>
            <a:r>
              <a:rPr lang="en-US" altLang="en-US" sz="2200">
                <a:latin typeface="Arial" panose="020B0604020202020204" pitchFamily="34" charset="0"/>
              </a:rPr>
              <a:t>       # valence electrons than the host (e.g., Si atoms)</a:t>
            </a: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48135" name="Rectangle 9">
            <a:extLst>
              <a:ext uri="{FF2B5EF4-FFF2-40B4-BE49-F238E27FC236}">
                <a16:creationId xmlns:a16="http://schemas.microsoft.com/office/drawing/2014/main" id="{C84C275E-FE2B-7240-90CA-F3125897094B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 sz="3200"/>
              <a:t>Intrinsic vs Extrinsic Conduction</a:t>
            </a:r>
          </a:p>
        </p:txBody>
      </p:sp>
      <p:sp>
        <p:nvSpPr>
          <p:cNvPr id="48136" name="AutoShape 11">
            <a:extLst>
              <a:ext uri="{FF2B5EF4-FFF2-40B4-BE49-F238E27FC236}">
                <a16:creationId xmlns:a16="http://schemas.microsoft.com/office/drawing/2014/main" id="{40270B3E-1D54-FF4E-8592-AB8CB42F49E2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1577975" y="4064000"/>
            <a:ext cx="5600700" cy="2476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2" name="Group 302">
            <a:extLst>
              <a:ext uri="{FF2B5EF4-FFF2-40B4-BE49-F238E27FC236}">
                <a16:creationId xmlns:a16="http://schemas.microsoft.com/office/drawing/2014/main" id="{FF125AB0-0BB8-3B43-B599-B9F59A2032A3}"/>
              </a:ext>
            </a:extLst>
          </p:cNvPr>
          <p:cNvGrpSpPr>
            <a:grpSpLocks/>
          </p:cNvGrpSpPr>
          <p:nvPr/>
        </p:nvGrpSpPr>
        <p:grpSpPr bwMode="auto">
          <a:xfrm>
            <a:off x="296863" y="3505200"/>
            <a:ext cx="5073650" cy="3003550"/>
            <a:chOff x="187" y="2208"/>
            <a:chExt cx="3196" cy="1892"/>
          </a:xfrm>
        </p:grpSpPr>
        <p:sp>
          <p:nvSpPr>
            <p:cNvPr id="48276" name="Rectangle 4">
              <a:extLst>
                <a:ext uri="{FF2B5EF4-FFF2-40B4-BE49-F238E27FC236}">
                  <a16:creationId xmlns:a16="http://schemas.microsoft.com/office/drawing/2014/main" id="{0B90EC98-BF47-2A4A-B86C-EBB231B65C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" y="2208"/>
              <a:ext cx="2265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>
                  <a:latin typeface="Arial" panose="020B0604020202020204" pitchFamily="34" charset="0"/>
                </a:rPr>
                <a:t>•  </a:t>
              </a:r>
              <a:r>
                <a:rPr lang="en-US" altLang="en-US" i="1">
                  <a:solidFill>
                    <a:schemeClr val="accent2"/>
                  </a:solidFill>
                  <a:latin typeface="Arial" panose="020B0604020202020204" pitchFamily="34" charset="0"/>
                </a:rPr>
                <a:t>n</a:t>
              </a:r>
              <a:r>
                <a:rPr lang="en-US" altLang="en-US">
                  <a:solidFill>
                    <a:schemeClr val="accent2"/>
                  </a:solidFill>
                  <a:latin typeface="Arial" panose="020B0604020202020204" pitchFamily="34" charset="0"/>
                </a:rPr>
                <a:t>-type</a:t>
              </a:r>
              <a:r>
                <a:rPr lang="en-US" altLang="en-US">
                  <a:latin typeface="Arial" panose="020B0604020202020204" pitchFamily="34" charset="0"/>
                </a:rPr>
                <a:t> Extrinsic: (</a:t>
              </a:r>
              <a:r>
                <a:rPr lang="en-US" altLang="en-US" i="1">
                  <a:latin typeface="Arial" panose="020B0604020202020204" pitchFamily="34" charset="0"/>
                </a:rPr>
                <a:t>n</a:t>
              </a:r>
              <a:r>
                <a:rPr lang="en-US" altLang="en-US">
                  <a:latin typeface="Arial" panose="020B0604020202020204" pitchFamily="34" charset="0"/>
                </a:rPr>
                <a:t> &gt;&gt; </a:t>
              </a:r>
              <a:r>
                <a:rPr lang="en-US" altLang="en-US" i="1">
                  <a:latin typeface="Arial" panose="020B0604020202020204" pitchFamily="34" charset="0"/>
                </a:rPr>
                <a:t>p</a:t>
              </a:r>
              <a:r>
                <a:rPr lang="en-US" altLang="en-US">
                  <a:latin typeface="Arial" panose="020B0604020202020204" pitchFamily="34" charset="0"/>
                </a:rPr>
                <a:t>)</a:t>
              </a:r>
            </a:p>
          </p:txBody>
        </p:sp>
        <p:sp>
          <p:nvSpPr>
            <p:cNvPr id="48277" name="Rectangle 12">
              <a:extLst>
                <a:ext uri="{FF2B5EF4-FFF2-40B4-BE49-F238E27FC236}">
                  <a16:creationId xmlns:a16="http://schemas.microsoft.com/office/drawing/2014/main" id="{B4E3AD38-C7FC-6146-9C8A-B40C91AB03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15" y="3759"/>
              <a:ext cx="705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800">
                  <a:solidFill>
                    <a:srgbClr val="000000"/>
                  </a:solidFill>
                  <a:latin typeface="Arial" panose="020B0604020202020204" pitchFamily="34" charset="0"/>
                </a:rPr>
                <a:t>no applied </a:t>
              </a:r>
              <a:endParaRPr lang="en-US" altLang="en-US">
                <a:latin typeface="Arial" panose="020B0604020202020204" pitchFamily="34" charset="0"/>
              </a:endParaRPr>
            </a:p>
          </p:txBody>
        </p:sp>
        <p:sp>
          <p:nvSpPr>
            <p:cNvPr id="48278" name="Rectangle 13">
              <a:extLst>
                <a:ext uri="{FF2B5EF4-FFF2-40B4-BE49-F238E27FC236}">
                  <a16:creationId xmlns:a16="http://schemas.microsoft.com/office/drawing/2014/main" id="{FBA2196E-04D0-474A-BA87-DD95F8D3AE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75" y="3927"/>
              <a:ext cx="760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800">
                  <a:solidFill>
                    <a:srgbClr val="000000"/>
                  </a:solidFill>
                  <a:latin typeface="Arial" panose="020B0604020202020204" pitchFamily="34" charset="0"/>
                </a:rPr>
                <a:t>electric field</a:t>
              </a:r>
              <a:endParaRPr lang="en-US" altLang="en-US">
                <a:latin typeface="Arial" panose="020B0604020202020204" pitchFamily="34" charset="0"/>
              </a:endParaRPr>
            </a:p>
          </p:txBody>
        </p:sp>
        <p:sp>
          <p:nvSpPr>
            <p:cNvPr id="48279" name="Oval 14">
              <a:extLst>
                <a:ext uri="{FF2B5EF4-FFF2-40B4-BE49-F238E27FC236}">
                  <a16:creationId xmlns:a16="http://schemas.microsoft.com/office/drawing/2014/main" id="{0DCEA7E8-39D2-254F-BBCB-36C5EE920D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1" y="3211"/>
              <a:ext cx="160" cy="160"/>
            </a:xfrm>
            <a:prstGeom prst="ellipse">
              <a:avLst/>
            </a:prstGeom>
            <a:solidFill>
              <a:srgbClr val="222222"/>
            </a:solidFill>
            <a:ln w="12700">
              <a:solidFill>
                <a:srgbClr val="222222"/>
              </a:solidFill>
              <a:round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grpSp>
          <p:nvGrpSpPr>
            <p:cNvPr id="48280" name="Group 15">
              <a:extLst>
                <a:ext uri="{FF2B5EF4-FFF2-40B4-BE49-F238E27FC236}">
                  <a16:creationId xmlns:a16="http://schemas.microsoft.com/office/drawing/2014/main" id="{5EECE26B-FA53-DC4A-85D1-C3891183F22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47" y="2927"/>
              <a:ext cx="1024" cy="736"/>
              <a:chOff x="1275" y="1895"/>
              <a:chExt cx="1024" cy="736"/>
            </a:xfrm>
          </p:grpSpPr>
          <p:sp>
            <p:nvSpPr>
              <p:cNvPr id="48413" name="Oval 16">
                <a:extLst>
                  <a:ext uri="{FF2B5EF4-FFF2-40B4-BE49-F238E27FC236}">
                    <a16:creationId xmlns:a16="http://schemas.microsoft.com/office/drawing/2014/main" id="{8381F230-5E34-CB45-BEC1-FD4D94A50B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75" y="2471"/>
                <a:ext cx="160" cy="160"/>
              </a:xfrm>
              <a:prstGeom prst="ellipse">
                <a:avLst/>
              </a:prstGeom>
              <a:solidFill>
                <a:srgbClr val="FF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8414" name="Oval 17">
                <a:extLst>
                  <a:ext uri="{FF2B5EF4-FFF2-40B4-BE49-F238E27FC236}">
                    <a16:creationId xmlns:a16="http://schemas.microsoft.com/office/drawing/2014/main" id="{B71056D0-1F08-C140-92DD-0718AC0C51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63" y="2471"/>
                <a:ext cx="160" cy="160"/>
              </a:xfrm>
              <a:prstGeom prst="ellipse">
                <a:avLst/>
              </a:prstGeom>
              <a:solidFill>
                <a:srgbClr val="FF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8415" name="Oval 18">
                <a:extLst>
                  <a:ext uri="{FF2B5EF4-FFF2-40B4-BE49-F238E27FC236}">
                    <a16:creationId xmlns:a16="http://schemas.microsoft.com/office/drawing/2014/main" id="{93474E89-2845-8D4B-94CD-3D2B09C75F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51" y="2471"/>
                <a:ext cx="160" cy="160"/>
              </a:xfrm>
              <a:prstGeom prst="ellipse">
                <a:avLst/>
              </a:prstGeom>
              <a:solidFill>
                <a:srgbClr val="FF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8416" name="Oval 19">
                <a:extLst>
                  <a:ext uri="{FF2B5EF4-FFF2-40B4-BE49-F238E27FC236}">
                    <a16:creationId xmlns:a16="http://schemas.microsoft.com/office/drawing/2014/main" id="{381A5B1C-1FB5-244D-841D-02CBFFB48A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39" y="2471"/>
                <a:ext cx="160" cy="160"/>
              </a:xfrm>
              <a:prstGeom prst="ellipse">
                <a:avLst/>
              </a:prstGeom>
              <a:solidFill>
                <a:srgbClr val="FF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8417" name="Oval 20">
                <a:extLst>
                  <a:ext uri="{FF2B5EF4-FFF2-40B4-BE49-F238E27FC236}">
                    <a16:creationId xmlns:a16="http://schemas.microsoft.com/office/drawing/2014/main" id="{DEA08F69-4F66-7F4B-94FB-9D6B1072EF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75" y="2183"/>
                <a:ext cx="160" cy="160"/>
              </a:xfrm>
              <a:prstGeom prst="ellipse">
                <a:avLst/>
              </a:prstGeom>
              <a:solidFill>
                <a:srgbClr val="FF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8418" name="Oval 21">
                <a:extLst>
                  <a:ext uri="{FF2B5EF4-FFF2-40B4-BE49-F238E27FC236}">
                    <a16:creationId xmlns:a16="http://schemas.microsoft.com/office/drawing/2014/main" id="{FFA6AAF9-266C-644A-8205-47566373B7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51" y="2183"/>
                <a:ext cx="160" cy="160"/>
              </a:xfrm>
              <a:prstGeom prst="ellipse">
                <a:avLst/>
              </a:prstGeom>
              <a:solidFill>
                <a:srgbClr val="FF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8419" name="Oval 22">
                <a:extLst>
                  <a:ext uri="{FF2B5EF4-FFF2-40B4-BE49-F238E27FC236}">
                    <a16:creationId xmlns:a16="http://schemas.microsoft.com/office/drawing/2014/main" id="{19A4A278-135B-5148-A879-430C432E26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39" y="2183"/>
                <a:ext cx="160" cy="160"/>
              </a:xfrm>
              <a:prstGeom prst="ellipse">
                <a:avLst/>
              </a:prstGeom>
              <a:solidFill>
                <a:srgbClr val="FF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8420" name="Oval 23">
                <a:extLst>
                  <a:ext uri="{FF2B5EF4-FFF2-40B4-BE49-F238E27FC236}">
                    <a16:creationId xmlns:a16="http://schemas.microsoft.com/office/drawing/2014/main" id="{804A8118-E356-954F-A262-52760EB9BE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75" y="1895"/>
                <a:ext cx="160" cy="160"/>
              </a:xfrm>
              <a:prstGeom prst="ellipse">
                <a:avLst/>
              </a:prstGeom>
              <a:solidFill>
                <a:srgbClr val="FF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8421" name="Oval 24">
                <a:extLst>
                  <a:ext uri="{FF2B5EF4-FFF2-40B4-BE49-F238E27FC236}">
                    <a16:creationId xmlns:a16="http://schemas.microsoft.com/office/drawing/2014/main" id="{48DE510D-34AE-C04C-93D7-0DBE2C1BB8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63" y="1895"/>
                <a:ext cx="160" cy="160"/>
              </a:xfrm>
              <a:prstGeom prst="ellipse">
                <a:avLst/>
              </a:prstGeom>
              <a:solidFill>
                <a:srgbClr val="FF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8422" name="Oval 25">
                <a:extLst>
                  <a:ext uri="{FF2B5EF4-FFF2-40B4-BE49-F238E27FC236}">
                    <a16:creationId xmlns:a16="http://schemas.microsoft.com/office/drawing/2014/main" id="{0ED187DB-380E-794D-8AB1-3C472F1190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51" y="1895"/>
                <a:ext cx="160" cy="160"/>
              </a:xfrm>
              <a:prstGeom prst="ellipse">
                <a:avLst/>
              </a:prstGeom>
              <a:solidFill>
                <a:srgbClr val="FF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8423" name="Oval 26">
                <a:extLst>
                  <a:ext uri="{FF2B5EF4-FFF2-40B4-BE49-F238E27FC236}">
                    <a16:creationId xmlns:a16="http://schemas.microsoft.com/office/drawing/2014/main" id="{059FF3DF-BBD5-2F4B-8B0A-3AB05CEBA8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39" y="1895"/>
                <a:ext cx="160" cy="160"/>
              </a:xfrm>
              <a:prstGeom prst="ellipse">
                <a:avLst/>
              </a:prstGeom>
              <a:solidFill>
                <a:srgbClr val="FF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grpSp>
          <p:nvGrpSpPr>
            <p:cNvPr id="48281" name="Group 27">
              <a:extLst>
                <a:ext uri="{FF2B5EF4-FFF2-40B4-BE49-F238E27FC236}">
                  <a16:creationId xmlns:a16="http://schemas.microsoft.com/office/drawing/2014/main" id="{2FD139CA-49E0-3347-B2A9-67B7EFD3D65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51" y="2831"/>
              <a:ext cx="1216" cy="928"/>
              <a:chOff x="1179" y="1799"/>
              <a:chExt cx="1216" cy="928"/>
            </a:xfrm>
          </p:grpSpPr>
          <p:sp>
            <p:nvSpPr>
              <p:cNvPr id="48321" name="Oval 28">
                <a:extLst>
                  <a:ext uri="{FF2B5EF4-FFF2-40B4-BE49-F238E27FC236}">
                    <a16:creationId xmlns:a16="http://schemas.microsoft.com/office/drawing/2014/main" id="{20E863C2-701C-2D48-AEC0-B0EA8A19F4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67" y="2199"/>
                <a:ext cx="64" cy="64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grpSp>
            <p:nvGrpSpPr>
              <p:cNvPr id="48322" name="Group 29">
                <a:extLst>
                  <a:ext uri="{FF2B5EF4-FFF2-40B4-BE49-F238E27FC236}">
                    <a16:creationId xmlns:a16="http://schemas.microsoft.com/office/drawing/2014/main" id="{32EC9DA3-5D21-664F-B783-212CD042190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291" y="2663"/>
                <a:ext cx="136" cy="64"/>
                <a:chOff x="1291" y="2663"/>
                <a:chExt cx="136" cy="64"/>
              </a:xfrm>
            </p:grpSpPr>
            <p:sp>
              <p:nvSpPr>
                <p:cNvPr id="48411" name="Oval 30">
                  <a:extLst>
                    <a:ext uri="{FF2B5EF4-FFF2-40B4-BE49-F238E27FC236}">
                      <a16:creationId xmlns:a16="http://schemas.microsoft.com/office/drawing/2014/main" id="{C07A397C-11AB-C74E-AE89-3F973230BBE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291" y="2663"/>
                  <a:ext cx="64" cy="64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8412" name="Oval 31">
                  <a:extLst>
                    <a:ext uri="{FF2B5EF4-FFF2-40B4-BE49-F238E27FC236}">
                      <a16:creationId xmlns:a16="http://schemas.microsoft.com/office/drawing/2014/main" id="{9BF14B23-6E0E-124E-9276-EBDA4117C9B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63" y="2663"/>
                  <a:ext cx="64" cy="64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grpSp>
            <p:nvGrpSpPr>
              <p:cNvPr id="48323" name="Group 32">
                <a:extLst>
                  <a:ext uri="{FF2B5EF4-FFF2-40B4-BE49-F238E27FC236}">
                    <a16:creationId xmlns:a16="http://schemas.microsoft.com/office/drawing/2014/main" id="{44696E76-BF9D-A247-9050-5B1B15613CF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579" y="2663"/>
                <a:ext cx="136" cy="64"/>
                <a:chOff x="1579" y="2663"/>
                <a:chExt cx="136" cy="64"/>
              </a:xfrm>
            </p:grpSpPr>
            <p:sp>
              <p:nvSpPr>
                <p:cNvPr id="48409" name="Oval 33">
                  <a:extLst>
                    <a:ext uri="{FF2B5EF4-FFF2-40B4-BE49-F238E27FC236}">
                      <a16:creationId xmlns:a16="http://schemas.microsoft.com/office/drawing/2014/main" id="{06122290-A4B9-4B41-A67B-10BFDA64BC8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579" y="2663"/>
                  <a:ext cx="64" cy="64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8410" name="Oval 34">
                  <a:extLst>
                    <a:ext uri="{FF2B5EF4-FFF2-40B4-BE49-F238E27FC236}">
                      <a16:creationId xmlns:a16="http://schemas.microsoft.com/office/drawing/2014/main" id="{E0044738-496D-7840-954F-2CAB1C1C585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51" y="2663"/>
                  <a:ext cx="64" cy="64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grpSp>
            <p:nvGrpSpPr>
              <p:cNvPr id="48324" name="Group 35">
                <a:extLst>
                  <a:ext uri="{FF2B5EF4-FFF2-40B4-BE49-F238E27FC236}">
                    <a16:creationId xmlns:a16="http://schemas.microsoft.com/office/drawing/2014/main" id="{E96AF665-505A-E643-BCD5-5BE43E2C331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67" y="2663"/>
                <a:ext cx="136" cy="64"/>
                <a:chOff x="1867" y="2663"/>
                <a:chExt cx="136" cy="64"/>
              </a:xfrm>
            </p:grpSpPr>
            <p:sp>
              <p:nvSpPr>
                <p:cNvPr id="48407" name="Oval 36">
                  <a:extLst>
                    <a:ext uri="{FF2B5EF4-FFF2-40B4-BE49-F238E27FC236}">
                      <a16:creationId xmlns:a16="http://schemas.microsoft.com/office/drawing/2014/main" id="{12FFBA9E-C78D-5249-AD6F-15C941C5C6A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867" y="2663"/>
                  <a:ext cx="64" cy="64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8408" name="Oval 37">
                  <a:extLst>
                    <a:ext uri="{FF2B5EF4-FFF2-40B4-BE49-F238E27FC236}">
                      <a16:creationId xmlns:a16="http://schemas.microsoft.com/office/drawing/2014/main" id="{674C2A31-C50D-E64C-BB7C-232038E6609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939" y="2663"/>
                  <a:ext cx="64" cy="64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grpSp>
            <p:nvGrpSpPr>
              <p:cNvPr id="48325" name="Group 38">
                <a:extLst>
                  <a:ext uri="{FF2B5EF4-FFF2-40B4-BE49-F238E27FC236}">
                    <a16:creationId xmlns:a16="http://schemas.microsoft.com/office/drawing/2014/main" id="{C04ED9BF-BE79-5948-85E2-E3EE353A1D0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155" y="2663"/>
                <a:ext cx="136" cy="64"/>
                <a:chOff x="2155" y="2663"/>
                <a:chExt cx="136" cy="64"/>
              </a:xfrm>
            </p:grpSpPr>
            <p:sp>
              <p:nvSpPr>
                <p:cNvPr id="48405" name="Oval 39">
                  <a:extLst>
                    <a:ext uri="{FF2B5EF4-FFF2-40B4-BE49-F238E27FC236}">
                      <a16:creationId xmlns:a16="http://schemas.microsoft.com/office/drawing/2014/main" id="{08CCE1B2-3DC6-FF4E-A191-C4DF6343A7F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55" y="2663"/>
                  <a:ext cx="64" cy="64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8406" name="Oval 40">
                  <a:extLst>
                    <a:ext uri="{FF2B5EF4-FFF2-40B4-BE49-F238E27FC236}">
                      <a16:creationId xmlns:a16="http://schemas.microsoft.com/office/drawing/2014/main" id="{BE22B7DF-B300-F548-AEA7-FBA5611B9A2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27" y="2663"/>
                  <a:ext cx="64" cy="64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grpSp>
            <p:nvGrpSpPr>
              <p:cNvPr id="48326" name="Group 41">
                <a:extLst>
                  <a:ext uri="{FF2B5EF4-FFF2-40B4-BE49-F238E27FC236}">
                    <a16:creationId xmlns:a16="http://schemas.microsoft.com/office/drawing/2014/main" id="{1418E8BA-383F-A74B-8861-B65812ABACC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291" y="2375"/>
                <a:ext cx="136" cy="64"/>
                <a:chOff x="1291" y="2375"/>
                <a:chExt cx="136" cy="64"/>
              </a:xfrm>
            </p:grpSpPr>
            <p:sp>
              <p:nvSpPr>
                <p:cNvPr id="48403" name="Oval 42">
                  <a:extLst>
                    <a:ext uri="{FF2B5EF4-FFF2-40B4-BE49-F238E27FC236}">
                      <a16:creationId xmlns:a16="http://schemas.microsoft.com/office/drawing/2014/main" id="{BFFEE011-EBFD-404B-B2E8-2B73EF2431B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291" y="2375"/>
                  <a:ext cx="64" cy="64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8404" name="Oval 43">
                  <a:extLst>
                    <a:ext uri="{FF2B5EF4-FFF2-40B4-BE49-F238E27FC236}">
                      <a16:creationId xmlns:a16="http://schemas.microsoft.com/office/drawing/2014/main" id="{28692B54-7CEC-E74D-8386-C6F3C6D02AF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63" y="2375"/>
                  <a:ext cx="64" cy="64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grpSp>
            <p:nvGrpSpPr>
              <p:cNvPr id="48327" name="Group 44">
                <a:extLst>
                  <a:ext uri="{FF2B5EF4-FFF2-40B4-BE49-F238E27FC236}">
                    <a16:creationId xmlns:a16="http://schemas.microsoft.com/office/drawing/2014/main" id="{FC375094-EB76-874C-A4DE-5D338FDD6FD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67" y="2487"/>
                <a:ext cx="64" cy="136"/>
                <a:chOff x="1467" y="2487"/>
                <a:chExt cx="64" cy="136"/>
              </a:xfrm>
            </p:grpSpPr>
            <p:sp>
              <p:nvSpPr>
                <p:cNvPr id="48401" name="Oval 45">
                  <a:extLst>
                    <a:ext uri="{FF2B5EF4-FFF2-40B4-BE49-F238E27FC236}">
                      <a16:creationId xmlns:a16="http://schemas.microsoft.com/office/drawing/2014/main" id="{B8F5DE5E-064F-DD45-98BB-87191D80EAE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67" y="2559"/>
                  <a:ext cx="64" cy="64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8402" name="Oval 46">
                  <a:extLst>
                    <a:ext uri="{FF2B5EF4-FFF2-40B4-BE49-F238E27FC236}">
                      <a16:creationId xmlns:a16="http://schemas.microsoft.com/office/drawing/2014/main" id="{34E04E6C-F21C-2D42-8860-40471C3DDE1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67" y="2487"/>
                  <a:ext cx="64" cy="64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grpSp>
            <p:nvGrpSpPr>
              <p:cNvPr id="48328" name="Group 47">
                <a:extLst>
                  <a:ext uri="{FF2B5EF4-FFF2-40B4-BE49-F238E27FC236}">
                    <a16:creationId xmlns:a16="http://schemas.microsoft.com/office/drawing/2014/main" id="{EAD08E4B-A371-F24B-AC37-B02A4A953FD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179" y="2487"/>
                <a:ext cx="64" cy="136"/>
                <a:chOff x="1179" y="2487"/>
                <a:chExt cx="64" cy="136"/>
              </a:xfrm>
            </p:grpSpPr>
            <p:sp>
              <p:nvSpPr>
                <p:cNvPr id="48399" name="Oval 48">
                  <a:extLst>
                    <a:ext uri="{FF2B5EF4-FFF2-40B4-BE49-F238E27FC236}">
                      <a16:creationId xmlns:a16="http://schemas.microsoft.com/office/drawing/2014/main" id="{42D8F4FB-EA51-CC4D-BBFB-9C77DBC36F6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79" y="2559"/>
                  <a:ext cx="64" cy="64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8400" name="Oval 49">
                  <a:extLst>
                    <a:ext uri="{FF2B5EF4-FFF2-40B4-BE49-F238E27FC236}">
                      <a16:creationId xmlns:a16="http://schemas.microsoft.com/office/drawing/2014/main" id="{BE2041D3-F70B-9545-BA40-0A164448EA9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79" y="2487"/>
                  <a:ext cx="64" cy="64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grpSp>
            <p:nvGrpSpPr>
              <p:cNvPr id="48329" name="Group 50">
                <a:extLst>
                  <a:ext uri="{FF2B5EF4-FFF2-40B4-BE49-F238E27FC236}">
                    <a16:creationId xmlns:a16="http://schemas.microsoft.com/office/drawing/2014/main" id="{1031FABA-4DBE-1E4B-B964-195108F2C8A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55" y="2487"/>
                <a:ext cx="64" cy="136"/>
                <a:chOff x="1755" y="2487"/>
                <a:chExt cx="64" cy="136"/>
              </a:xfrm>
            </p:grpSpPr>
            <p:sp>
              <p:nvSpPr>
                <p:cNvPr id="48397" name="Oval 51">
                  <a:extLst>
                    <a:ext uri="{FF2B5EF4-FFF2-40B4-BE49-F238E27FC236}">
                      <a16:creationId xmlns:a16="http://schemas.microsoft.com/office/drawing/2014/main" id="{4D6B4659-5BC4-184B-ACC3-A092979F483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755" y="2559"/>
                  <a:ext cx="64" cy="64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8398" name="Oval 52">
                  <a:extLst>
                    <a:ext uri="{FF2B5EF4-FFF2-40B4-BE49-F238E27FC236}">
                      <a16:creationId xmlns:a16="http://schemas.microsoft.com/office/drawing/2014/main" id="{60CD6319-01A1-6645-AD2B-0CAB6DCB722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755" y="2487"/>
                  <a:ext cx="64" cy="64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grpSp>
            <p:nvGrpSpPr>
              <p:cNvPr id="48330" name="Group 53">
                <a:extLst>
                  <a:ext uri="{FF2B5EF4-FFF2-40B4-BE49-F238E27FC236}">
                    <a16:creationId xmlns:a16="http://schemas.microsoft.com/office/drawing/2014/main" id="{B8EC4EC3-AF15-4B46-A7BC-BA0BF705525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043" y="2487"/>
                <a:ext cx="64" cy="136"/>
                <a:chOff x="2043" y="2487"/>
                <a:chExt cx="64" cy="136"/>
              </a:xfrm>
            </p:grpSpPr>
            <p:sp>
              <p:nvSpPr>
                <p:cNvPr id="48395" name="Oval 54">
                  <a:extLst>
                    <a:ext uri="{FF2B5EF4-FFF2-40B4-BE49-F238E27FC236}">
                      <a16:creationId xmlns:a16="http://schemas.microsoft.com/office/drawing/2014/main" id="{F8BBBAA4-0318-EB46-843E-4D614B905F3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43" y="2559"/>
                  <a:ext cx="64" cy="64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8396" name="Oval 55">
                  <a:extLst>
                    <a:ext uri="{FF2B5EF4-FFF2-40B4-BE49-F238E27FC236}">
                      <a16:creationId xmlns:a16="http://schemas.microsoft.com/office/drawing/2014/main" id="{48140A5C-6D53-114A-8177-BBE95A25CCB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43" y="2487"/>
                  <a:ext cx="64" cy="64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grpSp>
            <p:nvGrpSpPr>
              <p:cNvPr id="48331" name="Group 56">
                <a:extLst>
                  <a:ext uri="{FF2B5EF4-FFF2-40B4-BE49-F238E27FC236}">
                    <a16:creationId xmlns:a16="http://schemas.microsoft.com/office/drawing/2014/main" id="{D3FEDE5C-1213-B14A-BBD2-F7ADE772A59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331" y="2487"/>
                <a:ext cx="64" cy="136"/>
                <a:chOff x="2331" y="2487"/>
                <a:chExt cx="64" cy="136"/>
              </a:xfrm>
            </p:grpSpPr>
            <p:sp>
              <p:nvSpPr>
                <p:cNvPr id="48393" name="Oval 57">
                  <a:extLst>
                    <a:ext uri="{FF2B5EF4-FFF2-40B4-BE49-F238E27FC236}">
                      <a16:creationId xmlns:a16="http://schemas.microsoft.com/office/drawing/2014/main" id="{D24DD18F-3D90-7148-B1C2-7F836D107FC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31" y="2559"/>
                  <a:ext cx="64" cy="64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8394" name="Oval 58">
                  <a:extLst>
                    <a:ext uri="{FF2B5EF4-FFF2-40B4-BE49-F238E27FC236}">
                      <a16:creationId xmlns:a16="http://schemas.microsoft.com/office/drawing/2014/main" id="{D1054487-4D51-F342-B097-CA246E99EC7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31" y="2487"/>
                  <a:ext cx="64" cy="64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grpSp>
            <p:nvGrpSpPr>
              <p:cNvPr id="48332" name="Group 59">
                <a:extLst>
                  <a:ext uri="{FF2B5EF4-FFF2-40B4-BE49-F238E27FC236}">
                    <a16:creationId xmlns:a16="http://schemas.microsoft.com/office/drawing/2014/main" id="{091861D9-7D34-AD40-8DDB-B1601F0861A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579" y="2375"/>
                <a:ext cx="136" cy="64"/>
                <a:chOff x="1579" y="2375"/>
                <a:chExt cx="136" cy="64"/>
              </a:xfrm>
            </p:grpSpPr>
            <p:sp>
              <p:nvSpPr>
                <p:cNvPr id="48391" name="Oval 60">
                  <a:extLst>
                    <a:ext uri="{FF2B5EF4-FFF2-40B4-BE49-F238E27FC236}">
                      <a16:creationId xmlns:a16="http://schemas.microsoft.com/office/drawing/2014/main" id="{AC2A4E0D-9BD2-1845-82DE-A76146CACAD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579" y="2375"/>
                  <a:ext cx="64" cy="64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8392" name="Oval 61">
                  <a:extLst>
                    <a:ext uri="{FF2B5EF4-FFF2-40B4-BE49-F238E27FC236}">
                      <a16:creationId xmlns:a16="http://schemas.microsoft.com/office/drawing/2014/main" id="{68AF34CA-D3E1-2A48-BF94-DDE8C917F86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51" y="2375"/>
                  <a:ext cx="64" cy="64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grpSp>
            <p:nvGrpSpPr>
              <p:cNvPr id="48333" name="Group 62">
                <a:extLst>
                  <a:ext uri="{FF2B5EF4-FFF2-40B4-BE49-F238E27FC236}">
                    <a16:creationId xmlns:a16="http://schemas.microsoft.com/office/drawing/2014/main" id="{1752BA44-87EB-EA42-A749-198F4756619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67" y="2375"/>
                <a:ext cx="136" cy="64"/>
                <a:chOff x="1867" y="2375"/>
                <a:chExt cx="136" cy="64"/>
              </a:xfrm>
            </p:grpSpPr>
            <p:sp>
              <p:nvSpPr>
                <p:cNvPr id="48389" name="Oval 63">
                  <a:extLst>
                    <a:ext uri="{FF2B5EF4-FFF2-40B4-BE49-F238E27FC236}">
                      <a16:creationId xmlns:a16="http://schemas.microsoft.com/office/drawing/2014/main" id="{3427116E-6D18-9A4E-BDAE-F3A1FC04059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867" y="2375"/>
                  <a:ext cx="64" cy="64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8390" name="Oval 64">
                  <a:extLst>
                    <a:ext uri="{FF2B5EF4-FFF2-40B4-BE49-F238E27FC236}">
                      <a16:creationId xmlns:a16="http://schemas.microsoft.com/office/drawing/2014/main" id="{9FBF09DE-89CD-AA4D-BC6C-322F41B5FB2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939" y="2375"/>
                  <a:ext cx="64" cy="64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grpSp>
            <p:nvGrpSpPr>
              <p:cNvPr id="48334" name="Group 65">
                <a:extLst>
                  <a:ext uri="{FF2B5EF4-FFF2-40B4-BE49-F238E27FC236}">
                    <a16:creationId xmlns:a16="http://schemas.microsoft.com/office/drawing/2014/main" id="{F4AAB480-292A-DB4E-A078-C1AFACF2EA5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155" y="2375"/>
                <a:ext cx="136" cy="64"/>
                <a:chOff x="2155" y="2375"/>
                <a:chExt cx="136" cy="64"/>
              </a:xfrm>
            </p:grpSpPr>
            <p:sp>
              <p:nvSpPr>
                <p:cNvPr id="48387" name="Oval 66">
                  <a:extLst>
                    <a:ext uri="{FF2B5EF4-FFF2-40B4-BE49-F238E27FC236}">
                      <a16:creationId xmlns:a16="http://schemas.microsoft.com/office/drawing/2014/main" id="{C780AA1C-68FF-D840-819B-36D6F493538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55" y="2375"/>
                  <a:ext cx="64" cy="64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8388" name="Oval 67">
                  <a:extLst>
                    <a:ext uri="{FF2B5EF4-FFF2-40B4-BE49-F238E27FC236}">
                      <a16:creationId xmlns:a16="http://schemas.microsoft.com/office/drawing/2014/main" id="{6E0C41FB-C752-9246-8552-3A40C68B2BA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27" y="2375"/>
                  <a:ext cx="64" cy="64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grpSp>
            <p:nvGrpSpPr>
              <p:cNvPr id="48335" name="Group 68">
                <a:extLst>
                  <a:ext uri="{FF2B5EF4-FFF2-40B4-BE49-F238E27FC236}">
                    <a16:creationId xmlns:a16="http://schemas.microsoft.com/office/drawing/2014/main" id="{1E6A6739-BCAB-4C41-B949-F6C1C6CE095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291" y="2087"/>
                <a:ext cx="136" cy="64"/>
                <a:chOff x="1291" y="2087"/>
                <a:chExt cx="136" cy="64"/>
              </a:xfrm>
            </p:grpSpPr>
            <p:sp>
              <p:nvSpPr>
                <p:cNvPr id="48385" name="Oval 69">
                  <a:extLst>
                    <a:ext uri="{FF2B5EF4-FFF2-40B4-BE49-F238E27FC236}">
                      <a16:creationId xmlns:a16="http://schemas.microsoft.com/office/drawing/2014/main" id="{BFB43016-4A7C-FF4E-A175-B120F5F76B3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291" y="2087"/>
                  <a:ext cx="64" cy="64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8386" name="Oval 70">
                  <a:extLst>
                    <a:ext uri="{FF2B5EF4-FFF2-40B4-BE49-F238E27FC236}">
                      <a16:creationId xmlns:a16="http://schemas.microsoft.com/office/drawing/2014/main" id="{83721504-ABC2-C94A-9E9C-ADA94132F1E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63" y="2087"/>
                  <a:ext cx="64" cy="64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sp>
            <p:nvSpPr>
              <p:cNvPr id="48336" name="Oval 71">
                <a:extLst>
                  <a:ext uri="{FF2B5EF4-FFF2-40B4-BE49-F238E27FC236}">
                    <a16:creationId xmlns:a16="http://schemas.microsoft.com/office/drawing/2014/main" id="{30319C89-9E20-0747-BC3B-E88993BB67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67" y="2271"/>
                <a:ext cx="64" cy="64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grpSp>
            <p:nvGrpSpPr>
              <p:cNvPr id="48337" name="Group 72">
                <a:extLst>
                  <a:ext uri="{FF2B5EF4-FFF2-40B4-BE49-F238E27FC236}">
                    <a16:creationId xmlns:a16="http://schemas.microsoft.com/office/drawing/2014/main" id="{A52DD813-85AD-B149-95C0-D807924BA58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179" y="2199"/>
                <a:ext cx="64" cy="136"/>
                <a:chOff x="1179" y="2199"/>
                <a:chExt cx="64" cy="136"/>
              </a:xfrm>
            </p:grpSpPr>
            <p:sp>
              <p:nvSpPr>
                <p:cNvPr id="48383" name="Oval 73">
                  <a:extLst>
                    <a:ext uri="{FF2B5EF4-FFF2-40B4-BE49-F238E27FC236}">
                      <a16:creationId xmlns:a16="http://schemas.microsoft.com/office/drawing/2014/main" id="{2D2F905B-6AE2-854E-8B65-0FBC17AEC33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79" y="2271"/>
                  <a:ext cx="64" cy="64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8384" name="Oval 74">
                  <a:extLst>
                    <a:ext uri="{FF2B5EF4-FFF2-40B4-BE49-F238E27FC236}">
                      <a16:creationId xmlns:a16="http://schemas.microsoft.com/office/drawing/2014/main" id="{EABAA982-67FF-A34B-8F93-757C4D98564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79" y="2199"/>
                  <a:ext cx="64" cy="64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grpSp>
            <p:nvGrpSpPr>
              <p:cNvPr id="48338" name="Group 75">
                <a:extLst>
                  <a:ext uri="{FF2B5EF4-FFF2-40B4-BE49-F238E27FC236}">
                    <a16:creationId xmlns:a16="http://schemas.microsoft.com/office/drawing/2014/main" id="{AF6252CD-BD15-F348-8A73-A2DF7751E2D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55" y="2199"/>
                <a:ext cx="64" cy="136"/>
                <a:chOff x="1755" y="2199"/>
                <a:chExt cx="64" cy="136"/>
              </a:xfrm>
            </p:grpSpPr>
            <p:sp>
              <p:nvSpPr>
                <p:cNvPr id="48381" name="Oval 76">
                  <a:extLst>
                    <a:ext uri="{FF2B5EF4-FFF2-40B4-BE49-F238E27FC236}">
                      <a16:creationId xmlns:a16="http://schemas.microsoft.com/office/drawing/2014/main" id="{3876268F-1AAF-E44D-8C96-896BABC17FD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755" y="2271"/>
                  <a:ext cx="64" cy="64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8382" name="Oval 77">
                  <a:extLst>
                    <a:ext uri="{FF2B5EF4-FFF2-40B4-BE49-F238E27FC236}">
                      <a16:creationId xmlns:a16="http://schemas.microsoft.com/office/drawing/2014/main" id="{64B3BB4A-123A-B04C-A195-25BE55CC16E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755" y="2199"/>
                  <a:ext cx="64" cy="64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grpSp>
            <p:nvGrpSpPr>
              <p:cNvPr id="48339" name="Group 78">
                <a:extLst>
                  <a:ext uri="{FF2B5EF4-FFF2-40B4-BE49-F238E27FC236}">
                    <a16:creationId xmlns:a16="http://schemas.microsoft.com/office/drawing/2014/main" id="{A07AEFA4-7F66-6D42-AFB7-4736545E00E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043" y="2199"/>
                <a:ext cx="64" cy="136"/>
                <a:chOff x="2043" y="2199"/>
                <a:chExt cx="64" cy="136"/>
              </a:xfrm>
            </p:grpSpPr>
            <p:sp>
              <p:nvSpPr>
                <p:cNvPr id="48379" name="Oval 79">
                  <a:extLst>
                    <a:ext uri="{FF2B5EF4-FFF2-40B4-BE49-F238E27FC236}">
                      <a16:creationId xmlns:a16="http://schemas.microsoft.com/office/drawing/2014/main" id="{08FAE0F3-70FD-724C-880F-892B40A7B55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43" y="2271"/>
                  <a:ext cx="64" cy="64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8380" name="Oval 80">
                  <a:extLst>
                    <a:ext uri="{FF2B5EF4-FFF2-40B4-BE49-F238E27FC236}">
                      <a16:creationId xmlns:a16="http://schemas.microsoft.com/office/drawing/2014/main" id="{307BD0F7-364F-F24E-81B1-06BB4D025EE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43" y="2199"/>
                  <a:ext cx="64" cy="64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grpSp>
            <p:nvGrpSpPr>
              <p:cNvPr id="48340" name="Group 81">
                <a:extLst>
                  <a:ext uri="{FF2B5EF4-FFF2-40B4-BE49-F238E27FC236}">
                    <a16:creationId xmlns:a16="http://schemas.microsoft.com/office/drawing/2014/main" id="{AA5CDE43-ED5A-AC49-8ECE-376827DE06C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331" y="2199"/>
                <a:ext cx="64" cy="136"/>
                <a:chOff x="2331" y="2199"/>
                <a:chExt cx="64" cy="136"/>
              </a:xfrm>
            </p:grpSpPr>
            <p:sp>
              <p:nvSpPr>
                <p:cNvPr id="48377" name="Oval 82">
                  <a:extLst>
                    <a:ext uri="{FF2B5EF4-FFF2-40B4-BE49-F238E27FC236}">
                      <a16:creationId xmlns:a16="http://schemas.microsoft.com/office/drawing/2014/main" id="{D4EA87AF-4E4D-DD43-ADAB-68FBE8CF6AC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31" y="2271"/>
                  <a:ext cx="64" cy="64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8378" name="Oval 83">
                  <a:extLst>
                    <a:ext uri="{FF2B5EF4-FFF2-40B4-BE49-F238E27FC236}">
                      <a16:creationId xmlns:a16="http://schemas.microsoft.com/office/drawing/2014/main" id="{E57CD25D-3C56-394C-9274-DAEE5D991F6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31" y="2199"/>
                  <a:ext cx="64" cy="64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grpSp>
            <p:nvGrpSpPr>
              <p:cNvPr id="48341" name="Group 84">
                <a:extLst>
                  <a:ext uri="{FF2B5EF4-FFF2-40B4-BE49-F238E27FC236}">
                    <a16:creationId xmlns:a16="http://schemas.microsoft.com/office/drawing/2014/main" id="{4EC9DB11-4F2A-B548-8220-13F178A57D4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579" y="2087"/>
                <a:ext cx="136" cy="64"/>
                <a:chOff x="1579" y="2087"/>
                <a:chExt cx="136" cy="64"/>
              </a:xfrm>
            </p:grpSpPr>
            <p:sp>
              <p:nvSpPr>
                <p:cNvPr id="48375" name="Oval 85">
                  <a:extLst>
                    <a:ext uri="{FF2B5EF4-FFF2-40B4-BE49-F238E27FC236}">
                      <a16:creationId xmlns:a16="http://schemas.microsoft.com/office/drawing/2014/main" id="{2A59D991-3683-064B-8245-AD8D2A9AD67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579" y="2087"/>
                  <a:ext cx="64" cy="64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8376" name="Oval 86">
                  <a:extLst>
                    <a:ext uri="{FF2B5EF4-FFF2-40B4-BE49-F238E27FC236}">
                      <a16:creationId xmlns:a16="http://schemas.microsoft.com/office/drawing/2014/main" id="{457FB19A-38EA-294E-88B2-06EF7C9B257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51" y="2087"/>
                  <a:ext cx="64" cy="64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grpSp>
            <p:nvGrpSpPr>
              <p:cNvPr id="48342" name="Group 87">
                <a:extLst>
                  <a:ext uri="{FF2B5EF4-FFF2-40B4-BE49-F238E27FC236}">
                    <a16:creationId xmlns:a16="http://schemas.microsoft.com/office/drawing/2014/main" id="{9A2C2675-6EF6-234B-BF61-B7E6E050539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67" y="2087"/>
                <a:ext cx="136" cy="64"/>
                <a:chOff x="1867" y="2087"/>
                <a:chExt cx="136" cy="64"/>
              </a:xfrm>
            </p:grpSpPr>
            <p:sp>
              <p:nvSpPr>
                <p:cNvPr id="48373" name="Oval 88">
                  <a:extLst>
                    <a:ext uri="{FF2B5EF4-FFF2-40B4-BE49-F238E27FC236}">
                      <a16:creationId xmlns:a16="http://schemas.microsoft.com/office/drawing/2014/main" id="{F50BFE4F-1712-894C-BC90-2A637F8B0E4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867" y="2087"/>
                  <a:ext cx="64" cy="64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8374" name="Oval 89">
                  <a:extLst>
                    <a:ext uri="{FF2B5EF4-FFF2-40B4-BE49-F238E27FC236}">
                      <a16:creationId xmlns:a16="http://schemas.microsoft.com/office/drawing/2014/main" id="{309F2659-3055-CC44-AD11-D4F5CAC31BA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939" y="2087"/>
                  <a:ext cx="64" cy="64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grpSp>
            <p:nvGrpSpPr>
              <p:cNvPr id="48343" name="Group 90">
                <a:extLst>
                  <a:ext uri="{FF2B5EF4-FFF2-40B4-BE49-F238E27FC236}">
                    <a16:creationId xmlns:a16="http://schemas.microsoft.com/office/drawing/2014/main" id="{A8A78A65-7924-8B48-83E8-60AB3CA290B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155" y="2087"/>
                <a:ext cx="136" cy="64"/>
                <a:chOff x="2155" y="2087"/>
                <a:chExt cx="136" cy="64"/>
              </a:xfrm>
            </p:grpSpPr>
            <p:sp>
              <p:nvSpPr>
                <p:cNvPr id="48371" name="Oval 91">
                  <a:extLst>
                    <a:ext uri="{FF2B5EF4-FFF2-40B4-BE49-F238E27FC236}">
                      <a16:creationId xmlns:a16="http://schemas.microsoft.com/office/drawing/2014/main" id="{1AAD7F45-13DE-C54F-A553-E31E4CB927C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55" y="2087"/>
                  <a:ext cx="64" cy="64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8372" name="Oval 92">
                  <a:extLst>
                    <a:ext uri="{FF2B5EF4-FFF2-40B4-BE49-F238E27FC236}">
                      <a16:creationId xmlns:a16="http://schemas.microsoft.com/office/drawing/2014/main" id="{F722EE04-7B26-8940-B2FB-E34F123060F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27" y="2087"/>
                  <a:ext cx="64" cy="64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grpSp>
            <p:nvGrpSpPr>
              <p:cNvPr id="48344" name="Group 93">
                <a:extLst>
                  <a:ext uri="{FF2B5EF4-FFF2-40B4-BE49-F238E27FC236}">
                    <a16:creationId xmlns:a16="http://schemas.microsoft.com/office/drawing/2014/main" id="{A30E68CF-2757-1445-87C7-72B3F2FD24D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291" y="1799"/>
                <a:ext cx="136" cy="64"/>
                <a:chOff x="1291" y="1799"/>
                <a:chExt cx="136" cy="64"/>
              </a:xfrm>
            </p:grpSpPr>
            <p:sp>
              <p:nvSpPr>
                <p:cNvPr id="48369" name="Oval 94">
                  <a:extLst>
                    <a:ext uri="{FF2B5EF4-FFF2-40B4-BE49-F238E27FC236}">
                      <a16:creationId xmlns:a16="http://schemas.microsoft.com/office/drawing/2014/main" id="{902D428F-3B0E-A64B-9AB4-2383F16D1A2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291" y="1799"/>
                  <a:ext cx="64" cy="64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8370" name="Oval 95">
                  <a:extLst>
                    <a:ext uri="{FF2B5EF4-FFF2-40B4-BE49-F238E27FC236}">
                      <a16:creationId xmlns:a16="http://schemas.microsoft.com/office/drawing/2014/main" id="{BCA5E3B7-BC17-ED4E-8A3B-DBEABE88179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63" y="1799"/>
                  <a:ext cx="64" cy="64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grpSp>
            <p:nvGrpSpPr>
              <p:cNvPr id="48345" name="Group 96">
                <a:extLst>
                  <a:ext uri="{FF2B5EF4-FFF2-40B4-BE49-F238E27FC236}">
                    <a16:creationId xmlns:a16="http://schemas.microsoft.com/office/drawing/2014/main" id="{5E24A2D3-39A3-704D-BE3C-A156CC878ED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67" y="1911"/>
                <a:ext cx="64" cy="136"/>
                <a:chOff x="1467" y="1911"/>
                <a:chExt cx="64" cy="136"/>
              </a:xfrm>
            </p:grpSpPr>
            <p:sp>
              <p:nvSpPr>
                <p:cNvPr id="48367" name="Oval 97">
                  <a:extLst>
                    <a:ext uri="{FF2B5EF4-FFF2-40B4-BE49-F238E27FC236}">
                      <a16:creationId xmlns:a16="http://schemas.microsoft.com/office/drawing/2014/main" id="{9F8840C3-17DF-E54E-BC8B-23A995569D1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67" y="1983"/>
                  <a:ext cx="64" cy="64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8368" name="Oval 98">
                  <a:extLst>
                    <a:ext uri="{FF2B5EF4-FFF2-40B4-BE49-F238E27FC236}">
                      <a16:creationId xmlns:a16="http://schemas.microsoft.com/office/drawing/2014/main" id="{FD92C4BA-A2CC-A349-8AEB-5BFDEA75FE4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67" y="1911"/>
                  <a:ext cx="64" cy="64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grpSp>
            <p:nvGrpSpPr>
              <p:cNvPr id="48346" name="Group 99">
                <a:extLst>
                  <a:ext uri="{FF2B5EF4-FFF2-40B4-BE49-F238E27FC236}">
                    <a16:creationId xmlns:a16="http://schemas.microsoft.com/office/drawing/2014/main" id="{E79CD4BB-80AE-9C43-906B-378B9F034C2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179" y="1911"/>
                <a:ext cx="64" cy="136"/>
                <a:chOff x="1179" y="1911"/>
                <a:chExt cx="64" cy="136"/>
              </a:xfrm>
            </p:grpSpPr>
            <p:sp>
              <p:nvSpPr>
                <p:cNvPr id="48365" name="Oval 100">
                  <a:extLst>
                    <a:ext uri="{FF2B5EF4-FFF2-40B4-BE49-F238E27FC236}">
                      <a16:creationId xmlns:a16="http://schemas.microsoft.com/office/drawing/2014/main" id="{909DF314-06CD-EA43-8FC3-7C556615185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79" y="1983"/>
                  <a:ext cx="64" cy="64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8366" name="Oval 101">
                  <a:extLst>
                    <a:ext uri="{FF2B5EF4-FFF2-40B4-BE49-F238E27FC236}">
                      <a16:creationId xmlns:a16="http://schemas.microsoft.com/office/drawing/2014/main" id="{2C018E10-6530-9547-B0DA-073F0E289A0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79" y="1911"/>
                  <a:ext cx="64" cy="64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grpSp>
            <p:nvGrpSpPr>
              <p:cNvPr id="48347" name="Group 102">
                <a:extLst>
                  <a:ext uri="{FF2B5EF4-FFF2-40B4-BE49-F238E27FC236}">
                    <a16:creationId xmlns:a16="http://schemas.microsoft.com/office/drawing/2014/main" id="{F90F0A8B-B382-2E42-BCE7-198BF2A0717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55" y="1911"/>
                <a:ext cx="64" cy="136"/>
                <a:chOff x="1755" y="1911"/>
                <a:chExt cx="64" cy="136"/>
              </a:xfrm>
            </p:grpSpPr>
            <p:sp>
              <p:nvSpPr>
                <p:cNvPr id="48363" name="Oval 103">
                  <a:extLst>
                    <a:ext uri="{FF2B5EF4-FFF2-40B4-BE49-F238E27FC236}">
                      <a16:creationId xmlns:a16="http://schemas.microsoft.com/office/drawing/2014/main" id="{BEA1AF56-6BF0-DB43-A563-F0A80FEDA5D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755" y="1983"/>
                  <a:ext cx="64" cy="64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8364" name="Oval 104">
                  <a:extLst>
                    <a:ext uri="{FF2B5EF4-FFF2-40B4-BE49-F238E27FC236}">
                      <a16:creationId xmlns:a16="http://schemas.microsoft.com/office/drawing/2014/main" id="{2F8EF1BA-B2B3-2E4B-BA07-0DBFFCD37CE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755" y="1911"/>
                  <a:ext cx="64" cy="64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grpSp>
            <p:nvGrpSpPr>
              <p:cNvPr id="48348" name="Group 105">
                <a:extLst>
                  <a:ext uri="{FF2B5EF4-FFF2-40B4-BE49-F238E27FC236}">
                    <a16:creationId xmlns:a16="http://schemas.microsoft.com/office/drawing/2014/main" id="{89A744DA-F2D7-2149-B404-F6674D526B6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043" y="1911"/>
                <a:ext cx="64" cy="136"/>
                <a:chOff x="2043" y="1911"/>
                <a:chExt cx="64" cy="136"/>
              </a:xfrm>
            </p:grpSpPr>
            <p:sp>
              <p:nvSpPr>
                <p:cNvPr id="48361" name="Oval 106">
                  <a:extLst>
                    <a:ext uri="{FF2B5EF4-FFF2-40B4-BE49-F238E27FC236}">
                      <a16:creationId xmlns:a16="http://schemas.microsoft.com/office/drawing/2014/main" id="{18579848-D44C-AD43-B615-EC236BC2D3B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43" y="1983"/>
                  <a:ext cx="64" cy="64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8362" name="Oval 107">
                  <a:extLst>
                    <a:ext uri="{FF2B5EF4-FFF2-40B4-BE49-F238E27FC236}">
                      <a16:creationId xmlns:a16="http://schemas.microsoft.com/office/drawing/2014/main" id="{1D55D47A-839E-FF45-A6A8-D9E090677B0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43" y="1911"/>
                  <a:ext cx="64" cy="64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grpSp>
            <p:nvGrpSpPr>
              <p:cNvPr id="48349" name="Group 108">
                <a:extLst>
                  <a:ext uri="{FF2B5EF4-FFF2-40B4-BE49-F238E27FC236}">
                    <a16:creationId xmlns:a16="http://schemas.microsoft.com/office/drawing/2014/main" id="{D49B79B4-EB4F-B040-BE2E-EED411B1C00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331" y="1911"/>
                <a:ext cx="64" cy="136"/>
                <a:chOff x="2331" y="1911"/>
                <a:chExt cx="64" cy="136"/>
              </a:xfrm>
            </p:grpSpPr>
            <p:sp>
              <p:nvSpPr>
                <p:cNvPr id="48359" name="Oval 109">
                  <a:extLst>
                    <a:ext uri="{FF2B5EF4-FFF2-40B4-BE49-F238E27FC236}">
                      <a16:creationId xmlns:a16="http://schemas.microsoft.com/office/drawing/2014/main" id="{7B0FB26D-115E-D143-9F61-AE844F2BB7D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31" y="1983"/>
                  <a:ext cx="64" cy="64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8360" name="Oval 110">
                  <a:extLst>
                    <a:ext uri="{FF2B5EF4-FFF2-40B4-BE49-F238E27FC236}">
                      <a16:creationId xmlns:a16="http://schemas.microsoft.com/office/drawing/2014/main" id="{9F3B6103-7B7E-4047-8EC6-5647C4209B9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31" y="1911"/>
                  <a:ext cx="64" cy="64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grpSp>
            <p:nvGrpSpPr>
              <p:cNvPr id="48350" name="Group 111">
                <a:extLst>
                  <a:ext uri="{FF2B5EF4-FFF2-40B4-BE49-F238E27FC236}">
                    <a16:creationId xmlns:a16="http://schemas.microsoft.com/office/drawing/2014/main" id="{C797ED31-0D57-B04A-9F0F-A6EDA3C8C93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579" y="1799"/>
                <a:ext cx="136" cy="64"/>
                <a:chOff x="1579" y="1799"/>
                <a:chExt cx="136" cy="64"/>
              </a:xfrm>
            </p:grpSpPr>
            <p:sp>
              <p:nvSpPr>
                <p:cNvPr id="48357" name="Oval 112">
                  <a:extLst>
                    <a:ext uri="{FF2B5EF4-FFF2-40B4-BE49-F238E27FC236}">
                      <a16:creationId xmlns:a16="http://schemas.microsoft.com/office/drawing/2014/main" id="{F3FD20F8-1030-4F44-91B6-68C12156726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579" y="1799"/>
                  <a:ext cx="64" cy="64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8358" name="Oval 113">
                  <a:extLst>
                    <a:ext uri="{FF2B5EF4-FFF2-40B4-BE49-F238E27FC236}">
                      <a16:creationId xmlns:a16="http://schemas.microsoft.com/office/drawing/2014/main" id="{CD020864-A4EE-1740-8391-C61992D8F65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51" y="1799"/>
                  <a:ext cx="64" cy="64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grpSp>
            <p:nvGrpSpPr>
              <p:cNvPr id="48351" name="Group 114">
                <a:extLst>
                  <a:ext uri="{FF2B5EF4-FFF2-40B4-BE49-F238E27FC236}">
                    <a16:creationId xmlns:a16="http://schemas.microsoft.com/office/drawing/2014/main" id="{41820146-A25A-D248-B3E0-CF3ABF9E3EA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67" y="1799"/>
                <a:ext cx="136" cy="64"/>
                <a:chOff x="1867" y="1799"/>
                <a:chExt cx="136" cy="64"/>
              </a:xfrm>
            </p:grpSpPr>
            <p:sp>
              <p:nvSpPr>
                <p:cNvPr id="48355" name="Oval 115">
                  <a:extLst>
                    <a:ext uri="{FF2B5EF4-FFF2-40B4-BE49-F238E27FC236}">
                      <a16:creationId xmlns:a16="http://schemas.microsoft.com/office/drawing/2014/main" id="{F9B5AB6D-77D5-CA4B-A4B9-EA853012C1A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867" y="1799"/>
                  <a:ext cx="64" cy="64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8356" name="Oval 116">
                  <a:extLst>
                    <a:ext uri="{FF2B5EF4-FFF2-40B4-BE49-F238E27FC236}">
                      <a16:creationId xmlns:a16="http://schemas.microsoft.com/office/drawing/2014/main" id="{96BA1C00-20E7-A24F-9893-7DACFD450A4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939" y="1799"/>
                  <a:ext cx="64" cy="64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grpSp>
            <p:nvGrpSpPr>
              <p:cNvPr id="48352" name="Group 117">
                <a:extLst>
                  <a:ext uri="{FF2B5EF4-FFF2-40B4-BE49-F238E27FC236}">
                    <a16:creationId xmlns:a16="http://schemas.microsoft.com/office/drawing/2014/main" id="{14DBA2CA-DF5D-2849-B186-77CEBA4EBFA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155" y="1799"/>
                <a:ext cx="136" cy="64"/>
                <a:chOff x="2155" y="1799"/>
                <a:chExt cx="136" cy="64"/>
              </a:xfrm>
            </p:grpSpPr>
            <p:sp>
              <p:nvSpPr>
                <p:cNvPr id="48353" name="Oval 118">
                  <a:extLst>
                    <a:ext uri="{FF2B5EF4-FFF2-40B4-BE49-F238E27FC236}">
                      <a16:creationId xmlns:a16="http://schemas.microsoft.com/office/drawing/2014/main" id="{EC284426-1BD7-C745-B0E9-15E2CCD6147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55" y="1799"/>
                  <a:ext cx="64" cy="64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8354" name="Oval 119">
                  <a:extLst>
                    <a:ext uri="{FF2B5EF4-FFF2-40B4-BE49-F238E27FC236}">
                      <a16:creationId xmlns:a16="http://schemas.microsoft.com/office/drawing/2014/main" id="{A1C3EF0D-6E79-2A47-9903-1B44C5EEBAE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27" y="1799"/>
                  <a:ext cx="64" cy="64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</p:grpSp>
        <p:sp>
          <p:nvSpPr>
            <p:cNvPr id="48282" name="Oval 120">
              <a:extLst>
                <a:ext uri="{FF2B5EF4-FFF2-40B4-BE49-F238E27FC236}">
                  <a16:creationId xmlns:a16="http://schemas.microsoft.com/office/drawing/2014/main" id="{7EB5D06C-AFA0-2E4B-8D76-B343F66B60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67" y="3155"/>
              <a:ext cx="56" cy="56"/>
            </a:xfrm>
            <a:prstGeom prst="ellipse">
              <a:avLst/>
            </a:prstGeom>
            <a:solidFill>
              <a:srgbClr val="777777"/>
            </a:solidFill>
            <a:ln w="12700">
              <a:solidFill>
                <a:srgbClr val="777777"/>
              </a:solidFill>
              <a:round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48283" name="Rectangle 121">
              <a:extLst>
                <a:ext uri="{FF2B5EF4-FFF2-40B4-BE49-F238E27FC236}">
                  <a16:creationId xmlns:a16="http://schemas.microsoft.com/office/drawing/2014/main" id="{DC9018F7-B970-8942-AFFD-E69125EEDF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5" y="3215"/>
              <a:ext cx="164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800">
                  <a:solidFill>
                    <a:schemeClr val="bg1"/>
                  </a:solidFill>
                  <a:latin typeface="Arial" panose="020B0604020202020204" pitchFamily="34" charset="0"/>
                </a:rPr>
                <a:t>5+</a:t>
              </a:r>
              <a:endParaRPr lang="en-US" altLang="en-US">
                <a:solidFill>
                  <a:schemeClr val="bg1"/>
                </a:solidFill>
                <a:latin typeface="Arial" panose="020B0604020202020204" pitchFamily="34" charset="0"/>
              </a:endParaRPr>
            </a:p>
          </p:txBody>
        </p:sp>
        <p:grpSp>
          <p:nvGrpSpPr>
            <p:cNvPr id="48284" name="Group 122">
              <a:extLst>
                <a:ext uri="{FF2B5EF4-FFF2-40B4-BE49-F238E27FC236}">
                  <a16:creationId xmlns:a16="http://schemas.microsoft.com/office/drawing/2014/main" id="{4A54BF62-6CD4-034C-9643-105D5B3926C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47" y="2927"/>
              <a:ext cx="1036" cy="749"/>
              <a:chOff x="1275" y="1895"/>
              <a:chExt cx="1036" cy="749"/>
            </a:xfrm>
          </p:grpSpPr>
          <p:sp>
            <p:nvSpPr>
              <p:cNvPr id="48299" name="Rectangle 123">
                <a:extLst>
                  <a:ext uri="{FF2B5EF4-FFF2-40B4-BE49-F238E27FC236}">
                    <a16:creationId xmlns:a16="http://schemas.microsoft.com/office/drawing/2014/main" id="{91FB28E7-854F-B044-A90F-67AAF24C82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75" y="1895"/>
                <a:ext cx="80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9pPr>
              </a:lstStyle>
              <a:p>
                <a:r>
                  <a:rPr lang="en-US" altLang="en-US" sz="1800">
                    <a:latin typeface="Arial" panose="020B0604020202020204" pitchFamily="34" charset="0"/>
                  </a:rPr>
                  <a:t>4</a:t>
                </a:r>
                <a:endParaRPr lang="en-US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48300" name="Rectangle 124">
                <a:extLst>
                  <a:ext uri="{FF2B5EF4-FFF2-40B4-BE49-F238E27FC236}">
                    <a16:creationId xmlns:a16="http://schemas.microsoft.com/office/drawing/2014/main" id="{E7562959-DE75-C14C-B62F-E4D4BC85E6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3" y="1895"/>
                <a:ext cx="84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9pPr>
              </a:lstStyle>
              <a:p>
                <a:r>
                  <a:rPr lang="en-US" altLang="en-US" sz="1800">
                    <a:latin typeface="Arial" panose="020B0604020202020204" pitchFamily="34" charset="0"/>
                  </a:rPr>
                  <a:t>+</a:t>
                </a:r>
                <a:endParaRPr lang="en-US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48301" name="Rectangle 125">
                <a:extLst>
                  <a:ext uri="{FF2B5EF4-FFF2-40B4-BE49-F238E27FC236}">
                    <a16:creationId xmlns:a16="http://schemas.microsoft.com/office/drawing/2014/main" id="{69C10B89-1232-254A-9D0C-42490262A4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63" y="1895"/>
                <a:ext cx="80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9pPr>
              </a:lstStyle>
              <a:p>
                <a:r>
                  <a:rPr lang="en-US" altLang="en-US" sz="1800">
                    <a:latin typeface="Arial" panose="020B0604020202020204" pitchFamily="34" charset="0"/>
                  </a:rPr>
                  <a:t>4</a:t>
                </a:r>
                <a:endParaRPr lang="en-US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48302" name="Rectangle 126">
                <a:extLst>
                  <a:ext uri="{FF2B5EF4-FFF2-40B4-BE49-F238E27FC236}">
                    <a16:creationId xmlns:a16="http://schemas.microsoft.com/office/drawing/2014/main" id="{36FFD4C8-01D1-B149-99F5-71294B986E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51" y="1895"/>
                <a:ext cx="84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9pPr>
              </a:lstStyle>
              <a:p>
                <a:r>
                  <a:rPr lang="en-US" altLang="en-US" sz="1800">
                    <a:latin typeface="Arial" panose="020B0604020202020204" pitchFamily="34" charset="0"/>
                  </a:rPr>
                  <a:t>+</a:t>
                </a:r>
                <a:endParaRPr lang="en-US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48303" name="Rectangle 127">
                <a:extLst>
                  <a:ext uri="{FF2B5EF4-FFF2-40B4-BE49-F238E27FC236}">
                    <a16:creationId xmlns:a16="http://schemas.microsoft.com/office/drawing/2014/main" id="{C9C9D026-D254-D842-8F7A-31348400E3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51" y="1895"/>
                <a:ext cx="80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9pPr>
              </a:lstStyle>
              <a:p>
                <a:r>
                  <a:rPr lang="en-US" altLang="en-US" sz="1800">
                    <a:latin typeface="Arial" panose="020B0604020202020204" pitchFamily="34" charset="0"/>
                  </a:rPr>
                  <a:t>4</a:t>
                </a:r>
                <a:endParaRPr lang="en-US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48304" name="Rectangle 128">
                <a:extLst>
                  <a:ext uri="{FF2B5EF4-FFF2-40B4-BE49-F238E27FC236}">
                    <a16:creationId xmlns:a16="http://schemas.microsoft.com/office/drawing/2014/main" id="{CC17E158-60B2-A243-B042-3BD1560A86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39" y="1895"/>
                <a:ext cx="84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9pPr>
              </a:lstStyle>
              <a:p>
                <a:r>
                  <a:rPr lang="en-US" altLang="en-US" sz="1800">
                    <a:latin typeface="Arial" panose="020B0604020202020204" pitchFamily="34" charset="0"/>
                  </a:rPr>
                  <a:t>+</a:t>
                </a:r>
                <a:endParaRPr lang="en-US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48305" name="Rectangle 129">
                <a:extLst>
                  <a:ext uri="{FF2B5EF4-FFF2-40B4-BE49-F238E27FC236}">
                    <a16:creationId xmlns:a16="http://schemas.microsoft.com/office/drawing/2014/main" id="{7A660AA2-B347-CD44-A6E9-C5062D63F2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39" y="1895"/>
                <a:ext cx="80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9pPr>
              </a:lstStyle>
              <a:p>
                <a:r>
                  <a:rPr lang="en-US" altLang="en-US" sz="1800">
                    <a:latin typeface="Arial" panose="020B0604020202020204" pitchFamily="34" charset="0"/>
                  </a:rPr>
                  <a:t>4</a:t>
                </a:r>
                <a:endParaRPr lang="en-US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48306" name="Rectangle 130">
                <a:extLst>
                  <a:ext uri="{FF2B5EF4-FFF2-40B4-BE49-F238E27FC236}">
                    <a16:creationId xmlns:a16="http://schemas.microsoft.com/office/drawing/2014/main" id="{3E43E87C-A833-B24D-9F56-AFDA586C02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27" y="1895"/>
                <a:ext cx="84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9pPr>
              </a:lstStyle>
              <a:p>
                <a:r>
                  <a:rPr lang="en-US" altLang="en-US" sz="1800">
                    <a:latin typeface="Arial" panose="020B0604020202020204" pitchFamily="34" charset="0"/>
                  </a:rPr>
                  <a:t>+</a:t>
                </a:r>
                <a:endParaRPr lang="en-US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48307" name="Rectangle 131">
                <a:extLst>
                  <a:ext uri="{FF2B5EF4-FFF2-40B4-BE49-F238E27FC236}">
                    <a16:creationId xmlns:a16="http://schemas.microsoft.com/office/drawing/2014/main" id="{98EF1278-906E-7549-8397-632F707F5F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39" y="2183"/>
                <a:ext cx="80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9pPr>
              </a:lstStyle>
              <a:p>
                <a:r>
                  <a:rPr lang="en-US" altLang="en-US" sz="1800">
                    <a:latin typeface="Arial" panose="020B0604020202020204" pitchFamily="34" charset="0"/>
                  </a:rPr>
                  <a:t>4</a:t>
                </a:r>
                <a:endParaRPr lang="en-US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48308" name="Rectangle 132">
                <a:extLst>
                  <a:ext uri="{FF2B5EF4-FFF2-40B4-BE49-F238E27FC236}">
                    <a16:creationId xmlns:a16="http://schemas.microsoft.com/office/drawing/2014/main" id="{A395F640-ECC3-FD43-96D5-2B56956A6E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27" y="2183"/>
                <a:ext cx="84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9pPr>
              </a:lstStyle>
              <a:p>
                <a:r>
                  <a:rPr lang="en-US" altLang="en-US" sz="1800">
                    <a:latin typeface="Arial" panose="020B0604020202020204" pitchFamily="34" charset="0"/>
                  </a:rPr>
                  <a:t>+</a:t>
                </a:r>
                <a:endParaRPr lang="en-US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48309" name="Rectangle 133">
                <a:extLst>
                  <a:ext uri="{FF2B5EF4-FFF2-40B4-BE49-F238E27FC236}">
                    <a16:creationId xmlns:a16="http://schemas.microsoft.com/office/drawing/2014/main" id="{422B2EFF-2239-E34F-8390-DDB210D492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39" y="2471"/>
                <a:ext cx="80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9pPr>
              </a:lstStyle>
              <a:p>
                <a:r>
                  <a:rPr lang="en-US" altLang="en-US" sz="1800">
                    <a:latin typeface="Arial" panose="020B0604020202020204" pitchFamily="34" charset="0"/>
                  </a:rPr>
                  <a:t>4</a:t>
                </a:r>
                <a:endParaRPr lang="en-US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48310" name="Rectangle 134">
                <a:extLst>
                  <a:ext uri="{FF2B5EF4-FFF2-40B4-BE49-F238E27FC236}">
                    <a16:creationId xmlns:a16="http://schemas.microsoft.com/office/drawing/2014/main" id="{D396FB5A-C50B-E046-946F-DEF283222A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27" y="2471"/>
                <a:ext cx="84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9pPr>
              </a:lstStyle>
              <a:p>
                <a:r>
                  <a:rPr lang="en-US" altLang="en-US" sz="1800">
                    <a:latin typeface="Arial" panose="020B0604020202020204" pitchFamily="34" charset="0"/>
                  </a:rPr>
                  <a:t>+</a:t>
                </a:r>
                <a:endParaRPr lang="en-US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48311" name="Rectangle 135">
                <a:extLst>
                  <a:ext uri="{FF2B5EF4-FFF2-40B4-BE49-F238E27FC236}">
                    <a16:creationId xmlns:a16="http://schemas.microsoft.com/office/drawing/2014/main" id="{E16637DA-36AD-0449-BABA-A52E2B38D1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51" y="2471"/>
                <a:ext cx="80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9pPr>
              </a:lstStyle>
              <a:p>
                <a:r>
                  <a:rPr lang="en-US" altLang="en-US" sz="1800">
                    <a:latin typeface="Arial" panose="020B0604020202020204" pitchFamily="34" charset="0"/>
                  </a:rPr>
                  <a:t>4</a:t>
                </a:r>
                <a:endParaRPr lang="en-US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48312" name="Rectangle 136">
                <a:extLst>
                  <a:ext uri="{FF2B5EF4-FFF2-40B4-BE49-F238E27FC236}">
                    <a16:creationId xmlns:a16="http://schemas.microsoft.com/office/drawing/2014/main" id="{B9F5EAA6-418C-5149-B4D9-71D9DDD404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39" y="2471"/>
                <a:ext cx="84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9pPr>
              </a:lstStyle>
              <a:p>
                <a:r>
                  <a:rPr lang="en-US" altLang="en-US" sz="1800">
                    <a:latin typeface="Arial" panose="020B0604020202020204" pitchFamily="34" charset="0"/>
                  </a:rPr>
                  <a:t>+</a:t>
                </a:r>
                <a:endParaRPr lang="en-US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48313" name="Rectangle 137">
                <a:extLst>
                  <a:ext uri="{FF2B5EF4-FFF2-40B4-BE49-F238E27FC236}">
                    <a16:creationId xmlns:a16="http://schemas.microsoft.com/office/drawing/2014/main" id="{F4F9FF5B-F0A2-A147-B77E-5857CB46A2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63" y="2471"/>
                <a:ext cx="80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9pPr>
              </a:lstStyle>
              <a:p>
                <a:r>
                  <a:rPr lang="en-US" altLang="en-US" sz="1800">
                    <a:latin typeface="Arial" panose="020B0604020202020204" pitchFamily="34" charset="0"/>
                  </a:rPr>
                  <a:t>4</a:t>
                </a:r>
                <a:endParaRPr lang="en-US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48314" name="Rectangle 138">
                <a:extLst>
                  <a:ext uri="{FF2B5EF4-FFF2-40B4-BE49-F238E27FC236}">
                    <a16:creationId xmlns:a16="http://schemas.microsoft.com/office/drawing/2014/main" id="{23345692-9086-CB46-A38D-8E251D5EC5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51" y="2471"/>
                <a:ext cx="84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9pPr>
              </a:lstStyle>
              <a:p>
                <a:r>
                  <a:rPr lang="en-US" altLang="en-US" sz="1800">
                    <a:latin typeface="Arial" panose="020B0604020202020204" pitchFamily="34" charset="0"/>
                  </a:rPr>
                  <a:t>+</a:t>
                </a:r>
                <a:endParaRPr lang="en-US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48315" name="Rectangle 139">
                <a:extLst>
                  <a:ext uri="{FF2B5EF4-FFF2-40B4-BE49-F238E27FC236}">
                    <a16:creationId xmlns:a16="http://schemas.microsoft.com/office/drawing/2014/main" id="{75C85266-3383-714C-B8F3-9F72E4E23C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75" y="2471"/>
                <a:ext cx="80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9pPr>
              </a:lstStyle>
              <a:p>
                <a:r>
                  <a:rPr lang="en-US" altLang="en-US" sz="1800">
                    <a:latin typeface="Arial" panose="020B0604020202020204" pitchFamily="34" charset="0"/>
                  </a:rPr>
                  <a:t>4</a:t>
                </a:r>
                <a:endParaRPr lang="en-US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48316" name="Rectangle 140">
                <a:extLst>
                  <a:ext uri="{FF2B5EF4-FFF2-40B4-BE49-F238E27FC236}">
                    <a16:creationId xmlns:a16="http://schemas.microsoft.com/office/drawing/2014/main" id="{666964CE-A7B6-6544-B6EC-5AA35B9E51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3" y="2471"/>
                <a:ext cx="84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9pPr>
              </a:lstStyle>
              <a:p>
                <a:r>
                  <a:rPr lang="en-US" altLang="en-US" sz="1800">
                    <a:latin typeface="Arial" panose="020B0604020202020204" pitchFamily="34" charset="0"/>
                  </a:rPr>
                  <a:t>+</a:t>
                </a:r>
                <a:endParaRPr lang="en-US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48317" name="Rectangle 141">
                <a:extLst>
                  <a:ext uri="{FF2B5EF4-FFF2-40B4-BE49-F238E27FC236}">
                    <a16:creationId xmlns:a16="http://schemas.microsoft.com/office/drawing/2014/main" id="{3612B626-1CB3-CF4D-9BCD-948D60CF63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75" y="2183"/>
                <a:ext cx="80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9pPr>
              </a:lstStyle>
              <a:p>
                <a:r>
                  <a:rPr lang="en-US" altLang="en-US" sz="1800">
                    <a:latin typeface="Arial" panose="020B0604020202020204" pitchFamily="34" charset="0"/>
                  </a:rPr>
                  <a:t>4</a:t>
                </a:r>
                <a:endParaRPr lang="en-US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48318" name="Rectangle 142">
                <a:extLst>
                  <a:ext uri="{FF2B5EF4-FFF2-40B4-BE49-F238E27FC236}">
                    <a16:creationId xmlns:a16="http://schemas.microsoft.com/office/drawing/2014/main" id="{6F4B6E69-AF6E-A84B-85B6-840D695D37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3" y="2183"/>
                <a:ext cx="84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9pPr>
              </a:lstStyle>
              <a:p>
                <a:r>
                  <a:rPr lang="en-US" altLang="en-US" sz="1800">
                    <a:latin typeface="Arial" panose="020B0604020202020204" pitchFamily="34" charset="0"/>
                  </a:rPr>
                  <a:t>+</a:t>
                </a:r>
                <a:endParaRPr lang="en-US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48319" name="Rectangle 143">
                <a:extLst>
                  <a:ext uri="{FF2B5EF4-FFF2-40B4-BE49-F238E27FC236}">
                    <a16:creationId xmlns:a16="http://schemas.microsoft.com/office/drawing/2014/main" id="{73F11A23-A99A-DF44-9FD8-E0FF7F50D7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51" y="2183"/>
                <a:ext cx="80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9pPr>
              </a:lstStyle>
              <a:p>
                <a:r>
                  <a:rPr lang="en-US" altLang="en-US" sz="1800">
                    <a:latin typeface="Arial" panose="020B0604020202020204" pitchFamily="34" charset="0"/>
                  </a:rPr>
                  <a:t>4</a:t>
                </a:r>
                <a:endParaRPr lang="en-US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48320" name="Rectangle 144">
                <a:extLst>
                  <a:ext uri="{FF2B5EF4-FFF2-40B4-BE49-F238E27FC236}">
                    <a16:creationId xmlns:a16="http://schemas.microsoft.com/office/drawing/2014/main" id="{12D5F27A-0654-C342-8D89-E8F8B6C852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39" y="2183"/>
                <a:ext cx="84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9pPr>
              </a:lstStyle>
              <a:p>
                <a:r>
                  <a:rPr lang="en-US" altLang="en-US" sz="1800">
                    <a:latin typeface="Arial" panose="020B0604020202020204" pitchFamily="34" charset="0"/>
                  </a:rPr>
                  <a:t>+</a:t>
                </a:r>
                <a:endParaRPr lang="en-US" altLang="en-US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48285" name="Oval 145">
              <a:extLst>
                <a:ext uri="{FF2B5EF4-FFF2-40B4-BE49-F238E27FC236}">
                  <a16:creationId xmlns:a16="http://schemas.microsoft.com/office/drawing/2014/main" id="{C525E069-38FB-7C4C-B814-3205550285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99" y="2563"/>
              <a:ext cx="160" cy="160"/>
            </a:xfrm>
            <a:prstGeom prst="ellipse">
              <a:avLst/>
            </a:prstGeom>
            <a:solidFill>
              <a:srgbClr val="222222"/>
            </a:solidFill>
            <a:ln w="12700">
              <a:solidFill>
                <a:srgbClr val="222222"/>
              </a:solidFill>
              <a:round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48286" name="Rectangle 146">
              <a:extLst>
                <a:ext uri="{FF2B5EF4-FFF2-40B4-BE49-F238E27FC236}">
                  <a16:creationId xmlns:a16="http://schemas.microsoft.com/office/drawing/2014/main" id="{BD8D54C0-895A-594E-A3CA-A94341E4E4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79" y="2567"/>
              <a:ext cx="1129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800">
                  <a:solidFill>
                    <a:srgbClr val="222222"/>
                  </a:solidFill>
                  <a:latin typeface="Arial" panose="020B0604020202020204" pitchFamily="34" charset="0"/>
                </a:rPr>
                <a:t>Phosphorus atom</a:t>
              </a:r>
              <a:endParaRPr lang="en-US" altLang="en-US">
                <a:latin typeface="Arial" panose="020B0604020202020204" pitchFamily="34" charset="0"/>
              </a:endParaRPr>
            </a:p>
          </p:txBody>
        </p:sp>
        <p:grpSp>
          <p:nvGrpSpPr>
            <p:cNvPr id="48287" name="Group 152">
              <a:extLst>
                <a:ext uri="{FF2B5EF4-FFF2-40B4-BE49-F238E27FC236}">
                  <a16:creationId xmlns:a16="http://schemas.microsoft.com/office/drawing/2014/main" id="{1F4F39B2-E6D8-194D-B4B5-DC2044D0842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39" y="2743"/>
              <a:ext cx="944" cy="1197"/>
              <a:chOff x="2467" y="1711"/>
              <a:chExt cx="944" cy="1197"/>
            </a:xfrm>
          </p:grpSpPr>
          <p:sp>
            <p:nvSpPr>
              <p:cNvPr id="48288" name="Oval 153">
                <a:extLst>
                  <a:ext uri="{FF2B5EF4-FFF2-40B4-BE49-F238E27FC236}">
                    <a16:creationId xmlns:a16="http://schemas.microsoft.com/office/drawing/2014/main" id="{BF735473-30EA-9A4A-A5BB-23D8E6EA8A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15" y="2479"/>
                <a:ext cx="64" cy="64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8289" name="Rectangle 154">
                <a:extLst>
                  <a:ext uri="{FF2B5EF4-FFF2-40B4-BE49-F238E27FC236}">
                    <a16:creationId xmlns:a16="http://schemas.microsoft.com/office/drawing/2014/main" id="{D1A3E8C8-453D-A840-AEC3-AFCF4F8365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87" y="2343"/>
                <a:ext cx="536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9pPr>
              </a:lstStyle>
              <a:p>
                <a:r>
                  <a:rPr lang="en-US" altLang="en-US" sz="1800">
                    <a:solidFill>
                      <a:srgbClr val="000000"/>
                    </a:solidFill>
                    <a:latin typeface="Arial" panose="020B0604020202020204" pitchFamily="34" charset="0"/>
                  </a:rPr>
                  <a:t>valence </a:t>
                </a:r>
                <a:endParaRPr lang="en-US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48290" name="Rectangle 155">
                <a:extLst>
                  <a:ext uri="{FF2B5EF4-FFF2-40B4-BE49-F238E27FC236}">
                    <a16:creationId xmlns:a16="http://schemas.microsoft.com/office/drawing/2014/main" id="{166E031D-5B99-2C4A-B999-2C441443D1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87" y="2511"/>
                <a:ext cx="512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9pPr>
              </a:lstStyle>
              <a:p>
                <a:r>
                  <a:rPr lang="en-US" altLang="en-US" sz="1800">
                    <a:solidFill>
                      <a:srgbClr val="000000"/>
                    </a:solidFill>
                    <a:latin typeface="Arial" panose="020B0604020202020204" pitchFamily="34" charset="0"/>
                  </a:rPr>
                  <a:t>electron</a:t>
                </a:r>
                <a:endParaRPr lang="en-US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48291" name="Oval 156">
                <a:extLst>
                  <a:ext uri="{FF2B5EF4-FFF2-40B4-BE49-F238E27FC236}">
                    <a16:creationId xmlns:a16="http://schemas.microsoft.com/office/drawing/2014/main" id="{37F19DD2-B7E9-FA46-9184-66DA5D52D8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67" y="2735"/>
                <a:ext cx="160" cy="160"/>
              </a:xfrm>
              <a:prstGeom prst="ellipse">
                <a:avLst/>
              </a:prstGeom>
              <a:solidFill>
                <a:srgbClr val="FF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8292" name="Rectangle 157">
                <a:extLst>
                  <a:ext uri="{FF2B5EF4-FFF2-40B4-BE49-F238E27FC236}">
                    <a16:creationId xmlns:a16="http://schemas.microsoft.com/office/drawing/2014/main" id="{96AA6C72-E686-E54C-89A0-168015502B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83" y="2735"/>
                <a:ext cx="488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9pPr>
              </a:lstStyle>
              <a:p>
                <a:r>
                  <a:rPr lang="en-US" altLang="en-US" sz="1800">
                    <a:solidFill>
                      <a:srgbClr val="FF6666"/>
                    </a:solidFill>
                    <a:latin typeface="Arial" panose="020B0604020202020204" pitchFamily="34" charset="0"/>
                  </a:rPr>
                  <a:t>Si atom</a:t>
                </a:r>
                <a:endParaRPr lang="en-US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48293" name="Oval 158">
                <a:extLst>
                  <a:ext uri="{FF2B5EF4-FFF2-40B4-BE49-F238E27FC236}">
                    <a16:creationId xmlns:a16="http://schemas.microsoft.com/office/drawing/2014/main" id="{2CF2D23F-69C2-8943-9301-264AE470E4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11" y="2075"/>
                <a:ext cx="56" cy="56"/>
              </a:xfrm>
              <a:prstGeom prst="ellipse">
                <a:avLst/>
              </a:prstGeom>
              <a:solidFill>
                <a:srgbClr val="777777"/>
              </a:solidFill>
              <a:ln w="12700">
                <a:solidFill>
                  <a:srgbClr val="777777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8294" name="Rectangle 159">
                <a:extLst>
                  <a:ext uri="{FF2B5EF4-FFF2-40B4-BE49-F238E27FC236}">
                    <a16:creationId xmlns:a16="http://schemas.microsoft.com/office/drawing/2014/main" id="{AC6EC69E-719E-2645-8FCC-9DD6302768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87" y="1927"/>
                <a:ext cx="697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9pPr>
              </a:lstStyle>
              <a:p>
                <a:r>
                  <a:rPr lang="en-US" altLang="en-US" sz="1800">
                    <a:solidFill>
                      <a:srgbClr val="777777"/>
                    </a:solidFill>
                    <a:latin typeface="Arial" panose="020B0604020202020204" pitchFamily="34" charset="0"/>
                  </a:rPr>
                  <a:t>conduction</a:t>
                </a:r>
                <a:endParaRPr lang="en-US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48295" name="Rectangle 160">
                <a:extLst>
                  <a:ext uri="{FF2B5EF4-FFF2-40B4-BE49-F238E27FC236}">
                    <a16:creationId xmlns:a16="http://schemas.microsoft.com/office/drawing/2014/main" id="{52146270-0A10-BC4D-9901-65A574412E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71" y="1927"/>
                <a:ext cx="40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9pPr>
              </a:lstStyle>
              <a:p>
                <a:r>
                  <a:rPr lang="en-US" altLang="en-US" sz="1800">
                    <a:solidFill>
                      <a:srgbClr val="777777"/>
                    </a:solidFill>
                    <a:latin typeface="Arial" panose="020B0604020202020204" pitchFamily="34" charset="0"/>
                  </a:rPr>
                  <a:t> </a:t>
                </a:r>
                <a:endParaRPr lang="en-US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48296" name="Rectangle 161">
                <a:extLst>
                  <a:ext uri="{FF2B5EF4-FFF2-40B4-BE49-F238E27FC236}">
                    <a16:creationId xmlns:a16="http://schemas.microsoft.com/office/drawing/2014/main" id="{1CA29D82-5E09-DE4B-A6DA-6AF0D2EF81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87" y="2095"/>
                <a:ext cx="512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9pPr>
              </a:lstStyle>
              <a:p>
                <a:r>
                  <a:rPr lang="en-US" altLang="en-US" sz="1800">
                    <a:solidFill>
                      <a:srgbClr val="777777"/>
                    </a:solidFill>
                    <a:latin typeface="Arial" panose="020B0604020202020204" pitchFamily="34" charset="0"/>
                  </a:rPr>
                  <a:t>electron</a:t>
                </a:r>
                <a:endParaRPr lang="en-US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48297" name="Oval 162">
                <a:extLst>
                  <a:ext uri="{FF2B5EF4-FFF2-40B4-BE49-F238E27FC236}">
                    <a16:creationId xmlns:a16="http://schemas.microsoft.com/office/drawing/2014/main" id="{DD95DC16-A6E9-7043-A5B6-7E027587C4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11" y="1763"/>
                <a:ext cx="56" cy="56"/>
              </a:xfrm>
              <a:prstGeom prst="ellipse">
                <a:avLst/>
              </a:prstGeom>
              <a:solidFill>
                <a:srgbClr val="AA0000"/>
              </a:solidFill>
              <a:ln w="12700">
                <a:solidFill>
                  <a:srgbClr val="AA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8298" name="Rectangle 163">
                <a:extLst>
                  <a:ext uri="{FF2B5EF4-FFF2-40B4-BE49-F238E27FC236}">
                    <a16:creationId xmlns:a16="http://schemas.microsoft.com/office/drawing/2014/main" id="{A3B4E194-F836-3248-B269-0073ABB877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87" y="1711"/>
                <a:ext cx="272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9pPr>
              </a:lstStyle>
              <a:p>
                <a:r>
                  <a:rPr lang="en-US" altLang="en-US" sz="1800">
                    <a:solidFill>
                      <a:srgbClr val="AA0000"/>
                    </a:solidFill>
                    <a:latin typeface="Arial" panose="020B0604020202020204" pitchFamily="34" charset="0"/>
                  </a:rPr>
                  <a:t>hole</a:t>
                </a:r>
                <a:endParaRPr lang="en-US" altLang="en-US">
                  <a:latin typeface="Arial" panose="020B0604020202020204" pitchFamily="34" charset="0"/>
                </a:endParaRPr>
              </a:p>
            </p:txBody>
          </p:sp>
        </p:grpSp>
        <p:graphicFrame>
          <p:nvGraphicFramePr>
            <p:cNvPr id="48131" name="Object 3">
              <a:extLst>
                <a:ext uri="{FF2B5EF4-FFF2-40B4-BE49-F238E27FC236}">
                  <a16:creationId xmlns:a16="http://schemas.microsoft.com/office/drawing/2014/main" id="{3E967F5B-F1D6-8F41-9D4E-B4AB7BD69A23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87" y="3124"/>
            <a:ext cx="796" cy="30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8466" name="Equation" r:id="rId4" imgW="15214600" imgH="5854700" progId="Equation.3">
                    <p:embed/>
                  </p:oleObj>
                </mc:Choice>
                <mc:Fallback>
                  <p:oleObj name="Equation" r:id="rId4" imgW="15214600" imgH="5854700" progId="Equation.3">
                    <p:embed/>
                    <p:pic>
                      <p:nvPicPr>
                        <p:cNvPr id="0" name="Object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7" y="3124"/>
                          <a:ext cx="796" cy="306"/>
                        </a:xfrm>
                        <a:prstGeom prst="rect">
                          <a:avLst/>
                        </a:prstGeom>
                        <a:solidFill>
                          <a:srgbClr val="DDDDDD"/>
                        </a:solidFill>
                        <a:ln>
                          <a:noFill/>
                        </a:ln>
                        <a:effectLst/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65808" name="Group 301">
            <a:extLst>
              <a:ext uri="{FF2B5EF4-FFF2-40B4-BE49-F238E27FC236}">
                <a16:creationId xmlns:a16="http://schemas.microsoft.com/office/drawing/2014/main" id="{DA55FE5E-D0C6-B040-8B47-46ACD2A8A186}"/>
              </a:ext>
            </a:extLst>
          </p:cNvPr>
          <p:cNvGrpSpPr>
            <a:grpSpLocks/>
          </p:cNvGrpSpPr>
          <p:nvPr/>
        </p:nvGrpSpPr>
        <p:grpSpPr bwMode="auto">
          <a:xfrm>
            <a:off x="4803775" y="3505200"/>
            <a:ext cx="4022725" cy="3003550"/>
            <a:chOff x="3026" y="2208"/>
            <a:chExt cx="2534" cy="1892"/>
          </a:xfrm>
        </p:grpSpPr>
        <p:sp>
          <p:nvSpPr>
            <p:cNvPr id="48140" name="Rectangle 5">
              <a:extLst>
                <a:ext uri="{FF2B5EF4-FFF2-40B4-BE49-F238E27FC236}">
                  <a16:creationId xmlns:a16="http://schemas.microsoft.com/office/drawing/2014/main" id="{E53EF172-47BE-C84E-8EE7-A0F28A2981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26" y="2208"/>
              <a:ext cx="2265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>
                  <a:latin typeface="Arial" panose="020B0604020202020204" pitchFamily="34" charset="0"/>
                </a:rPr>
                <a:t>•  </a:t>
              </a:r>
              <a:r>
                <a:rPr lang="en-US" altLang="en-US" i="1">
                  <a:solidFill>
                    <a:schemeClr val="accent2"/>
                  </a:solidFill>
                  <a:latin typeface="Arial" panose="020B0604020202020204" pitchFamily="34" charset="0"/>
                </a:rPr>
                <a:t>p</a:t>
              </a:r>
              <a:r>
                <a:rPr lang="en-US" altLang="en-US">
                  <a:solidFill>
                    <a:schemeClr val="accent2"/>
                  </a:solidFill>
                  <a:latin typeface="Arial" panose="020B0604020202020204" pitchFamily="34" charset="0"/>
                </a:rPr>
                <a:t>-type</a:t>
              </a:r>
              <a:r>
                <a:rPr lang="en-US" altLang="en-US">
                  <a:latin typeface="Arial" panose="020B0604020202020204" pitchFamily="34" charset="0"/>
                </a:rPr>
                <a:t> Extrinsic: (</a:t>
              </a:r>
              <a:r>
                <a:rPr lang="en-US" altLang="en-US" i="1">
                  <a:latin typeface="Arial" panose="020B0604020202020204" pitchFamily="34" charset="0"/>
                </a:rPr>
                <a:t>p</a:t>
              </a:r>
              <a:r>
                <a:rPr lang="en-US" altLang="en-US">
                  <a:latin typeface="Arial" panose="020B0604020202020204" pitchFamily="34" charset="0"/>
                </a:rPr>
                <a:t> &gt;&gt; </a:t>
              </a:r>
              <a:r>
                <a:rPr lang="en-US" altLang="en-US" i="1">
                  <a:latin typeface="Arial" panose="020B0604020202020204" pitchFamily="34" charset="0"/>
                </a:rPr>
                <a:t>n</a:t>
              </a:r>
              <a:r>
                <a:rPr lang="en-US" altLang="en-US">
                  <a:latin typeface="Arial" panose="020B0604020202020204" pitchFamily="34" charset="0"/>
                </a:rPr>
                <a:t>)</a:t>
              </a:r>
            </a:p>
          </p:txBody>
        </p:sp>
        <p:sp>
          <p:nvSpPr>
            <p:cNvPr id="48141" name="Rectangle 147">
              <a:extLst>
                <a:ext uri="{FF2B5EF4-FFF2-40B4-BE49-F238E27FC236}">
                  <a16:creationId xmlns:a16="http://schemas.microsoft.com/office/drawing/2014/main" id="{FDEBACB5-13B8-7049-B992-4A5723D800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47" y="3759"/>
              <a:ext cx="705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800">
                  <a:latin typeface="Arial" panose="020B0604020202020204" pitchFamily="34" charset="0"/>
                </a:rPr>
                <a:t>no applied </a:t>
              </a:r>
              <a:endParaRPr lang="en-US" altLang="en-US">
                <a:latin typeface="Arial" panose="020B0604020202020204" pitchFamily="34" charset="0"/>
              </a:endParaRPr>
            </a:p>
          </p:txBody>
        </p:sp>
        <p:sp>
          <p:nvSpPr>
            <p:cNvPr id="48142" name="Rectangle 148">
              <a:extLst>
                <a:ext uri="{FF2B5EF4-FFF2-40B4-BE49-F238E27FC236}">
                  <a16:creationId xmlns:a16="http://schemas.microsoft.com/office/drawing/2014/main" id="{DD8386E2-9E21-9C41-850C-0B31DF6E9A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7" y="3927"/>
              <a:ext cx="760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800">
                  <a:solidFill>
                    <a:srgbClr val="000000"/>
                  </a:solidFill>
                  <a:latin typeface="Arial" panose="020B0604020202020204" pitchFamily="34" charset="0"/>
                </a:rPr>
                <a:t>electric field</a:t>
              </a:r>
              <a:endParaRPr lang="en-US" altLang="en-US">
                <a:latin typeface="Arial" panose="020B0604020202020204" pitchFamily="34" charset="0"/>
              </a:endParaRPr>
            </a:p>
          </p:txBody>
        </p:sp>
        <p:sp>
          <p:nvSpPr>
            <p:cNvPr id="48143" name="Oval 149">
              <a:extLst>
                <a:ext uri="{FF2B5EF4-FFF2-40B4-BE49-F238E27FC236}">
                  <a16:creationId xmlns:a16="http://schemas.microsoft.com/office/drawing/2014/main" id="{0265FC44-9EA0-8A48-9AA2-EF8EC574BF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75" y="2563"/>
              <a:ext cx="160" cy="160"/>
            </a:xfrm>
            <a:prstGeom prst="ellipse">
              <a:avLst/>
            </a:prstGeom>
            <a:solidFill>
              <a:srgbClr val="AA0000"/>
            </a:solidFill>
            <a:ln w="12700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48144" name="Rectangle 150">
              <a:extLst>
                <a:ext uri="{FF2B5EF4-FFF2-40B4-BE49-F238E27FC236}">
                  <a16:creationId xmlns:a16="http://schemas.microsoft.com/office/drawing/2014/main" id="{DF6F94F5-448C-FD42-B0B7-63E038CD2A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55" y="2567"/>
              <a:ext cx="744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800">
                  <a:solidFill>
                    <a:srgbClr val="AA0000"/>
                  </a:solidFill>
                  <a:latin typeface="Arial" panose="020B0604020202020204" pitchFamily="34" charset="0"/>
                </a:rPr>
                <a:t>Boron atom</a:t>
              </a:r>
              <a:endParaRPr lang="en-US" altLang="en-US">
                <a:latin typeface="Arial" panose="020B0604020202020204" pitchFamily="34" charset="0"/>
              </a:endParaRPr>
            </a:p>
          </p:txBody>
        </p:sp>
        <p:sp>
          <p:nvSpPr>
            <p:cNvPr id="48145" name="Oval 164">
              <a:extLst>
                <a:ext uri="{FF2B5EF4-FFF2-40B4-BE49-F238E27FC236}">
                  <a16:creationId xmlns:a16="http://schemas.microsoft.com/office/drawing/2014/main" id="{080D156D-505A-2943-A844-47D2246AF2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3" y="3211"/>
              <a:ext cx="160" cy="160"/>
            </a:xfrm>
            <a:prstGeom prst="ellipse">
              <a:avLst/>
            </a:prstGeom>
            <a:solidFill>
              <a:srgbClr val="AA0000"/>
            </a:solidFill>
            <a:ln w="12700">
              <a:solidFill>
                <a:srgbClr val="AA0000"/>
              </a:solidFill>
              <a:round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grpSp>
          <p:nvGrpSpPr>
            <p:cNvPr id="48146" name="Group 165">
              <a:extLst>
                <a:ext uri="{FF2B5EF4-FFF2-40B4-BE49-F238E27FC236}">
                  <a16:creationId xmlns:a16="http://schemas.microsoft.com/office/drawing/2014/main" id="{8CA2A5BF-8FC7-8445-8D1E-09393431C46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79" y="2927"/>
              <a:ext cx="1024" cy="736"/>
              <a:chOff x="3507" y="1895"/>
              <a:chExt cx="1024" cy="736"/>
            </a:xfrm>
          </p:grpSpPr>
          <p:sp>
            <p:nvSpPr>
              <p:cNvPr id="48265" name="Oval 166">
                <a:extLst>
                  <a:ext uri="{FF2B5EF4-FFF2-40B4-BE49-F238E27FC236}">
                    <a16:creationId xmlns:a16="http://schemas.microsoft.com/office/drawing/2014/main" id="{7F5BA43C-4927-4840-B279-3C48EB1216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07" y="2471"/>
                <a:ext cx="160" cy="160"/>
              </a:xfrm>
              <a:prstGeom prst="ellipse">
                <a:avLst/>
              </a:prstGeom>
              <a:solidFill>
                <a:srgbClr val="FF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8266" name="Oval 167">
                <a:extLst>
                  <a:ext uri="{FF2B5EF4-FFF2-40B4-BE49-F238E27FC236}">
                    <a16:creationId xmlns:a16="http://schemas.microsoft.com/office/drawing/2014/main" id="{429AE6A7-6869-D843-92EC-A8EEAA9B0A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5" y="2471"/>
                <a:ext cx="160" cy="160"/>
              </a:xfrm>
              <a:prstGeom prst="ellipse">
                <a:avLst/>
              </a:prstGeom>
              <a:solidFill>
                <a:srgbClr val="FF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8267" name="Oval 168">
                <a:extLst>
                  <a:ext uri="{FF2B5EF4-FFF2-40B4-BE49-F238E27FC236}">
                    <a16:creationId xmlns:a16="http://schemas.microsoft.com/office/drawing/2014/main" id="{D060D7B9-9FBA-D148-9F87-6B37DA495C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83" y="2471"/>
                <a:ext cx="160" cy="160"/>
              </a:xfrm>
              <a:prstGeom prst="ellipse">
                <a:avLst/>
              </a:prstGeom>
              <a:solidFill>
                <a:srgbClr val="FF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8268" name="Oval 169">
                <a:extLst>
                  <a:ext uri="{FF2B5EF4-FFF2-40B4-BE49-F238E27FC236}">
                    <a16:creationId xmlns:a16="http://schemas.microsoft.com/office/drawing/2014/main" id="{67D586A5-7062-A749-BA17-271EAB8445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71" y="2471"/>
                <a:ext cx="160" cy="160"/>
              </a:xfrm>
              <a:prstGeom prst="ellipse">
                <a:avLst/>
              </a:prstGeom>
              <a:solidFill>
                <a:srgbClr val="FF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8269" name="Oval 170">
                <a:extLst>
                  <a:ext uri="{FF2B5EF4-FFF2-40B4-BE49-F238E27FC236}">
                    <a16:creationId xmlns:a16="http://schemas.microsoft.com/office/drawing/2014/main" id="{9E6392E7-4987-A74B-A562-2BAE8AD803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07" y="2183"/>
                <a:ext cx="160" cy="160"/>
              </a:xfrm>
              <a:prstGeom prst="ellipse">
                <a:avLst/>
              </a:prstGeom>
              <a:solidFill>
                <a:srgbClr val="FF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8270" name="Oval 171">
                <a:extLst>
                  <a:ext uri="{FF2B5EF4-FFF2-40B4-BE49-F238E27FC236}">
                    <a16:creationId xmlns:a16="http://schemas.microsoft.com/office/drawing/2014/main" id="{DFE7BF10-800F-754A-A9D1-1416B14575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83" y="2183"/>
                <a:ext cx="160" cy="160"/>
              </a:xfrm>
              <a:prstGeom prst="ellipse">
                <a:avLst/>
              </a:prstGeom>
              <a:solidFill>
                <a:srgbClr val="FF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8271" name="Oval 172">
                <a:extLst>
                  <a:ext uri="{FF2B5EF4-FFF2-40B4-BE49-F238E27FC236}">
                    <a16:creationId xmlns:a16="http://schemas.microsoft.com/office/drawing/2014/main" id="{30E6A16B-932E-2541-8F9B-8CA9EAF572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71" y="2183"/>
                <a:ext cx="160" cy="160"/>
              </a:xfrm>
              <a:prstGeom prst="ellipse">
                <a:avLst/>
              </a:prstGeom>
              <a:solidFill>
                <a:srgbClr val="FF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8272" name="Oval 173">
                <a:extLst>
                  <a:ext uri="{FF2B5EF4-FFF2-40B4-BE49-F238E27FC236}">
                    <a16:creationId xmlns:a16="http://schemas.microsoft.com/office/drawing/2014/main" id="{EC104C18-127F-7A49-91F4-B41C4B13A9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07" y="1895"/>
                <a:ext cx="160" cy="160"/>
              </a:xfrm>
              <a:prstGeom prst="ellipse">
                <a:avLst/>
              </a:prstGeom>
              <a:solidFill>
                <a:srgbClr val="FF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8273" name="Oval 174">
                <a:extLst>
                  <a:ext uri="{FF2B5EF4-FFF2-40B4-BE49-F238E27FC236}">
                    <a16:creationId xmlns:a16="http://schemas.microsoft.com/office/drawing/2014/main" id="{4983E873-4686-1E4E-949A-76CF901C95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5" y="1895"/>
                <a:ext cx="160" cy="160"/>
              </a:xfrm>
              <a:prstGeom prst="ellipse">
                <a:avLst/>
              </a:prstGeom>
              <a:solidFill>
                <a:srgbClr val="FF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8274" name="Oval 175">
                <a:extLst>
                  <a:ext uri="{FF2B5EF4-FFF2-40B4-BE49-F238E27FC236}">
                    <a16:creationId xmlns:a16="http://schemas.microsoft.com/office/drawing/2014/main" id="{4289E235-1ADF-B44C-B03E-300FA88EF0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83" y="1895"/>
                <a:ext cx="160" cy="160"/>
              </a:xfrm>
              <a:prstGeom prst="ellipse">
                <a:avLst/>
              </a:prstGeom>
              <a:solidFill>
                <a:srgbClr val="FF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8275" name="Oval 176">
                <a:extLst>
                  <a:ext uri="{FF2B5EF4-FFF2-40B4-BE49-F238E27FC236}">
                    <a16:creationId xmlns:a16="http://schemas.microsoft.com/office/drawing/2014/main" id="{D54CFBCB-B33E-E040-BB22-5722F5494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71" y="1895"/>
                <a:ext cx="160" cy="160"/>
              </a:xfrm>
              <a:prstGeom prst="ellipse">
                <a:avLst/>
              </a:prstGeom>
              <a:solidFill>
                <a:srgbClr val="FF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48147" name="Oval 177">
              <a:extLst>
                <a:ext uri="{FF2B5EF4-FFF2-40B4-BE49-F238E27FC236}">
                  <a16:creationId xmlns:a16="http://schemas.microsoft.com/office/drawing/2014/main" id="{D5A6A71B-BB8A-FE46-A864-3B34EE1639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67" y="3227"/>
              <a:ext cx="56" cy="56"/>
            </a:xfrm>
            <a:prstGeom prst="ellipse">
              <a:avLst/>
            </a:prstGeom>
            <a:solidFill>
              <a:srgbClr val="AA0000"/>
            </a:solidFill>
            <a:ln w="12700">
              <a:solidFill>
                <a:srgbClr val="AA0000"/>
              </a:solidFill>
              <a:round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48148" name="Oval 178">
              <a:extLst>
                <a:ext uri="{FF2B5EF4-FFF2-40B4-BE49-F238E27FC236}">
                  <a16:creationId xmlns:a16="http://schemas.microsoft.com/office/drawing/2014/main" id="{BEE632F1-5863-8546-8354-CC0C2D8D65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71" y="3303"/>
              <a:ext cx="64" cy="64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grpSp>
          <p:nvGrpSpPr>
            <p:cNvPr id="48149" name="Group 179">
              <a:extLst>
                <a:ext uri="{FF2B5EF4-FFF2-40B4-BE49-F238E27FC236}">
                  <a16:creationId xmlns:a16="http://schemas.microsoft.com/office/drawing/2014/main" id="{95C61548-6D39-A543-8AE3-D9EA207BC04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383" y="2831"/>
              <a:ext cx="1216" cy="928"/>
              <a:chOff x="3411" y="1799"/>
              <a:chExt cx="1216" cy="928"/>
            </a:xfrm>
          </p:grpSpPr>
          <p:grpSp>
            <p:nvGrpSpPr>
              <p:cNvPr id="48175" name="Group 180">
                <a:extLst>
                  <a:ext uri="{FF2B5EF4-FFF2-40B4-BE49-F238E27FC236}">
                    <a16:creationId xmlns:a16="http://schemas.microsoft.com/office/drawing/2014/main" id="{64BBE077-E82B-B043-83B7-1AE9222451B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523" y="2663"/>
                <a:ext cx="136" cy="64"/>
                <a:chOff x="3523" y="2663"/>
                <a:chExt cx="136" cy="64"/>
              </a:xfrm>
            </p:grpSpPr>
            <p:sp>
              <p:nvSpPr>
                <p:cNvPr id="48263" name="Oval 181">
                  <a:extLst>
                    <a:ext uri="{FF2B5EF4-FFF2-40B4-BE49-F238E27FC236}">
                      <a16:creationId xmlns:a16="http://schemas.microsoft.com/office/drawing/2014/main" id="{681110FE-DC4F-C54B-8213-C3724CCF8E4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23" y="2663"/>
                  <a:ext cx="64" cy="64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8264" name="Oval 182">
                  <a:extLst>
                    <a:ext uri="{FF2B5EF4-FFF2-40B4-BE49-F238E27FC236}">
                      <a16:creationId xmlns:a16="http://schemas.microsoft.com/office/drawing/2014/main" id="{F6DDFFCB-CB23-8E41-B65F-B3F3E825730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95" y="2663"/>
                  <a:ext cx="64" cy="64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grpSp>
            <p:nvGrpSpPr>
              <p:cNvPr id="48176" name="Group 183">
                <a:extLst>
                  <a:ext uri="{FF2B5EF4-FFF2-40B4-BE49-F238E27FC236}">
                    <a16:creationId xmlns:a16="http://schemas.microsoft.com/office/drawing/2014/main" id="{2A3FE8B2-D922-6946-B9D7-1E57C0D9219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811" y="2663"/>
                <a:ext cx="136" cy="64"/>
                <a:chOff x="3811" y="2663"/>
                <a:chExt cx="136" cy="64"/>
              </a:xfrm>
            </p:grpSpPr>
            <p:sp>
              <p:nvSpPr>
                <p:cNvPr id="48261" name="Oval 184">
                  <a:extLst>
                    <a:ext uri="{FF2B5EF4-FFF2-40B4-BE49-F238E27FC236}">
                      <a16:creationId xmlns:a16="http://schemas.microsoft.com/office/drawing/2014/main" id="{D30DB71A-3BF4-6F45-8BF0-8BD6A03960D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811" y="2663"/>
                  <a:ext cx="64" cy="64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8262" name="Oval 185">
                  <a:extLst>
                    <a:ext uri="{FF2B5EF4-FFF2-40B4-BE49-F238E27FC236}">
                      <a16:creationId xmlns:a16="http://schemas.microsoft.com/office/drawing/2014/main" id="{745902AB-F35A-1444-BFC5-477652955D7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883" y="2663"/>
                  <a:ext cx="64" cy="64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grpSp>
            <p:nvGrpSpPr>
              <p:cNvPr id="48177" name="Group 186">
                <a:extLst>
                  <a:ext uri="{FF2B5EF4-FFF2-40B4-BE49-F238E27FC236}">
                    <a16:creationId xmlns:a16="http://schemas.microsoft.com/office/drawing/2014/main" id="{40D65B91-CAEF-B24E-AA3D-B5AD6FABBA7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099" y="2663"/>
                <a:ext cx="136" cy="64"/>
                <a:chOff x="4099" y="2663"/>
                <a:chExt cx="136" cy="64"/>
              </a:xfrm>
            </p:grpSpPr>
            <p:sp>
              <p:nvSpPr>
                <p:cNvPr id="48259" name="Oval 187">
                  <a:extLst>
                    <a:ext uri="{FF2B5EF4-FFF2-40B4-BE49-F238E27FC236}">
                      <a16:creationId xmlns:a16="http://schemas.microsoft.com/office/drawing/2014/main" id="{C4B67432-97F2-7D43-9CA5-2E9AE985B2E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99" y="2663"/>
                  <a:ext cx="64" cy="64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8260" name="Oval 188">
                  <a:extLst>
                    <a:ext uri="{FF2B5EF4-FFF2-40B4-BE49-F238E27FC236}">
                      <a16:creationId xmlns:a16="http://schemas.microsoft.com/office/drawing/2014/main" id="{0BA9F551-95A0-6442-94C1-D0251DD801E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171" y="2663"/>
                  <a:ext cx="64" cy="64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grpSp>
            <p:nvGrpSpPr>
              <p:cNvPr id="48178" name="Group 189">
                <a:extLst>
                  <a:ext uri="{FF2B5EF4-FFF2-40B4-BE49-F238E27FC236}">
                    <a16:creationId xmlns:a16="http://schemas.microsoft.com/office/drawing/2014/main" id="{A23952CB-96DF-F44B-85B3-D787AA7E250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387" y="2663"/>
                <a:ext cx="136" cy="64"/>
                <a:chOff x="4387" y="2663"/>
                <a:chExt cx="136" cy="64"/>
              </a:xfrm>
            </p:grpSpPr>
            <p:sp>
              <p:nvSpPr>
                <p:cNvPr id="48257" name="Oval 190">
                  <a:extLst>
                    <a:ext uri="{FF2B5EF4-FFF2-40B4-BE49-F238E27FC236}">
                      <a16:creationId xmlns:a16="http://schemas.microsoft.com/office/drawing/2014/main" id="{638EBB99-2972-EC44-8B02-E538982D97F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87" y="2663"/>
                  <a:ext cx="64" cy="64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8258" name="Oval 191">
                  <a:extLst>
                    <a:ext uri="{FF2B5EF4-FFF2-40B4-BE49-F238E27FC236}">
                      <a16:creationId xmlns:a16="http://schemas.microsoft.com/office/drawing/2014/main" id="{32023C5D-F6C5-C945-ABCC-546ECF1B56E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459" y="2663"/>
                  <a:ext cx="64" cy="64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grpSp>
            <p:nvGrpSpPr>
              <p:cNvPr id="48179" name="Group 192">
                <a:extLst>
                  <a:ext uri="{FF2B5EF4-FFF2-40B4-BE49-F238E27FC236}">
                    <a16:creationId xmlns:a16="http://schemas.microsoft.com/office/drawing/2014/main" id="{AED863C8-D48A-6E47-A3AE-CED90688E85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523" y="2375"/>
                <a:ext cx="136" cy="64"/>
                <a:chOff x="3523" y="2375"/>
                <a:chExt cx="136" cy="64"/>
              </a:xfrm>
            </p:grpSpPr>
            <p:sp>
              <p:nvSpPr>
                <p:cNvPr id="48255" name="Oval 193">
                  <a:extLst>
                    <a:ext uri="{FF2B5EF4-FFF2-40B4-BE49-F238E27FC236}">
                      <a16:creationId xmlns:a16="http://schemas.microsoft.com/office/drawing/2014/main" id="{83347197-C05E-5543-87E5-541B344DFE9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23" y="2375"/>
                  <a:ext cx="64" cy="64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8256" name="Oval 194">
                  <a:extLst>
                    <a:ext uri="{FF2B5EF4-FFF2-40B4-BE49-F238E27FC236}">
                      <a16:creationId xmlns:a16="http://schemas.microsoft.com/office/drawing/2014/main" id="{DB7A89A5-CCA9-B446-9884-02D84535EAD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95" y="2375"/>
                  <a:ext cx="64" cy="64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grpSp>
            <p:nvGrpSpPr>
              <p:cNvPr id="48180" name="Group 195">
                <a:extLst>
                  <a:ext uri="{FF2B5EF4-FFF2-40B4-BE49-F238E27FC236}">
                    <a16:creationId xmlns:a16="http://schemas.microsoft.com/office/drawing/2014/main" id="{D047E8BE-9F0E-E048-BB5F-97FD307DD3C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699" y="2487"/>
                <a:ext cx="64" cy="136"/>
                <a:chOff x="3699" y="2487"/>
                <a:chExt cx="64" cy="136"/>
              </a:xfrm>
            </p:grpSpPr>
            <p:sp>
              <p:nvSpPr>
                <p:cNvPr id="48253" name="Oval 196">
                  <a:extLst>
                    <a:ext uri="{FF2B5EF4-FFF2-40B4-BE49-F238E27FC236}">
                      <a16:creationId xmlns:a16="http://schemas.microsoft.com/office/drawing/2014/main" id="{B196696E-7489-A045-A846-56989336D45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99" y="2559"/>
                  <a:ext cx="64" cy="64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8254" name="Oval 197">
                  <a:extLst>
                    <a:ext uri="{FF2B5EF4-FFF2-40B4-BE49-F238E27FC236}">
                      <a16:creationId xmlns:a16="http://schemas.microsoft.com/office/drawing/2014/main" id="{3C75CBDA-756E-184A-9EC3-FADB14887A6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99" y="2487"/>
                  <a:ext cx="64" cy="64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grpSp>
            <p:nvGrpSpPr>
              <p:cNvPr id="48181" name="Group 198">
                <a:extLst>
                  <a:ext uri="{FF2B5EF4-FFF2-40B4-BE49-F238E27FC236}">
                    <a16:creationId xmlns:a16="http://schemas.microsoft.com/office/drawing/2014/main" id="{7746D31B-0AF9-244F-898C-2E83D4261ED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411" y="2487"/>
                <a:ext cx="64" cy="136"/>
                <a:chOff x="3411" y="2487"/>
                <a:chExt cx="64" cy="136"/>
              </a:xfrm>
            </p:grpSpPr>
            <p:sp>
              <p:nvSpPr>
                <p:cNvPr id="48251" name="Oval 199">
                  <a:extLst>
                    <a:ext uri="{FF2B5EF4-FFF2-40B4-BE49-F238E27FC236}">
                      <a16:creationId xmlns:a16="http://schemas.microsoft.com/office/drawing/2014/main" id="{5E33C5E2-F20E-4F4E-8957-3D60B8E3B7B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411" y="2559"/>
                  <a:ext cx="64" cy="64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8252" name="Oval 200">
                  <a:extLst>
                    <a:ext uri="{FF2B5EF4-FFF2-40B4-BE49-F238E27FC236}">
                      <a16:creationId xmlns:a16="http://schemas.microsoft.com/office/drawing/2014/main" id="{4524DAA0-FC2D-7E49-9E7D-691F2633B9E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411" y="2487"/>
                  <a:ext cx="64" cy="64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grpSp>
            <p:nvGrpSpPr>
              <p:cNvPr id="48182" name="Group 201">
                <a:extLst>
                  <a:ext uri="{FF2B5EF4-FFF2-40B4-BE49-F238E27FC236}">
                    <a16:creationId xmlns:a16="http://schemas.microsoft.com/office/drawing/2014/main" id="{13A2C963-68A3-DB41-AC9F-E4934CE736E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987" y="2487"/>
                <a:ext cx="64" cy="136"/>
                <a:chOff x="3987" y="2487"/>
                <a:chExt cx="64" cy="136"/>
              </a:xfrm>
            </p:grpSpPr>
            <p:sp>
              <p:nvSpPr>
                <p:cNvPr id="48249" name="Oval 202">
                  <a:extLst>
                    <a:ext uri="{FF2B5EF4-FFF2-40B4-BE49-F238E27FC236}">
                      <a16:creationId xmlns:a16="http://schemas.microsoft.com/office/drawing/2014/main" id="{C9B1590B-CF45-5346-AD6A-86AFE0109AB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987" y="2559"/>
                  <a:ext cx="64" cy="64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8250" name="Oval 203">
                  <a:extLst>
                    <a:ext uri="{FF2B5EF4-FFF2-40B4-BE49-F238E27FC236}">
                      <a16:creationId xmlns:a16="http://schemas.microsoft.com/office/drawing/2014/main" id="{D1BC916A-B64E-E840-81D7-B7C6DC57DA0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987" y="2487"/>
                  <a:ext cx="64" cy="64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grpSp>
            <p:nvGrpSpPr>
              <p:cNvPr id="48183" name="Group 204">
                <a:extLst>
                  <a:ext uri="{FF2B5EF4-FFF2-40B4-BE49-F238E27FC236}">
                    <a16:creationId xmlns:a16="http://schemas.microsoft.com/office/drawing/2014/main" id="{6DCF1487-11C0-314D-B00B-F5B0BA3348F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275" y="2487"/>
                <a:ext cx="64" cy="136"/>
                <a:chOff x="4275" y="2487"/>
                <a:chExt cx="64" cy="136"/>
              </a:xfrm>
            </p:grpSpPr>
            <p:sp>
              <p:nvSpPr>
                <p:cNvPr id="48247" name="Oval 205">
                  <a:extLst>
                    <a:ext uri="{FF2B5EF4-FFF2-40B4-BE49-F238E27FC236}">
                      <a16:creationId xmlns:a16="http://schemas.microsoft.com/office/drawing/2014/main" id="{7B4EF982-7070-5240-A2D6-69ABBC8235A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75" y="2559"/>
                  <a:ext cx="64" cy="64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8248" name="Oval 206">
                  <a:extLst>
                    <a:ext uri="{FF2B5EF4-FFF2-40B4-BE49-F238E27FC236}">
                      <a16:creationId xmlns:a16="http://schemas.microsoft.com/office/drawing/2014/main" id="{B6706E85-3BE8-874E-912C-9458B5E1AE2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75" y="2487"/>
                  <a:ext cx="64" cy="64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grpSp>
            <p:nvGrpSpPr>
              <p:cNvPr id="48184" name="Group 207">
                <a:extLst>
                  <a:ext uri="{FF2B5EF4-FFF2-40B4-BE49-F238E27FC236}">
                    <a16:creationId xmlns:a16="http://schemas.microsoft.com/office/drawing/2014/main" id="{F689DDD5-E965-EF4B-B048-FC0C8FBD393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563" y="2487"/>
                <a:ext cx="64" cy="136"/>
                <a:chOff x="4563" y="2487"/>
                <a:chExt cx="64" cy="136"/>
              </a:xfrm>
            </p:grpSpPr>
            <p:sp>
              <p:nvSpPr>
                <p:cNvPr id="48245" name="Oval 208">
                  <a:extLst>
                    <a:ext uri="{FF2B5EF4-FFF2-40B4-BE49-F238E27FC236}">
                      <a16:creationId xmlns:a16="http://schemas.microsoft.com/office/drawing/2014/main" id="{AC918A99-2013-E749-9732-3AEE69AB398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563" y="2559"/>
                  <a:ext cx="64" cy="64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8246" name="Oval 209">
                  <a:extLst>
                    <a:ext uri="{FF2B5EF4-FFF2-40B4-BE49-F238E27FC236}">
                      <a16:creationId xmlns:a16="http://schemas.microsoft.com/office/drawing/2014/main" id="{5C867D22-DB9C-8541-9B83-5BB578792E9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563" y="2487"/>
                  <a:ext cx="64" cy="64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grpSp>
            <p:nvGrpSpPr>
              <p:cNvPr id="48185" name="Group 210">
                <a:extLst>
                  <a:ext uri="{FF2B5EF4-FFF2-40B4-BE49-F238E27FC236}">
                    <a16:creationId xmlns:a16="http://schemas.microsoft.com/office/drawing/2014/main" id="{0D26DCAB-C556-174E-BDE9-140E0B4151F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811" y="2375"/>
                <a:ext cx="136" cy="64"/>
                <a:chOff x="3811" y="2375"/>
                <a:chExt cx="136" cy="64"/>
              </a:xfrm>
            </p:grpSpPr>
            <p:sp>
              <p:nvSpPr>
                <p:cNvPr id="48243" name="Oval 211">
                  <a:extLst>
                    <a:ext uri="{FF2B5EF4-FFF2-40B4-BE49-F238E27FC236}">
                      <a16:creationId xmlns:a16="http://schemas.microsoft.com/office/drawing/2014/main" id="{F392453E-8B18-EA4D-96BE-3F3FA8C311A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811" y="2375"/>
                  <a:ext cx="64" cy="64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8244" name="Oval 212">
                  <a:extLst>
                    <a:ext uri="{FF2B5EF4-FFF2-40B4-BE49-F238E27FC236}">
                      <a16:creationId xmlns:a16="http://schemas.microsoft.com/office/drawing/2014/main" id="{A98EC83A-953C-4D40-8C36-0BC2C20D459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883" y="2375"/>
                  <a:ext cx="64" cy="64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grpSp>
            <p:nvGrpSpPr>
              <p:cNvPr id="48186" name="Group 213">
                <a:extLst>
                  <a:ext uri="{FF2B5EF4-FFF2-40B4-BE49-F238E27FC236}">
                    <a16:creationId xmlns:a16="http://schemas.microsoft.com/office/drawing/2014/main" id="{F23F69CA-1F90-D349-8497-B06C04D3B15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099" y="2375"/>
                <a:ext cx="136" cy="64"/>
                <a:chOff x="4099" y="2375"/>
                <a:chExt cx="136" cy="64"/>
              </a:xfrm>
            </p:grpSpPr>
            <p:sp>
              <p:nvSpPr>
                <p:cNvPr id="48241" name="Oval 214">
                  <a:extLst>
                    <a:ext uri="{FF2B5EF4-FFF2-40B4-BE49-F238E27FC236}">
                      <a16:creationId xmlns:a16="http://schemas.microsoft.com/office/drawing/2014/main" id="{DDCB6292-3DD8-DA41-8D49-9EDD5C7DE57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99" y="2375"/>
                  <a:ext cx="64" cy="64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8242" name="Oval 215">
                  <a:extLst>
                    <a:ext uri="{FF2B5EF4-FFF2-40B4-BE49-F238E27FC236}">
                      <a16:creationId xmlns:a16="http://schemas.microsoft.com/office/drawing/2014/main" id="{D042AFE5-10E0-D44A-B6EE-DEBC0663A2B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171" y="2375"/>
                  <a:ext cx="64" cy="64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grpSp>
            <p:nvGrpSpPr>
              <p:cNvPr id="48187" name="Group 216">
                <a:extLst>
                  <a:ext uri="{FF2B5EF4-FFF2-40B4-BE49-F238E27FC236}">
                    <a16:creationId xmlns:a16="http://schemas.microsoft.com/office/drawing/2014/main" id="{1B7DA23D-2CA8-2745-BD73-2755A107783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387" y="2375"/>
                <a:ext cx="136" cy="64"/>
                <a:chOff x="4387" y="2375"/>
                <a:chExt cx="136" cy="64"/>
              </a:xfrm>
            </p:grpSpPr>
            <p:sp>
              <p:nvSpPr>
                <p:cNvPr id="48239" name="Oval 217">
                  <a:extLst>
                    <a:ext uri="{FF2B5EF4-FFF2-40B4-BE49-F238E27FC236}">
                      <a16:creationId xmlns:a16="http://schemas.microsoft.com/office/drawing/2014/main" id="{A542AE32-6E04-6247-B990-EFCB730739A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87" y="2375"/>
                  <a:ext cx="64" cy="64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8240" name="Oval 218">
                  <a:extLst>
                    <a:ext uri="{FF2B5EF4-FFF2-40B4-BE49-F238E27FC236}">
                      <a16:creationId xmlns:a16="http://schemas.microsoft.com/office/drawing/2014/main" id="{8E6D0C5D-EB6B-4D4B-8491-2A3697DD6C3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459" y="2375"/>
                  <a:ext cx="64" cy="64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grpSp>
            <p:nvGrpSpPr>
              <p:cNvPr id="48188" name="Group 219">
                <a:extLst>
                  <a:ext uri="{FF2B5EF4-FFF2-40B4-BE49-F238E27FC236}">
                    <a16:creationId xmlns:a16="http://schemas.microsoft.com/office/drawing/2014/main" id="{EEB1B562-FFBC-844B-8A03-75224514F6A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523" y="2087"/>
                <a:ext cx="136" cy="64"/>
                <a:chOff x="3523" y="2087"/>
                <a:chExt cx="136" cy="64"/>
              </a:xfrm>
            </p:grpSpPr>
            <p:sp>
              <p:nvSpPr>
                <p:cNvPr id="48237" name="Oval 220">
                  <a:extLst>
                    <a:ext uri="{FF2B5EF4-FFF2-40B4-BE49-F238E27FC236}">
                      <a16:creationId xmlns:a16="http://schemas.microsoft.com/office/drawing/2014/main" id="{64E5E14D-22B7-D84A-B210-EE7D50503AD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23" y="2087"/>
                  <a:ext cx="64" cy="64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8238" name="Oval 221">
                  <a:extLst>
                    <a:ext uri="{FF2B5EF4-FFF2-40B4-BE49-F238E27FC236}">
                      <a16:creationId xmlns:a16="http://schemas.microsoft.com/office/drawing/2014/main" id="{0C183D42-C538-1240-8210-590409AC3A7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95" y="2087"/>
                  <a:ext cx="64" cy="64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grpSp>
            <p:nvGrpSpPr>
              <p:cNvPr id="48189" name="Group 222">
                <a:extLst>
                  <a:ext uri="{FF2B5EF4-FFF2-40B4-BE49-F238E27FC236}">
                    <a16:creationId xmlns:a16="http://schemas.microsoft.com/office/drawing/2014/main" id="{D9C0DE4F-65BA-6A42-BABB-FDB0B1BDC90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411" y="2199"/>
                <a:ext cx="64" cy="136"/>
                <a:chOff x="3411" y="2199"/>
                <a:chExt cx="64" cy="136"/>
              </a:xfrm>
            </p:grpSpPr>
            <p:sp>
              <p:nvSpPr>
                <p:cNvPr id="48235" name="Oval 223">
                  <a:extLst>
                    <a:ext uri="{FF2B5EF4-FFF2-40B4-BE49-F238E27FC236}">
                      <a16:creationId xmlns:a16="http://schemas.microsoft.com/office/drawing/2014/main" id="{8A177E0F-017B-6F41-809E-B2AE533B448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411" y="2271"/>
                  <a:ext cx="64" cy="64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8236" name="Oval 224">
                  <a:extLst>
                    <a:ext uri="{FF2B5EF4-FFF2-40B4-BE49-F238E27FC236}">
                      <a16:creationId xmlns:a16="http://schemas.microsoft.com/office/drawing/2014/main" id="{17113A51-4271-3A47-81EF-AA57B92BBC2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411" y="2199"/>
                  <a:ext cx="64" cy="64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grpSp>
            <p:nvGrpSpPr>
              <p:cNvPr id="48190" name="Group 225">
                <a:extLst>
                  <a:ext uri="{FF2B5EF4-FFF2-40B4-BE49-F238E27FC236}">
                    <a16:creationId xmlns:a16="http://schemas.microsoft.com/office/drawing/2014/main" id="{FB3D1599-BA8A-4142-9C8F-25ED49C663C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987" y="2199"/>
                <a:ext cx="64" cy="136"/>
                <a:chOff x="3987" y="2199"/>
                <a:chExt cx="64" cy="136"/>
              </a:xfrm>
            </p:grpSpPr>
            <p:sp>
              <p:nvSpPr>
                <p:cNvPr id="48233" name="Oval 226">
                  <a:extLst>
                    <a:ext uri="{FF2B5EF4-FFF2-40B4-BE49-F238E27FC236}">
                      <a16:creationId xmlns:a16="http://schemas.microsoft.com/office/drawing/2014/main" id="{5072AC4C-FDE3-7743-9F9F-2225197601E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987" y="2271"/>
                  <a:ext cx="64" cy="64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8234" name="Oval 227">
                  <a:extLst>
                    <a:ext uri="{FF2B5EF4-FFF2-40B4-BE49-F238E27FC236}">
                      <a16:creationId xmlns:a16="http://schemas.microsoft.com/office/drawing/2014/main" id="{A04A5A28-7E3F-CF48-BC7F-67E5BE2D92F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987" y="2199"/>
                  <a:ext cx="64" cy="64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grpSp>
            <p:nvGrpSpPr>
              <p:cNvPr id="48191" name="Group 228">
                <a:extLst>
                  <a:ext uri="{FF2B5EF4-FFF2-40B4-BE49-F238E27FC236}">
                    <a16:creationId xmlns:a16="http://schemas.microsoft.com/office/drawing/2014/main" id="{50702010-9513-764E-B0C0-EE150FF1507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275" y="2199"/>
                <a:ext cx="64" cy="136"/>
                <a:chOff x="4275" y="2199"/>
                <a:chExt cx="64" cy="136"/>
              </a:xfrm>
            </p:grpSpPr>
            <p:sp>
              <p:nvSpPr>
                <p:cNvPr id="48231" name="Oval 229">
                  <a:extLst>
                    <a:ext uri="{FF2B5EF4-FFF2-40B4-BE49-F238E27FC236}">
                      <a16:creationId xmlns:a16="http://schemas.microsoft.com/office/drawing/2014/main" id="{C00D419B-7648-3C49-8EAB-F5A8272FE73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75" y="2271"/>
                  <a:ext cx="64" cy="64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8232" name="Oval 230">
                  <a:extLst>
                    <a:ext uri="{FF2B5EF4-FFF2-40B4-BE49-F238E27FC236}">
                      <a16:creationId xmlns:a16="http://schemas.microsoft.com/office/drawing/2014/main" id="{A45FC3F7-D47E-214C-B346-09867C5F742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75" y="2199"/>
                  <a:ext cx="64" cy="64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grpSp>
            <p:nvGrpSpPr>
              <p:cNvPr id="48192" name="Group 231">
                <a:extLst>
                  <a:ext uri="{FF2B5EF4-FFF2-40B4-BE49-F238E27FC236}">
                    <a16:creationId xmlns:a16="http://schemas.microsoft.com/office/drawing/2014/main" id="{13A481F1-6887-6149-BAB6-42548085419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563" y="2199"/>
                <a:ext cx="64" cy="136"/>
                <a:chOff x="4563" y="2199"/>
                <a:chExt cx="64" cy="136"/>
              </a:xfrm>
            </p:grpSpPr>
            <p:sp>
              <p:nvSpPr>
                <p:cNvPr id="48229" name="Oval 232">
                  <a:extLst>
                    <a:ext uri="{FF2B5EF4-FFF2-40B4-BE49-F238E27FC236}">
                      <a16:creationId xmlns:a16="http://schemas.microsoft.com/office/drawing/2014/main" id="{19FB2D4C-B50E-3B48-A836-5BDB8C0434A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563" y="2271"/>
                  <a:ext cx="64" cy="64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8230" name="Oval 233">
                  <a:extLst>
                    <a:ext uri="{FF2B5EF4-FFF2-40B4-BE49-F238E27FC236}">
                      <a16:creationId xmlns:a16="http://schemas.microsoft.com/office/drawing/2014/main" id="{C8057AD9-F7C9-6646-8347-4574BDFB6D8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563" y="2199"/>
                  <a:ext cx="64" cy="64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grpSp>
            <p:nvGrpSpPr>
              <p:cNvPr id="48193" name="Group 234">
                <a:extLst>
                  <a:ext uri="{FF2B5EF4-FFF2-40B4-BE49-F238E27FC236}">
                    <a16:creationId xmlns:a16="http://schemas.microsoft.com/office/drawing/2014/main" id="{F884C97A-507C-6244-932B-AA466ABA69C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811" y="2087"/>
                <a:ext cx="136" cy="64"/>
                <a:chOff x="3811" y="2087"/>
                <a:chExt cx="136" cy="64"/>
              </a:xfrm>
            </p:grpSpPr>
            <p:sp>
              <p:nvSpPr>
                <p:cNvPr id="48227" name="Oval 235">
                  <a:extLst>
                    <a:ext uri="{FF2B5EF4-FFF2-40B4-BE49-F238E27FC236}">
                      <a16:creationId xmlns:a16="http://schemas.microsoft.com/office/drawing/2014/main" id="{47785364-67C9-B14B-AF40-81339AA2D2B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811" y="2087"/>
                  <a:ext cx="64" cy="64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8228" name="Oval 236">
                  <a:extLst>
                    <a:ext uri="{FF2B5EF4-FFF2-40B4-BE49-F238E27FC236}">
                      <a16:creationId xmlns:a16="http://schemas.microsoft.com/office/drawing/2014/main" id="{2A942997-0B5A-8346-BAA0-A6666B961D5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883" y="2087"/>
                  <a:ext cx="64" cy="64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grpSp>
            <p:nvGrpSpPr>
              <p:cNvPr id="48194" name="Group 237">
                <a:extLst>
                  <a:ext uri="{FF2B5EF4-FFF2-40B4-BE49-F238E27FC236}">
                    <a16:creationId xmlns:a16="http://schemas.microsoft.com/office/drawing/2014/main" id="{012228BB-02ED-E245-AA44-FB32C86F831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099" y="2087"/>
                <a:ext cx="136" cy="64"/>
                <a:chOff x="4099" y="2087"/>
                <a:chExt cx="136" cy="64"/>
              </a:xfrm>
            </p:grpSpPr>
            <p:sp>
              <p:nvSpPr>
                <p:cNvPr id="48225" name="Oval 238">
                  <a:extLst>
                    <a:ext uri="{FF2B5EF4-FFF2-40B4-BE49-F238E27FC236}">
                      <a16:creationId xmlns:a16="http://schemas.microsoft.com/office/drawing/2014/main" id="{1937BDFA-0B63-3C46-9398-B6B66E29DFE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99" y="2087"/>
                  <a:ext cx="64" cy="64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8226" name="Oval 239">
                  <a:extLst>
                    <a:ext uri="{FF2B5EF4-FFF2-40B4-BE49-F238E27FC236}">
                      <a16:creationId xmlns:a16="http://schemas.microsoft.com/office/drawing/2014/main" id="{FF4F5646-1A5D-6041-887F-3A924D1CAB5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171" y="2087"/>
                  <a:ext cx="64" cy="64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grpSp>
            <p:nvGrpSpPr>
              <p:cNvPr id="48195" name="Group 240">
                <a:extLst>
                  <a:ext uri="{FF2B5EF4-FFF2-40B4-BE49-F238E27FC236}">
                    <a16:creationId xmlns:a16="http://schemas.microsoft.com/office/drawing/2014/main" id="{CBB00DEA-0356-D245-BC89-E38D3C2B1EF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387" y="2087"/>
                <a:ext cx="136" cy="64"/>
                <a:chOff x="4387" y="2087"/>
                <a:chExt cx="136" cy="64"/>
              </a:xfrm>
            </p:grpSpPr>
            <p:sp>
              <p:nvSpPr>
                <p:cNvPr id="48223" name="Oval 241">
                  <a:extLst>
                    <a:ext uri="{FF2B5EF4-FFF2-40B4-BE49-F238E27FC236}">
                      <a16:creationId xmlns:a16="http://schemas.microsoft.com/office/drawing/2014/main" id="{3F4134F3-CA14-844C-B442-147BFF7337E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87" y="2087"/>
                  <a:ext cx="64" cy="64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8224" name="Oval 242">
                  <a:extLst>
                    <a:ext uri="{FF2B5EF4-FFF2-40B4-BE49-F238E27FC236}">
                      <a16:creationId xmlns:a16="http://schemas.microsoft.com/office/drawing/2014/main" id="{36F41C0A-C0A1-A34B-9008-D8E2DB05CBC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459" y="2087"/>
                  <a:ext cx="64" cy="64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grpSp>
            <p:nvGrpSpPr>
              <p:cNvPr id="48196" name="Group 243">
                <a:extLst>
                  <a:ext uri="{FF2B5EF4-FFF2-40B4-BE49-F238E27FC236}">
                    <a16:creationId xmlns:a16="http://schemas.microsoft.com/office/drawing/2014/main" id="{EE2F467A-E50F-AC49-A105-ACBB13195E2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523" y="1799"/>
                <a:ext cx="136" cy="64"/>
                <a:chOff x="3523" y="1799"/>
                <a:chExt cx="136" cy="64"/>
              </a:xfrm>
            </p:grpSpPr>
            <p:sp>
              <p:nvSpPr>
                <p:cNvPr id="48221" name="Oval 244">
                  <a:extLst>
                    <a:ext uri="{FF2B5EF4-FFF2-40B4-BE49-F238E27FC236}">
                      <a16:creationId xmlns:a16="http://schemas.microsoft.com/office/drawing/2014/main" id="{AF9552CE-9802-484F-8FE8-54F288224C2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23" y="1799"/>
                  <a:ext cx="64" cy="64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8222" name="Oval 245">
                  <a:extLst>
                    <a:ext uri="{FF2B5EF4-FFF2-40B4-BE49-F238E27FC236}">
                      <a16:creationId xmlns:a16="http://schemas.microsoft.com/office/drawing/2014/main" id="{2E6BE22E-9059-4D49-BC3D-8507089B556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95" y="1799"/>
                  <a:ext cx="64" cy="64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grpSp>
            <p:nvGrpSpPr>
              <p:cNvPr id="48197" name="Group 246">
                <a:extLst>
                  <a:ext uri="{FF2B5EF4-FFF2-40B4-BE49-F238E27FC236}">
                    <a16:creationId xmlns:a16="http://schemas.microsoft.com/office/drawing/2014/main" id="{C6AD03A0-4A4D-6F4D-B5CE-E0AB8519E7C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699" y="1911"/>
                <a:ext cx="64" cy="136"/>
                <a:chOff x="3699" y="1911"/>
                <a:chExt cx="64" cy="136"/>
              </a:xfrm>
            </p:grpSpPr>
            <p:sp>
              <p:nvSpPr>
                <p:cNvPr id="48219" name="Oval 247">
                  <a:extLst>
                    <a:ext uri="{FF2B5EF4-FFF2-40B4-BE49-F238E27FC236}">
                      <a16:creationId xmlns:a16="http://schemas.microsoft.com/office/drawing/2014/main" id="{22EC5DF2-CA22-D648-A3F0-B48F5913F13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99" y="1983"/>
                  <a:ext cx="64" cy="64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8220" name="Oval 248">
                  <a:extLst>
                    <a:ext uri="{FF2B5EF4-FFF2-40B4-BE49-F238E27FC236}">
                      <a16:creationId xmlns:a16="http://schemas.microsoft.com/office/drawing/2014/main" id="{3258C019-D1AA-1D46-B9D6-61523FDC642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99" y="1911"/>
                  <a:ext cx="64" cy="64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grpSp>
            <p:nvGrpSpPr>
              <p:cNvPr id="48198" name="Group 249">
                <a:extLst>
                  <a:ext uri="{FF2B5EF4-FFF2-40B4-BE49-F238E27FC236}">
                    <a16:creationId xmlns:a16="http://schemas.microsoft.com/office/drawing/2014/main" id="{FE94C656-6659-DD42-8480-7961D722FAB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411" y="1911"/>
                <a:ext cx="64" cy="136"/>
                <a:chOff x="3411" y="1911"/>
                <a:chExt cx="64" cy="136"/>
              </a:xfrm>
            </p:grpSpPr>
            <p:sp>
              <p:nvSpPr>
                <p:cNvPr id="48217" name="Oval 250">
                  <a:extLst>
                    <a:ext uri="{FF2B5EF4-FFF2-40B4-BE49-F238E27FC236}">
                      <a16:creationId xmlns:a16="http://schemas.microsoft.com/office/drawing/2014/main" id="{6CE98CDB-603E-7248-9359-52DB4D7412C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411" y="1983"/>
                  <a:ext cx="64" cy="64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8218" name="Oval 251">
                  <a:extLst>
                    <a:ext uri="{FF2B5EF4-FFF2-40B4-BE49-F238E27FC236}">
                      <a16:creationId xmlns:a16="http://schemas.microsoft.com/office/drawing/2014/main" id="{62B025F5-CC77-6D4D-A1D8-8CD5EE6B5F2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411" y="1911"/>
                  <a:ext cx="64" cy="64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grpSp>
            <p:nvGrpSpPr>
              <p:cNvPr id="48199" name="Group 252">
                <a:extLst>
                  <a:ext uri="{FF2B5EF4-FFF2-40B4-BE49-F238E27FC236}">
                    <a16:creationId xmlns:a16="http://schemas.microsoft.com/office/drawing/2014/main" id="{A878B284-9CCE-CE43-A5BD-8B845722010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987" y="1911"/>
                <a:ext cx="64" cy="136"/>
                <a:chOff x="3987" y="1911"/>
                <a:chExt cx="64" cy="136"/>
              </a:xfrm>
            </p:grpSpPr>
            <p:sp>
              <p:nvSpPr>
                <p:cNvPr id="48215" name="Oval 253">
                  <a:extLst>
                    <a:ext uri="{FF2B5EF4-FFF2-40B4-BE49-F238E27FC236}">
                      <a16:creationId xmlns:a16="http://schemas.microsoft.com/office/drawing/2014/main" id="{12E9157E-3AFB-9D48-A22B-2D820DDA1D2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987" y="1983"/>
                  <a:ext cx="64" cy="64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8216" name="Oval 254">
                  <a:extLst>
                    <a:ext uri="{FF2B5EF4-FFF2-40B4-BE49-F238E27FC236}">
                      <a16:creationId xmlns:a16="http://schemas.microsoft.com/office/drawing/2014/main" id="{6F627246-B440-254C-95A3-ECA07967CEE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987" y="1911"/>
                  <a:ext cx="64" cy="64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grpSp>
            <p:nvGrpSpPr>
              <p:cNvPr id="48200" name="Group 255">
                <a:extLst>
                  <a:ext uri="{FF2B5EF4-FFF2-40B4-BE49-F238E27FC236}">
                    <a16:creationId xmlns:a16="http://schemas.microsoft.com/office/drawing/2014/main" id="{30B9E94F-C78B-D845-B520-F6D04459E2D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275" y="1911"/>
                <a:ext cx="64" cy="136"/>
                <a:chOff x="4275" y="1911"/>
                <a:chExt cx="64" cy="136"/>
              </a:xfrm>
            </p:grpSpPr>
            <p:sp>
              <p:nvSpPr>
                <p:cNvPr id="48213" name="Oval 256">
                  <a:extLst>
                    <a:ext uri="{FF2B5EF4-FFF2-40B4-BE49-F238E27FC236}">
                      <a16:creationId xmlns:a16="http://schemas.microsoft.com/office/drawing/2014/main" id="{51CE8BBF-BCB7-624D-8256-9FDA77D819D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75" y="1983"/>
                  <a:ext cx="64" cy="64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8214" name="Oval 257">
                  <a:extLst>
                    <a:ext uri="{FF2B5EF4-FFF2-40B4-BE49-F238E27FC236}">
                      <a16:creationId xmlns:a16="http://schemas.microsoft.com/office/drawing/2014/main" id="{6D5E8DA8-EF2A-1E4B-AC83-BA00AF8BCC4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75" y="1911"/>
                  <a:ext cx="64" cy="64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grpSp>
            <p:nvGrpSpPr>
              <p:cNvPr id="48201" name="Group 258">
                <a:extLst>
                  <a:ext uri="{FF2B5EF4-FFF2-40B4-BE49-F238E27FC236}">
                    <a16:creationId xmlns:a16="http://schemas.microsoft.com/office/drawing/2014/main" id="{3AC63B92-6FCF-BF44-926B-C919EE88FB1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563" y="1911"/>
                <a:ext cx="64" cy="136"/>
                <a:chOff x="4563" y="1911"/>
                <a:chExt cx="64" cy="136"/>
              </a:xfrm>
            </p:grpSpPr>
            <p:sp>
              <p:nvSpPr>
                <p:cNvPr id="48211" name="Oval 259">
                  <a:extLst>
                    <a:ext uri="{FF2B5EF4-FFF2-40B4-BE49-F238E27FC236}">
                      <a16:creationId xmlns:a16="http://schemas.microsoft.com/office/drawing/2014/main" id="{816E5878-5A41-BD47-A198-67BEBB7E5FA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563" y="1983"/>
                  <a:ext cx="64" cy="64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8212" name="Oval 260">
                  <a:extLst>
                    <a:ext uri="{FF2B5EF4-FFF2-40B4-BE49-F238E27FC236}">
                      <a16:creationId xmlns:a16="http://schemas.microsoft.com/office/drawing/2014/main" id="{1D81A5D1-D89D-2540-8ECF-EFAF2F8746C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563" y="1911"/>
                  <a:ext cx="64" cy="64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grpSp>
            <p:nvGrpSpPr>
              <p:cNvPr id="48202" name="Group 261">
                <a:extLst>
                  <a:ext uri="{FF2B5EF4-FFF2-40B4-BE49-F238E27FC236}">
                    <a16:creationId xmlns:a16="http://schemas.microsoft.com/office/drawing/2014/main" id="{80879EAE-53E3-024C-B3E3-442905076A1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811" y="1799"/>
                <a:ext cx="136" cy="64"/>
                <a:chOff x="3811" y="1799"/>
                <a:chExt cx="136" cy="64"/>
              </a:xfrm>
            </p:grpSpPr>
            <p:sp>
              <p:nvSpPr>
                <p:cNvPr id="48209" name="Oval 262">
                  <a:extLst>
                    <a:ext uri="{FF2B5EF4-FFF2-40B4-BE49-F238E27FC236}">
                      <a16:creationId xmlns:a16="http://schemas.microsoft.com/office/drawing/2014/main" id="{1F02BC4E-03FA-D24A-B36E-7EEB0817299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811" y="1799"/>
                  <a:ext cx="64" cy="64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8210" name="Oval 263">
                  <a:extLst>
                    <a:ext uri="{FF2B5EF4-FFF2-40B4-BE49-F238E27FC236}">
                      <a16:creationId xmlns:a16="http://schemas.microsoft.com/office/drawing/2014/main" id="{B2677CFC-FB34-3E4B-BB06-E6700FC8B9F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883" y="1799"/>
                  <a:ext cx="64" cy="64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grpSp>
            <p:nvGrpSpPr>
              <p:cNvPr id="48203" name="Group 264">
                <a:extLst>
                  <a:ext uri="{FF2B5EF4-FFF2-40B4-BE49-F238E27FC236}">
                    <a16:creationId xmlns:a16="http://schemas.microsoft.com/office/drawing/2014/main" id="{92C426E7-EF29-3044-AFE1-6CF39422208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099" y="1799"/>
                <a:ext cx="136" cy="64"/>
                <a:chOff x="4099" y="1799"/>
                <a:chExt cx="136" cy="64"/>
              </a:xfrm>
            </p:grpSpPr>
            <p:sp>
              <p:nvSpPr>
                <p:cNvPr id="48207" name="Oval 265">
                  <a:extLst>
                    <a:ext uri="{FF2B5EF4-FFF2-40B4-BE49-F238E27FC236}">
                      <a16:creationId xmlns:a16="http://schemas.microsoft.com/office/drawing/2014/main" id="{E508AFEB-4E25-3C4D-A916-57405411D51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99" y="1799"/>
                  <a:ext cx="64" cy="64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8208" name="Oval 266">
                  <a:extLst>
                    <a:ext uri="{FF2B5EF4-FFF2-40B4-BE49-F238E27FC236}">
                      <a16:creationId xmlns:a16="http://schemas.microsoft.com/office/drawing/2014/main" id="{B2DECC0C-9505-774C-99EA-BE83C5967D4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171" y="1799"/>
                  <a:ext cx="64" cy="64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grpSp>
            <p:nvGrpSpPr>
              <p:cNvPr id="48204" name="Group 267">
                <a:extLst>
                  <a:ext uri="{FF2B5EF4-FFF2-40B4-BE49-F238E27FC236}">
                    <a16:creationId xmlns:a16="http://schemas.microsoft.com/office/drawing/2014/main" id="{E0430434-1B5C-F144-8DA6-EE23236516B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387" y="1799"/>
                <a:ext cx="136" cy="64"/>
                <a:chOff x="4387" y="1799"/>
                <a:chExt cx="136" cy="64"/>
              </a:xfrm>
            </p:grpSpPr>
            <p:sp>
              <p:nvSpPr>
                <p:cNvPr id="48205" name="Oval 268">
                  <a:extLst>
                    <a:ext uri="{FF2B5EF4-FFF2-40B4-BE49-F238E27FC236}">
                      <a16:creationId xmlns:a16="http://schemas.microsoft.com/office/drawing/2014/main" id="{B62B905E-E5CD-FF4C-A7D2-5B6D5543778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87" y="1799"/>
                  <a:ext cx="64" cy="64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8206" name="Oval 269">
                  <a:extLst>
                    <a:ext uri="{FF2B5EF4-FFF2-40B4-BE49-F238E27FC236}">
                      <a16:creationId xmlns:a16="http://schemas.microsoft.com/office/drawing/2014/main" id="{7E5CC8F0-E737-894A-B2C1-B666137C4DB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459" y="1799"/>
                  <a:ext cx="64" cy="64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</p:grpSp>
        <p:sp>
          <p:nvSpPr>
            <p:cNvPr id="48150" name="Rectangle 270">
              <a:extLst>
                <a:ext uri="{FF2B5EF4-FFF2-40B4-BE49-F238E27FC236}">
                  <a16:creationId xmlns:a16="http://schemas.microsoft.com/office/drawing/2014/main" id="{36EF3D8A-D728-CF46-A25B-6AAD3CFF47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7" y="3215"/>
              <a:ext cx="80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800">
                  <a:solidFill>
                    <a:schemeClr val="bg1"/>
                  </a:solidFill>
                  <a:latin typeface="Arial" panose="020B0604020202020204" pitchFamily="34" charset="0"/>
                </a:rPr>
                <a:t>3</a:t>
              </a:r>
              <a:endParaRPr lang="en-US" altLang="en-US">
                <a:solidFill>
                  <a:schemeClr val="bg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8151" name="Rectangle 271">
              <a:extLst>
                <a:ext uri="{FF2B5EF4-FFF2-40B4-BE49-F238E27FC236}">
                  <a16:creationId xmlns:a16="http://schemas.microsoft.com/office/drawing/2014/main" id="{0C8A3063-438D-034A-8AC1-E6C9617132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55" y="3215"/>
              <a:ext cx="84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800">
                  <a:solidFill>
                    <a:schemeClr val="bg1"/>
                  </a:solidFill>
                  <a:latin typeface="Arial" panose="020B0604020202020204" pitchFamily="34" charset="0"/>
                </a:rPr>
                <a:t>+</a:t>
              </a:r>
              <a:endParaRPr lang="en-US" altLang="en-US">
                <a:solidFill>
                  <a:schemeClr val="bg1"/>
                </a:solidFill>
                <a:latin typeface="Arial" panose="020B0604020202020204" pitchFamily="34" charset="0"/>
              </a:endParaRPr>
            </a:p>
          </p:txBody>
        </p:sp>
        <p:grpSp>
          <p:nvGrpSpPr>
            <p:cNvPr id="48152" name="Group 272">
              <a:extLst>
                <a:ext uri="{FF2B5EF4-FFF2-40B4-BE49-F238E27FC236}">
                  <a16:creationId xmlns:a16="http://schemas.microsoft.com/office/drawing/2014/main" id="{D013A6CA-F51E-244E-B292-4C59129E7D8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79" y="2927"/>
              <a:ext cx="1036" cy="749"/>
              <a:chOff x="3507" y="1895"/>
              <a:chExt cx="1036" cy="749"/>
            </a:xfrm>
          </p:grpSpPr>
          <p:sp>
            <p:nvSpPr>
              <p:cNvPr id="48153" name="Rectangle 273">
                <a:extLst>
                  <a:ext uri="{FF2B5EF4-FFF2-40B4-BE49-F238E27FC236}">
                    <a16:creationId xmlns:a16="http://schemas.microsoft.com/office/drawing/2014/main" id="{3C18AC0D-A0E7-6E46-AD6F-B64C720EFB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07" y="1895"/>
                <a:ext cx="80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9pPr>
              </a:lstStyle>
              <a:p>
                <a:r>
                  <a:rPr lang="en-US" altLang="en-US" sz="1800">
                    <a:latin typeface="Arial" panose="020B0604020202020204" pitchFamily="34" charset="0"/>
                  </a:rPr>
                  <a:t>4</a:t>
                </a:r>
                <a:endParaRPr lang="en-US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48154" name="Rectangle 274">
                <a:extLst>
                  <a:ext uri="{FF2B5EF4-FFF2-40B4-BE49-F238E27FC236}">
                    <a16:creationId xmlns:a16="http://schemas.microsoft.com/office/drawing/2014/main" id="{146CB552-C02D-2241-B4A0-6C8F962FE9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95" y="1895"/>
                <a:ext cx="84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9pPr>
              </a:lstStyle>
              <a:p>
                <a:r>
                  <a:rPr lang="en-US" altLang="en-US" sz="1800">
                    <a:latin typeface="Arial" panose="020B0604020202020204" pitchFamily="34" charset="0"/>
                  </a:rPr>
                  <a:t>+</a:t>
                </a:r>
                <a:endParaRPr lang="en-US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48155" name="Rectangle 275">
                <a:extLst>
                  <a:ext uri="{FF2B5EF4-FFF2-40B4-BE49-F238E27FC236}">
                    <a16:creationId xmlns:a16="http://schemas.microsoft.com/office/drawing/2014/main" id="{EF96852F-8392-C44F-8A7A-307D725558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5" y="1895"/>
                <a:ext cx="80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9pPr>
              </a:lstStyle>
              <a:p>
                <a:r>
                  <a:rPr lang="en-US" altLang="en-US" sz="1800">
                    <a:latin typeface="Arial" panose="020B0604020202020204" pitchFamily="34" charset="0"/>
                  </a:rPr>
                  <a:t>4</a:t>
                </a:r>
                <a:endParaRPr lang="en-US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48156" name="Rectangle 276">
                <a:extLst>
                  <a:ext uri="{FF2B5EF4-FFF2-40B4-BE49-F238E27FC236}">
                    <a16:creationId xmlns:a16="http://schemas.microsoft.com/office/drawing/2014/main" id="{495EFEF1-C3C8-714F-8019-737E98C903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83" y="1895"/>
                <a:ext cx="84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9pPr>
              </a:lstStyle>
              <a:p>
                <a:r>
                  <a:rPr lang="en-US" altLang="en-US" sz="1800">
                    <a:latin typeface="Arial" panose="020B0604020202020204" pitchFamily="34" charset="0"/>
                  </a:rPr>
                  <a:t>+</a:t>
                </a:r>
                <a:endParaRPr lang="en-US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48157" name="Rectangle 277">
                <a:extLst>
                  <a:ext uri="{FF2B5EF4-FFF2-40B4-BE49-F238E27FC236}">
                    <a16:creationId xmlns:a16="http://schemas.microsoft.com/office/drawing/2014/main" id="{BEC49D99-B1B7-2049-AB17-57EFB31C14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83" y="1895"/>
                <a:ext cx="80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9pPr>
              </a:lstStyle>
              <a:p>
                <a:r>
                  <a:rPr lang="en-US" altLang="en-US" sz="1800">
                    <a:latin typeface="Arial" panose="020B0604020202020204" pitchFamily="34" charset="0"/>
                  </a:rPr>
                  <a:t>4</a:t>
                </a:r>
                <a:endParaRPr lang="en-US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48158" name="Rectangle 278">
                <a:extLst>
                  <a:ext uri="{FF2B5EF4-FFF2-40B4-BE49-F238E27FC236}">
                    <a16:creationId xmlns:a16="http://schemas.microsoft.com/office/drawing/2014/main" id="{F4571E2A-97B5-0549-8D50-C8EDE6B723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71" y="1895"/>
                <a:ext cx="84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9pPr>
              </a:lstStyle>
              <a:p>
                <a:r>
                  <a:rPr lang="en-US" altLang="en-US" sz="1800">
                    <a:latin typeface="Arial" panose="020B0604020202020204" pitchFamily="34" charset="0"/>
                  </a:rPr>
                  <a:t>+</a:t>
                </a:r>
                <a:endParaRPr lang="en-US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48159" name="Rectangle 279">
                <a:extLst>
                  <a:ext uri="{FF2B5EF4-FFF2-40B4-BE49-F238E27FC236}">
                    <a16:creationId xmlns:a16="http://schemas.microsoft.com/office/drawing/2014/main" id="{92F60541-8BB8-5A4B-B7B9-34ED338838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71" y="1895"/>
                <a:ext cx="80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9pPr>
              </a:lstStyle>
              <a:p>
                <a:r>
                  <a:rPr lang="en-US" altLang="en-US" sz="1800">
                    <a:latin typeface="Arial" panose="020B0604020202020204" pitchFamily="34" charset="0"/>
                  </a:rPr>
                  <a:t>4</a:t>
                </a:r>
                <a:endParaRPr lang="en-US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48160" name="Rectangle 280">
                <a:extLst>
                  <a:ext uri="{FF2B5EF4-FFF2-40B4-BE49-F238E27FC236}">
                    <a16:creationId xmlns:a16="http://schemas.microsoft.com/office/drawing/2014/main" id="{C54D108D-2465-6B4E-AFC8-CB38D5CF4E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59" y="1895"/>
                <a:ext cx="84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9pPr>
              </a:lstStyle>
              <a:p>
                <a:r>
                  <a:rPr lang="en-US" altLang="en-US" sz="1800">
                    <a:latin typeface="Arial" panose="020B0604020202020204" pitchFamily="34" charset="0"/>
                  </a:rPr>
                  <a:t>+</a:t>
                </a:r>
                <a:endParaRPr lang="en-US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48161" name="Rectangle 281">
                <a:extLst>
                  <a:ext uri="{FF2B5EF4-FFF2-40B4-BE49-F238E27FC236}">
                    <a16:creationId xmlns:a16="http://schemas.microsoft.com/office/drawing/2014/main" id="{08890270-D226-7C4B-84C2-DCAD3AA5E1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71" y="2183"/>
                <a:ext cx="80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9pPr>
              </a:lstStyle>
              <a:p>
                <a:r>
                  <a:rPr lang="en-US" altLang="en-US" sz="1800">
                    <a:latin typeface="Arial" panose="020B0604020202020204" pitchFamily="34" charset="0"/>
                  </a:rPr>
                  <a:t>4</a:t>
                </a:r>
                <a:endParaRPr lang="en-US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48162" name="Rectangle 282">
                <a:extLst>
                  <a:ext uri="{FF2B5EF4-FFF2-40B4-BE49-F238E27FC236}">
                    <a16:creationId xmlns:a16="http://schemas.microsoft.com/office/drawing/2014/main" id="{F60C0431-751B-BB49-9A9A-E45B25DA0C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59" y="2183"/>
                <a:ext cx="84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9pPr>
              </a:lstStyle>
              <a:p>
                <a:r>
                  <a:rPr lang="en-US" altLang="en-US" sz="1800">
                    <a:latin typeface="Arial" panose="020B0604020202020204" pitchFamily="34" charset="0"/>
                  </a:rPr>
                  <a:t>+</a:t>
                </a:r>
                <a:endParaRPr lang="en-US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48163" name="Rectangle 283">
                <a:extLst>
                  <a:ext uri="{FF2B5EF4-FFF2-40B4-BE49-F238E27FC236}">
                    <a16:creationId xmlns:a16="http://schemas.microsoft.com/office/drawing/2014/main" id="{F2F8A449-6E4F-E645-9D89-9E2D6D240D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71" y="2471"/>
                <a:ext cx="80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9pPr>
              </a:lstStyle>
              <a:p>
                <a:r>
                  <a:rPr lang="en-US" altLang="en-US" sz="1800">
                    <a:latin typeface="Arial" panose="020B0604020202020204" pitchFamily="34" charset="0"/>
                  </a:rPr>
                  <a:t>4</a:t>
                </a:r>
                <a:endParaRPr lang="en-US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48164" name="Rectangle 284">
                <a:extLst>
                  <a:ext uri="{FF2B5EF4-FFF2-40B4-BE49-F238E27FC236}">
                    <a16:creationId xmlns:a16="http://schemas.microsoft.com/office/drawing/2014/main" id="{B6742767-6F0D-0045-A44D-B5B5063CD3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59" y="2471"/>
                <a:ext cx="84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9pPr>
              </a:lstStyle>
              <a:p>
                <a:r>
                  <a:rPr lang="en-US" altLang="en-US" sz="1800">
                    <a:latin typeface="Arial" panose="020B0604020202020204" pitchFamily="34" charset="0"/>
                  </a:rPr>
                  <a:t>+</a:t>
                </a:r>
                <a:endParaRPr lang="en-US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48165" name="Rectangle 285">
                <a:extLst>
                  <a:ext uri="{FF2B5EF4-FFF2-40B4-BE49-F238E27FC236}">
                    <a16:creationId xmlns:a16="http://schemas.microsoft.com/office/drawing/2014/main" id="{94B8A700-AAB9-E54A-8C05-7EB5C3AEB2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83" y="2471"/>
                <a:ext cx="80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9pPr>
              </a:lstStyle>
              <a:p>
                <a:r>
                  <a:rPr lang="en-US" altLang="en-US" sz="1800">
                    <a:latin typeface="Arial" panose="020B0604020202020204" pitchFamily="34" charset="0"/>
                  </a:rPr>
                  <a:t>4</a:t>
                </a:r>
                <a:endParaRPr lang="en-US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48166" name="Rectangle 286">
                <a:extLst>
                  <a:ext uri="{FF2B5EF4-FFF2-40B4-BE49-F238E27FC236}">
                    <a16:creationId xmlns:a16="http://schemas.microsoft.com/office/drawing/2014/main" id="{70E2EC48-5804-3344-9A88-F7E306A627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71" y="2471"/>
                <a:ext cx="84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9pPr>
              </a:lstStyle>
              <a:p>
                <a:r>
                  <a:rPr lang="en-US" altLang="en-US" sz="1800">
                    <a:latin typeface="Arial" panose="020B0604020202020204" pitchFamily="34" charset="0"/>
                  </a:rPr>
                  <a:t>+</a:t>
                </a:r>
                <a:endParaRPr lang="en-US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48167" name="Rectangle 287">
                <a:extLst>
                  <a:ext uri="{FF2B5EF4-FFF2-40B4-BE49-F238E27FC236}">
                    <a16:creationId xmlns:a16="http://schemas.microsoft.com/office/drawing/2014/main" id="{D3C855B1-CBE3-C147-A1BD-3CF9B893E6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5" y="2471"/>
                <a:ext cx="80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9pPr>
              </a:lstStyle>
              <a:p>
                <a:r>
                  <a:rPr lang="en-US" altLang="en-US" sz="1800">
                    <a:latin typeface="Arial" panose="020B0604020202020204" pitchFamily="34" charset="0"/>
                  </a:rPr>
                  <a:t>4</a:t>
                </a:r>
                <a:endParaRPr lang="en-US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48168" name="Rectangle 288">
                <a:extLst>
                  <a:ext uri="{FF2B5EF4-FFF2-40B4-BE49-F238E27FC236}">
                    <a16:creationId xmlns:a16="http://schemas.microsoft.com/office/drawing/2014/main" id="{57A24DCA-B9ED-9640-AD5F-35C9A545F8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83" y="2471"/>
                <a:ext cx="84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9pPr>
              </a:lstStyle>
              <a:p>
                <a:r>
                  <a:rPr lang="en-US" altLang="en-US" sz="1800">
                    <a:latin typeface="Arial" panose="020B0604020202020204" pitchFamily="34" charset="0"/>
                  </a:rPr>
                  <a:t>+</a:t>
                </a:r>
                <a:endParaRPr lang="en-US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48169" name="Rectangle 289">
                <a:extLst>
                  <a:ext uri="{FF2B5EF4-FFF2-40B4-BE49-F238E27FC236}">
                    <a16:creationId xmlns:a16="http://schemas.microsoft.com/office/drawing/2014/main" id="{0ED039EE-DE2B-384A-8011-101F0A8984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07" y="2471"/>
                <a:ext cx="80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9pPr>
              </a:lstStyle>
              <a:p>
                <a:r>
                  <a:rPr lang="en-US" altLang="en-US" sz="1800">
                    <a:latin typeface="Arial" panose="020B0604020202020204" pitchFamily="34" charset="0"/>
                  </a:rPr>
                  <a:t>4</a:t>
                </a:r>
                <a:endParaRPr lang="en-US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48170" name="Rectangle 290">
                <a:extLst>
                  <a:ext uri="{FF2B5EF4-FFF2-40B4-BE49-F238E27FC236}">
                    <a16:creationId xmlns:a16="http://schemas.microsoft.com/office/drawing/2014/main" id="{306E1EC3-E5D2-B942-93DF-2A2145A643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95" y="2471"/>
                <a:ext cx="84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9pPr>
              </a:lstStyle>
              <a:p>
                <a:r>
                  <a:rPr lang="en-US" altLang="en-US" sz="1800">
                    <a:latin typeface="Arial" panose="020B0604020202020204" pitchFamily="34" charset="0"/>
                  </a:rPr>
                  <a:t>+</a:t>
                </a:r>
                <a:endParaRPr lang="en-US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48171" name="Rectangle 291">
                <a:extLst>
                  <a:ext uri="{FF2B5EF4-FFF2-40B4-BE49-F238E27FC236}">
                    <a16:creationId xmlns:a16="http://schemas.microsoft.com/office/drawing/2014/main" id="{9FEACA32-7C0D-134D-A461-EB1D3D117B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07" y="2183"/>
                <a:ext cx="80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9pPr>
              </a:lstStyle>
              <a:p>
                <a:r>
                  <a:rPr lang="en-US" altLang="en-US" sz="1800">
                    <a:latin typeface="Arial" panose="020B0604020202020204" pitchFamily="34" charset="0"/>
                  </a:rPr>
                  <a:t>4</a:t>
                </a:r>
                <a:endParaRPr lang="en-US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48172" name="Rectangle 292">
                <a:extLst>
                  <a:ext uri="{FF2B5EF4-FFF2-40B4-BE49-F238E27FC236}">
                    <a16:creationId xmlns:a16="http://schemas.microsoft.com/office/drawing/2014/main" id="{1B5FF1EF-06BD-154D-93B2-A016F2EAAF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95" y="2183"/>
                <a:ext cx="84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9pPr>
              </a:lstStyle>
              <a:p>
                <a:r>
                  <a:rPr lang="en-US" altLang="en-US" sz="1800">
                    <a:latin typeface="Arial" panose="020B0604020202020204" pitchFamily="34" charset="0"/>
                  </a:rPr>
                  <a:t>+</a:t>
                </a:r>
                <a:endParaRPr lang="en-US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48173" name="Rectangle 293">
                <a:extLst>
                  <a:ext uri="{FF2B5EF4-FFF2-40B4-BE49-F238E27FC236}">
                    <a16:creationId xmlns:a16="http://schemas.microsoft.com/office/drawing/2014/main" id="{FE97CC05-8346-A343-ABD0-4A81549F4A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83" y="2183"/>
                <a:ext cx="80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9pPr>
              </a:lstStyle>
              <a:p>
                <a:r>
                  <a:rPr lang="en-US" altLang="en-US" sz="1800">
                    <a:latin typeface="Arial" panose="020B0604020202020204" pitchFamily="34" charset="0"/>
                  </a:rPr>
                  <a:t>4</a:t>
                </a:r>
                <a:endParaRPr lang="en-US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48174" name="Rectangle 294">
                <a:extLst>
                  <a:ext uri="{FF2B5EF4-FFF2-40B4-BE49-F238E27FC236}">
                    <a16:creationId xmlns:a16="http://schemas.microsoft.com/office/drawing/2014/main" id="{2D6E981E-2DF2-894E-B3CD-125CB219EE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71" y="2183"/>
                <a:ext cx="84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9pPr>
              </a:lstStyle>
              <a:p>
                <a:r>
                  <a:rPr lang="en-US" altLang="en-US" sz="1800">
                    <a:latin typeface="Arial" panose="020B0604020202020204" pitchFamily="34" charset="0"/>
                  </a:rPr>
                  <a:t>+</a:t>
                </a:r>
                <a:endParaRPr lang="en-US" altLang="en-US">
                  <a:latin typeface="Arial" panose="020B0604020202020204" pitchFamily="34" charset="0"/>
                </a:endParaRPr>
              </a:p>
            </p:txBody>
          </p:sp>
        </p:grpSp>
        <p:graphicFrame>
          <p:nvGraphicFramePr>
            <p:cNvPr id="48130" name="Object 2">
              <a:extLst>
                <a:ext uri="{FF2B5EF4-FFF2-40B4-BE49-F238E27FC236}">
                  <a16:creationId xmlns:a16="http://schemas.microsoft.com/office/drawing/2014/main" id="{FECF85AF-D094-9E4B-9763-E4F0C884D995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752" y="3125"/>
            <a:ext cx="808" cy="30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8467" name="Equation" r:id="rId6" imgW="15506700" imgH="5854700" progId="Equation.3">
                    <p:embed/>
                  </p:oleObj>
                </mc:Choice>
                <mc:Fallback>
                  <p:oleObj name="Equation" r:id="rId6" imgW="15506700" imgH="5854700" progId="Equation.3">
                    <p:embed/>
                    <p:pic>
                      <p:nvPicPr>
                        <p:cNvPr id="0" name="Object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52" y="3125"/>
                          <a:ext cx="808" cy="305"/>
                        </a:xfrm>
                        <a:prstGeom prst="rect">
                          <a:avLst/>
                        </a:prstGeom>
                        <a:solidFill>
                          <a:srgbClr val="DDDDDD"/>
                        </a:solidFill>
                        <a:ln>
                          <a:noFill/>
                        </a:ln>
                        <a:effectLst/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655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658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658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557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Slide Number Placeholder 4">
            <a:extLst>
              <a:ext uri="{FF2B5EF4-FFF2-40B4-BE49-F238E27FC236}">
                <a16:creationId xmlns:a16="http://schemas.microsoft.com/office/drawing/2014/main" id="{16B96016-D85D-3A4E-B417-D0E73106C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fld id="{9FEC4B23-69D0-8D44-B071-9A896B36A653}" type="slidenum">
              <a:rPr lang="en-US" altLang="en-US" sz="1200">
                <a:latin typeface="Liberation Sans" charset="0"/>
              </a:rPr>
              <a:pPr/>
              <a:t>22</a:t>
            </a:fld>
            <a:endParaRPr lang="en-US" altLang="en-US" sz="1200">
              <a:latin typeface="Liberation Sans" charset="0"/>
            </a:endParaRPr>
          </a:p>
        </p:txBody>
      </p:sp>
      <p:sp>
        <p:nvSpPr>
          <p:cNvPr id="55298" name="Rectangle 4">
            <a:extLst>
              <a:ext uri="{FF2B5EF4-FFF2-40B4-BE49-F238E27FC236}">
                <a16:creationId xmlns:a16="http://schemas.microsoft.com/office/drawing/2014/main" id="{77813357-5785-3344-9FD1-3999D11E535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000">
                <a:latin typeface="Liberation Sans" charset="0"/>
              </a:rPr>
              <a:t>Extrinsic Semiconductors: Conductivity vs. Temperature</a:t>
            </a:r>
          </a:p>
        </p:txBody>
      </p:sp>
      <p:sp>
        <p:nvSpPr>
          <p:cNvPr id="55299" name="Rectangle 5">
            <a:extLst>
              <a:ext uri="{FF2B5EF4-FFF2-40B4-BE49-F238E27FC236}">
                <a16:creationId xmlns:a16="http://schemas.microsoft.com/office/drawing/2014/main" id="{D813A5ED-E279-9140-96EA-C56A363F25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4813" y="1066800"/>
            <a:ext cx="4114800" cy="1662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>
                <a:latin typeface="Liberation Sans" charset="0"/>
              </a:rPr>
              <a:t>•  Data for </a:t>
            </a:r>
            <a:r>
              <a:rPr lang="en-US" altLang="en-US">
                <a:solidFill>
                  <a:schemeClr val="tx2"/>
                </a:solidFill>
                <a:latin typeface="Liberation Sans" charset="0"/>
              </a:rPr>
              <a:t>Doped Silicon</a:t>
            </a:r>
            <a:r>
              <a:rPr lang="en-US" altLang="en-US">
                <a:latin typeface="Liberation Sans" charset="0"/>
              </a:rPr>
              <a:t>:</a:t>
            </a:r>
          </a:p>
          <a:p>
            <a:r>
              <a:rPr lang="en-US" altLang="en-US" sz="2200">
                <a:latin typeface="Liberation Sans" charset="0"/>
              </a:rPr>
              <a:t>    -- </a:t>
            </a:r>
            <a:r>
              <a:rPr lang="en-US" altLang="en-US" sz="2200" i="1">
                <a:latin typeface="Liberation Sans" charset="0"/>
              </a:rPr>
              <a:t>σ</a:t>
            </a:r>
            <a:r>
              <a:rPr lang="en-US" altLang="en-US" sz="2200">
                <a:latin typeface="Liberation Sans" charset="0"/>
              </a:rPr>
              <a:t> increases doping</a:t>
            </a:r>
          </a:p>
          <a:p>
            <a:r>
              <a:rPr lang="en-US" altLang="en-US" sz="2200">
                <a:latin typeface="Liberation Sans" charset="0"/>
              </a:rPr>
              <a:t>    -- reason:  </a:t>
            </a:r>
            <a:r>
              <a:rPr lang="en-US" altLang="en-US" sz="2000">
                <a:latin typeface="Liberation Sans" charset="0"/>
              </a:rPr>
              <a:t>imperfection sites</a:t>
            </a:r>
          </a:p>
          <a:p>
            <a:r>
              <a:rPr lang="en-US" altLang="en-US" sz="2000">
                <a:latin typeface="Liberation Sans" charset="0"/>
              </a:rPr>
              <a:t>        lower the activation energy to</a:t>
            </a:r>
          </a:p>
          <a:p>
            <a:r>
              <a:rPr lang="en-US" altLang="en-US" sz="2000">
                <a:latin typeface="Liberation Sans" charset="0"/>
              </a:rPr>
              <a:t>        produce mobile electrons.</a:t>
            </a:r>
            <a:endParaRPr lang="en-US" altLang="en-US">
              <a:latin typeface="Liberation Sans" charset="0"/>
            </a:endParaRPr>
          </a:p>
        </p:txBody>
      </p:sp>
      <p:sp>
        <p:nvSpPr>
          <p:cNvPr id="21509" name="Rectangle 7">
            <a:extLst>
              <a:ext uri="{FF2B5EF4-FFF2-40B4-BE49-F238E27FC236}">
                <a16:creationId xmlns:a16="http://schemas.microsoft.com/office/drawing/2014/main" id="{0A0B64C1-0188-8245-9771-BAE327E3C6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4813" y="3019425"/>
            <a:ext cx="4114800" cy="292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>
                <a:latin typeface="Liberation Sans" charset="0"/>
              </a:rPr>
              <a:t>•  Comparison:</a:t>
            </a:r>
            <a:r>
              <a:rPr lang="en-US" altLang="en-US" sz="2200">
                <a:latin typeface="Liberation Sans" charset="0"/>
              </a:rPr>
              <a:t>  </a:t>
            </a:r>
            <a:r>
              <a:rPr lang="en-US" altLang="en-US" sz="2200">
                <a:solidFill>
                  <a:srgbClr val="0000FF"/>
                </a:solidFill>
                <a:latin typeface="Liberation Sans" charset="0"/>
              </a:rPr>
              <a:t>intrinsic</a:t>
            </a:r>
            <a:r>
              <a:rPr lang="en-US" altLang="en-US" sz="2200">
                <a:latin typeface="Liberation Sans" charset="0"/>
              </a:rPr>
              <a:t> vs</a:t>
            </a:r>
          </a:p>
          <a:p>
            <a:r>
              <a:rPr lang="en-US" altLang="en-US" sz="2200">
                <a:latin typeface="Liberation Sans" charset="0"/>
              </a:rPr>
              <a:t>       </a:t>
            </a:r>
            <a:r>
              <a:rPr lang="en-US" altLang="en-US" sz="2200">
                <a:solidFill>
                  <a:schemeClr val="tx2"/>
                </a:solidFill>
                <a:latin typeface="Liberation Sans" charset="0"/>
              </a:rPr>
              <a:t>extrinsic</a:t>
            </a:r>
            <a:r>
              <a:rPr lang="en-US" altLang="en-US" sz="2200">
                <a:latin typeface="Liberation Sans" charset="0"/>
              </a:rPr>
              <a:t> conduction...</a:t>
            </a:r>
            <a:endParaRPr lang="en-US" altLang="en-US">
              <a:latin typeface="Liberation Sans" charset="0"/>
            </a:endParaRPr>
          </a:p>
          <a:p>
            <a:r>
              <a:rPr lang="en-US" altLang="en-US" sz="2000">
                <a:latin typeface="Liberation Sans" charset="0"/>
              </a:rPr>
              <a:t>    -- extrinsic doping level:</a:t>
            </a:r>
          </a:p>
          <a:p>
            <a:r>
              <a:rPr lang="en-US" altLang="en-US" sz="1800">
                <a:latin typeface="Liberation Sans" charset="0"/>
              </a:rPr>
              <a:t>        10</a:t>
            </a:r>
            <a:r>
              <a:rPr lang="en-US" altLang="en-US" sz="1800" baseline="20000">
                <a:latin typeface="Liberation Sans" charset="0"/>
              </a:rPr>
              <a:t>21</a:t>
            </a:r>
            <a:r>
              <a:rPr lang="en-US" altLang="en-US" sz="1800">
                <a:latin typeface="Liberation Sans" charset="0"/>
              </a:rPr>
              <a:t>/m</a:t>
            </a:r>
            <a:r>
              <a:rPr lang="en-US" altLang="en-US" sz="1800" baseline="20000">
                <a:latin typeface="Liberation Sans" charset="0"/>
              </a:rPr>
              <a:t>3</a:t>
            </a:r>
            <a:r>
              <a:rPr lang="en-US" altLang="en-US" sz="1800">
                <a:latin typeface="Liberation Sans" charset="0"/>
              </a:rPr>
              <a:t> of a </a:t>
            </a:r>
            <a:r>
              <a:rPr lang="en-US" altLang="en-US" sz="1800" i="1">
                <a:latin typeface="Liberation Sans" charset="0"/>
              </a:rPr>
              <a:t>n</a:t>
            </a:r>
            <a:r>
              <a:rPr lang="en-US" altLang="en-US" sz="1800">
                <a:latin typeface="Liberation Sans" charset="0"/>
              </a:rPr>
              <a:t>-type donor</a:t>
            </a:r>
          </a:p>
          <a:p>
            <a:r>
              <a:rPr lang="en-US" altLang="en-US" sz="1800">
                <a:latin typeface="Liberation Sans" charset="0"/>
              </a:rPr>
              <a:t>         impurity (such as P).</a:t>
            </a:r>
          </a:p>
          <a:p>
            <a:r>
              <a:rPr lang="en-US" altLang="en-US" sz="1800">
                <a:latin typeface="Liberation Sans" charset="0"/>
              </a:rPr>
              <a:t>    --  for </a:t>
            </a:r>
            <a:r>
              <a:rPr lang="en-US" altLang="en-US" sz="1800" i="1">
                <a:latin typeface="Liberation Sans" charset="0"/>
              </a:rPr>
              <a:t>T</a:t>
            </a:r>
            <a:r>
              <a:rPr lang="en-US" altLang="en-US" sz="1800">
                <a:latin typeface="Liberation Sans" charset="0"/>
              </a:rPr>
              <a:t> &lt; 100 K: "freeze-out</a:t>
            </a:r>
            <a:r>
              <a:rPr lang="ja-JP" altLang="en-US" sz="1800">
                <a:latin typeface="Liberation Sans" charset="0"/>
              </a:rPr>
              <a:t>“</a:t>
            </a:r>
            <a:r>
              <a:rPr lang="en-US" altLang="ja-JP" sz="1800">
                <a:latin typeface="Liberation Sans" charset="0"/>
              </a:rPr>
              <a:t>,</a:t>
            </a:r>
          </a:p>
          <a:p>
            <a:r>
              <a:rPr lang="en-US" altLang="en-US" sz="1800">
                <a:latin typeface="Liberation Sans" charset="0"/>
              </a:rPr>
              <a:t>        thermal energy insufficient to</a:t>
            </a:r>
          </a:p>
          <a:p>
            <a:r>
              <a:rPr lang="en-US" altLang="en-US" sz="1800">
                <a:latin typeface="Liberation Sans" charset="0"/>
              </a:rPr>
              <a:t>        excite electrons.</a:t>
            </a:r>
          </a:p>
          <a:p>
            <a:r>
              <a:rPr lang="en-US" altLang="en-US" sz="1800">
                <a:latin typeface="Liberation Sans" charset="0"/>
              </a:rPr>
              <a:t>    --  for 150 K &lt; </a:t>
            </a:r>
            <a:r>
              <a:rPr lang="en-US" altLang="en-US" sz="1800" i="1">
                <a:latin typeface="Liberation Sans" charset="0"/>
              </a:rPr>
              <a:t>T</a:t>
            </a:r>
            <a:r>
              <a:rPr lang="en-US" altLang="en-US" sz="1800">
                <a:latin typeface="Liberation Sans" charset="0"/>
              </a:rPr>
              <a:t> &lt; 450 K: "extrinsic"</a:t>
            </a:r>
          </a:p>
          <a:p>
            <a:r>
              <a:rPr lang="en-US" altLang="en-US" sz="1800">
                <a:latin typeface="Liberation Sans" charset="0"/>
              </a:rPr>
              <a:t>    --  for </a:t>
            </a:r>
            <a:r>
              <a:rPr lang="en-US" altLang="en-US" sz="1800" i="1">
                <a:latin typeface="Liberation Sans" charset="0"/>
              </a:rPr>
              <a:t>T</a:t>
            </a:r>
            <a:r>
              <a:rPr lang="en-US" altLang="en-US" sz="1800">
                <a:latin typeface="Liberation Sans" charset="0"/>
              </a:rPr>
              <a:t> &gt;&gt; 450 K:  "intrinsic"</a:t>
            </a:r>
          </a:p>
        </p:txBody>
      </p:sp>
      <p:grpSp>
        <p:nvGrpSpPr>
          <p:cNvPr id="2" name="Group 51">
            <a:extLst>
              <a:ext uri="{FF2B5EF4-FFF2-40B4-BE49-F238E27FC236}">
                <a16:creationId xmlns:a16="http://schemas.microsoft.com/office/drawing/2014/main" id="{8DE4EEB2-4C8F-6F4F-81D8-9582A621891E}"/>
              </a:ext>
            </a:extLst>
          </p:cNvPr>
          <p:cNvGrpSpPr>
            <a:grpSpLocks/>
          </p:cNvGrpSpPr>
          <p:nvPr/>
        </p:nvGrpSpPr>
        <p:grpSpPr bwMode="auto">
          <a:xfrm>
            <a:off x="4625975" y="1463675"/>
            <a:ext cx="3890963" cy="3451225"/>
            <a:chOff x="2914" y="922"/>
            <a:chExt cx="2451" cy="2174"/>
          </a:xfrm>
        </p:grpSpPr>
        <p:sp>
          <p:nvSpPr>
            <p:cNvPr id="55303" name="Rectangle 66">
              <a:extLst>
                <a:ext uri="{FF2B5EF4-FFF2-40B4-BE49-F238E27FC236}">
                  <a16:creationId xmlns:a16="http://schemas.microsoft.com/office/drawing/2014/main" id="{8E5B84DA-9C0A-0843-A288-8A49D9ECCC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8" y="1451"/>
              <a:ext cx="325" cy="1354"/>
            </a:xfrm>
            <a:prstGeom prst="rect">
              <a:avLst/>
            </a:prstGeom>
            <a:solidFill>
              <a:srgbClr val="00C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Liberation Sans" charset="0"/>
              </a:endParaRPr>
            </a:p>
          </p:txBody>
        </p:sp>
        <p:sp>
          <p:nvSpPr>
            <p:cNvPr id="55304" name="Rectangle 67">
              <a:extLst>
                <a:ext uri="{FF2B5EF4-FFF2-40B4-BE49-F238E27FC236}">
                  <a16:creationId xmlns:a16="http://schemas.microsoft.com/office/drawing/2014/main" id="{5481FA0E-D2A2-B34E-A6DE-BAA4DDC9EE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4" y="1451"/>
              <a:ext cx="814" cy="1354"/>
            </a:xfrm>
            <a:prstGeom prst="rect">
              <a:avLst/>
            </a:prstGeom>
            <a:solidFill>
              <a:srgbClr val="66FF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Liberation Sans" charset="0"/>
              </a:endParaRPr>
            </a:p>
          </p:txBody>
        </p:sp>
        <p:sp>
          <p:nvSpPr>
            <p:cNvPr id="55305" name="Rectangle 68">
              <a:extLst>
                <a:ext uri="{FF2B5EF4-FFF2-40B4-BE49-F238E27FC236}">
                  <a16:creationId xmlns:a16="http://schemas.microsoft.com/office/drawing/2014/main" id="{BA45BC48-98C5-8048-A202-657725E94E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7" y="1451"/>
              <a:ext cx="327" cy="1354"/>
            </a:xfrm>
            <a:prstGeom prst="rect">
              <a:avLst/>
            </a:prstGeom>
            <a:solidFill>
              <a:srgbClr val="99FF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Liberation Sans" charset="0"/>
              </a:endParaRPr>
            </a:p>
          </p:txBody>
        </p:sp>
        <p:grpSp>
          <p:nvGrpSpPr>
            <p:cNvPr id="55306" name="Group 69">
              <a:extLst>
                <a:ext uri="{FF2B5EF4-FFF2-40B4-BE49-F238E27FC236}">
                  <a16:creationId xmlns:a16="http://schemas.microsoft.com/office/drawing/2014/main" id="{EB791C4E-1F4D-224C-A6F1-F08EC38B190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03" y="1266"/>
              <a:ext cx="109" cy="1529"/>
              <a:chOff x="3502" y="2920"/>
              <a:chExt cx="72" cy="933"/>
            </a:xfrm>
          </p:grpSpPr>
          <p:sp>
            <p:nvSpPr>
              <p:cNvPr id="55343" name="Freeform 70">
                <a:extLst>
                  <a:ext uri="{FF2B5EF4-FFF2-40B4-BE49-F238E27FC236}">
                    <a16:creationId xmlns:a16="http://schemas.microsoft.com/office/drawing/2014/main" id="{E30D8DAC-709E-7646-AF95-DDB9971180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02" y="2920"/>
                <a:ext cx="72" cy="77"/>
              </a:xfrm>
              <a:custGeom>
                <a:avLst/>
                <a:gdLst>
                  <a:gd name="T0" fmla="*/ 36 w 72"/>
                  <a:gd name="T1" fmla="*/ 0 h 77"/>
                  <a:gd name="T2" fmla="*/ 72 w 72"/>
                  <a:gd name="T3" fmla="*/ 77 h 77"/>
                  <a:gd name="T4" fmla="*/ 36 w 72"/>
                  <a:gd name="T5" fmla="*/ 54 h 77"/>
                  <a:gd name="T6" fmla="*/ 0 w 72"/>
                  <a:gd name="T7" fmla="*/ 77 h 77"/>
                  <a:gd name="T8" fmla="*/ 36 w 72"/>
                  <a:gd name="T9" fmla="*/ 0 h 7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"/>
                  <a:gd name="T16" fmla="*/ 0 h 77"/>
                  <a:gd name="T17" fmla="*/ 72 w 72"/>
                  <a:gd name="T18" fmla="*/ 77 h 7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" h="77">
                    <a:moveTo>
                      <a:pt x="36" y="0"/>
                    </a:moveTo>
                    <a:lnTo>
                      <a:pt x="72" y="77"/>
                    </a:lnTo>
                    <a:lnTo>
                      <a:pt x="36" y="54"/>
                    </a:lnTo>
                    <a:lnTo>
                      <a:pt x="0" y="77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344" name="Line 71">
                <a:extLst>
                  <a:ext uri="{FF2B5EF4-FFF2-40B4-BE49-F238E27FC236}">
                    <a16:creationId xmlns:a16="http://schemas.microsoft.com/office/drawing/2014/main" id="{0D6715A6-2521-FE44-9834-B197F3DE463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538" y="2974"/>
                <a:ext cx="1" cy="879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5307" name="Group 72">
              <a:extLst>
                <a:ext uri="{FF2B5EF4-FFF2-40B4-BE49-F238E27FC236}">
                  <a16:creationId xmlns:a16="http://schemas.microsoft.com/office/drawing/2014/main" id="{42292C7C-A65C-8B48-8F2F-F6D6E5D88D9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57" y="2746"/>
              <a:ext cx="1548" cy="118"/>
              <a:chOff x="3538" y="3823"/>
              <a:chExt cx="1023" cy="72"/>
            </a:xfrm>
          </p:grpSpPr>
          <p:sp>
            <p:nvSpPr>
              <p:cNvPr id="55341" name="Freeform 73">
                <a:extLst>
                  <a:ext uri="{FF2B5EF4-FFF2-40B4-BE49-F238E27FC236}">
                    <a16:creationId xmlns:a16="http://schemas.microsoft.com/office/drawing/2014/main" id="{1D1F5789-9673-2E4A-81EB-09A66A94FF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83" y="3823"/>
                <a:ext cx="78" cy="72"/>
              </a:xfrm>
              <a:custGeom>
                <a:avLst/>
                <a:gdLst>
                  <a:gd name="T0" fmla="*/ 78 w 78"/>
                  <a:gd name="T1" fmla="*/ 36 h 72"/>
                  <a:gd name="T2" fmla="*/ 0 w 78"/>
                  <a:gd name="T3" fmla="*/ 72 h 72"/>
                  <a:gd name="T4" fmla="*/ 24 w 78"/>
                  <a:gd name="T5" fmla="*/ 36 h 72"/>
                  <a:gd name="T6" fmla="*/ 0 w 78"/>
                  <a:gd name="T7" fmla="*/ 0 h 72"/>
                  <a:gd name="T8" fmla="*/ 78 w 78"/>
                  <a:gd name="T9" fmla="*/ 36 h 7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8"/>
                  <a:gd name="T16" fmla="*/ 0 h 72"/>
                  <a:gd name="T17" fmla="*/ 78 w 78"/>
                  <a:gd name="T18" fmla="*/ 72 h 7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8" h="72">
                    <a:moveTo>
                      <a:pt x="78" y="36"/>
                    </a:moveTo>
                    <a:lnTo>
                      <a:pt x="0" y="72"/>
                    </a:lnTo>
                    <a:lnTo>
                      <a:pt x="24" y="36"/>
                    </a:lnTo>
                    <a:lnTo>
                      <a:pt x="0" y="0"/>
                    </a:lnTo>
                    <a:lnTo>
                      <a:pt x="78" y="3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342" name="Line 74">
                <a:extLst>
                  <a:ext uri="{FF2B5EF4-FFF2-40B4-BE49-F238E27FC236}">
                    <a16:creationId xmlns:a16="http://schemas.microsoft.com/office/drawing/2014/main" id="{D99DF4A9-DDC6-F248-A32A-3C6FB27CF2C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38" y="3859"/>
                <a:ext cx="969" cy="1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55308" name="Rectangle 75">
              <a:extLst>
                <a:ext uri="{FF2B5EF4-FFF2-40B4-BE49-F238E27FC236}">
                  <a16:creationId xmlns:a16="http://schemas.microsoft.com/office/drawing/2014/main" id="{CC04499D-1D9A-914E-B9D6-B85C3CC942C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435" y="2083"/>
              <a:ext cx="110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500">
                  <a:solidFill>
                    <a:srgbClr val="000000"/>
                  </a:solidFill>
                  <a:latin typeface="Liberation Sans" charset="0"/>
                </a:rPr>
                <a:t>Conduction electron </a:t>
              </a:r>
              <a:endParaRPr lang="en-US" altLang="en-US">
                <a:latin typeface="Liberation Sans" charset="0"/>
              </a:endParaRPr>
            </a:p>
          </p:txBody>
        </p:sp>
        <p:sp>
          <p:nvSpPr>
            <p:cNvPr id="55309" name="Rectangle 76">
              <a:extLst>
                <a:ext uri="{FF2B5EF4-FFF2-40B4-BE49-F238E27FC236}">
                  <a16:creationId xmlns:a16="http://schemas.microsoft.com/office/drawing/2014/main" id="{EE6B975D-6793-D54C-9F53-2916C919075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552" y="2020"/>
              <a:ext cx="1234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500">
                  <a:solidFill>
                    <a:srgbClr val="000000"/>
                  </a:solidFill>
                  <a:latin typeface="Liberation Sans" charset="0"/>
                </a:rPr>
                <a:t>concentration (10</a:t>
              </a:r>
              <a:r>
                <a:rPr lang="en-US" altLang="en-US" sz="1500" baseline="30000">
                  <a:solidFill>
                    <a:srgbClr val="000000"/>
                  </a:solidFill>
                  <a:latin typeface="Liberation Sans" charset="0"/>
                </a:rPr>
                <a:t>21</a:t>
              </a:r>
              <a:r>
                <a:rPr lang="en-US" altLang="en-US" sz="1500">
                  <a:solidFill>
                    <a:srgbClr val="000000"/>
                  </a:solidFill>
                  <a:latin typeface="Liberation Sans" charset="0"/>
                </a:rPr>
                <a:t>/m</a:t>
              </a:r>
              <a:r>
                <a:rPr lang="en-US" altLang="en-US" sz="1500" baseline="30000">
                  <a:solidFill>
                    <a:srgbClr val="000000"/>
                  </a:solidFill>
                  <a:latin typeface="Liberation Sans" charset="0"/>
                </a:rPr>
                <a:t>3</a:t>
              </a:r>
              <a:r>
                <a:rPr lang="en-US" altLang="en-US" sz="1500">
                  <a:solidFill>
                    <a:srgbClr val="000000"/>
                  </a:solidFill>
                  <a:latin typeface="Liberation Sans" charset="0"/>
                </a:rPr>
                <a:t>)</a:t>
              </a:r>
              <a:endParaRPr lang="en-US" altLang="en-US" baseline="30000">
                <a:latin typeface="Liberation Sans" charset="0"/>
              </a:endParaRPr>
            </a:p>
          </p:txBody>
        </p:sp>
        <p:sp>
          <p:nvSpPr>
            <p:cNvPr id="55310" name="Rectangle 81">
              <a:extLst>
                <a:ext uri="{FF2B5EF4-FFF2-40B4-BE49-F238E27FC236}">
                  <a16:creationId xmlns:a16="http://schemas.microsoft.com/office/drawing/2014/main" id="{660FA8AB-06DA-D349-BB8E-E2EF10FE16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7" y="2941"/>
              <a:ext cx="105" cy="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500" i="1">
                  <a:solidFill>
                    <a:srgbClr val="000000"/>
                  </a:solidFill>
                  <a:latin typeface="Liberation Sans" charset="0"/>
                </a:rPr>
                <a:t>T</a:t>
              </a:r>
              <a:endParaRPr lang="en-US" altLang="en-US" i="1">
                <a:latin typeface="Liberation Sans" charset="0"/>
              </a:endParaRPr>
            </a:p>
          </p:txBody>
        </p:sp>
        <p:sp>
          <p:nvSpPr>
            <p:cNvPr id="55311" name="Rectangle 82">
              <a:extLst>
                <a:ext uri="{FF2B5EF4-FFF2-40B4-BE49-F238E27FC236}">
                  <a16:creationId xmlns:a16="http://schemas.microsoft.com/office/drawing/2014/main" id="{79B942ED-039A-FE4B-ADA2-F0D4E45B56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5" y="2941"/>
              <a:ext cx="160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500">
                  <a:solidFill>
                    <a:srgbClr val="000000"/>
                  </a:solidFill>
                  <a:latin typeface="Liberation Sans" charset="0"/>
                </a:rPr>
                <a:t>(K)</a:t>
              </a:r>
              <a:endParaRPr lang="en-US" altLang="en-US">
                <a:latin typeface="Liberation Sans" charset="0"/>
              </a:endParaRPr>
            </a:p>
          </p:txBody>
        </p:sp>
        <p:sp>
          <p:nvSpPr>
            <p:cNvPr id="55312" name="Line 83">
              <a:extLst>
                <a:ext uri="{FF2B5EF4-FFF2-40B4-BE49-F238E27FC236}">
                  <a16:creationId xmlns:a16="http://schemas.microsoft.com/office/drawing/2014/main" id="{40A5D150-CA1A-1047-A673-EEAB1223C3B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775" y="2707"/>
              <a:ext cx="2" cy="177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313" name="Line 84">
              <a:extLst>
                <a:ext uri="{FF2B5EF4-FFF2-40B4-BE49-F238E27FC236}">
                  <a16:creationId xmlns:a16="http://schemas.microsoft.com/office/drawing/2014/main" id="{19F33F69-764D-0045-B20A-D4B5BCDB551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991" y="2707"/>
              <a:ext cx="2" cy="177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314" name="Line 85">
              <a:extLst>
                <a:ext uri="{FF2B5EF4-FFF2-40B4-BE49-F238E27FC236}">
                  <a16:creationId xmlns:a16="http://schemas.microsoft.com/office/drawing/2014/main" id="{6D170F72-180B-7849-AB91-88ADEFAC2C8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209" y="2707"/>
              <a:ext cx="2" cy="177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315" name="Line 86">
              <a:extLst>
                <a:ext uri="{FF2B5EF4-FFF2-40B4-BE49-F238E27FC236}">
                  <a16:creationId xmlns:a16="http://schemas.microsoft.com/office/drawing/2014/main" id="{FAB29A5C-7C14-684E-A683-10D446C8909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426" y="2707"/>
              <a:ext cx="1" cy="177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316" name="Line 87">
              <a:extLst>
                <a:ext uri="{FF2B5EF4-FFF2-40B4-BE49-F238E27FC236}">
                  <a16:creationId xmlns:a16="http://schemas.microsoft.com/office/drawing/2014/main" id="{460B4901-2894-964D-9557-1FF3E1C1DC0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643" y="2707"/>
              <a:ext cx="2" cy="177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317" name="Line 88">
              <a:extLst>
                <a:ext uri="{FF2B5EF4-FFF2-40B4-BE49-F238E27FC236}">
                  <a16:creationId xmlns:a16="http://schemas.microsoft.com/office/drawing/2014/main" id="{5FBB5D1D-2986-8C43-913B-506F46B4DCA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861" y="2707"/>
              <a:ext cx="2" cy="177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318" name="Line 89">
              <a:extLst>
                <a:ext uri="{FF2B5EF4-FFF2-40B4-BE49-F238E27FC236}">
                  <a16:creationId xmlns:a16="http://schemas.microsoft.com/office/drawing/2014/main" id="{01CBB809-76E3-F841-8DDB-D4D5CD0E9A5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557" y="2707"/>
              <a:ext cx="2" cy="177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319" name="Rectangle 90">
              <a:extLst>
                <a:ext uri="{FF2B5EF4-FFF2-40B4-BE49-F238E27FC236}">
                  <a16:creationId xmlns:a16="http://schemas.microsoft.com/office/drawing/2014/main" id="{D50CD0C1-9795-B84E-86DD-7BA732441B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71" y="2931"/>
              <a:ext cx="229" cy="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700">
                  <a:solidFill>
                    <a:srgbClr val="000000"/>
                  </a:solidFill>
                  <a:latin typeface="Liberation Sans" charset="0"/>
                </a:rPr>
                <a:t>600</a:t>
              </a:r>
              <a:endParaRPr lang="en-US" altLang="en-US">
                <a:latin typeface="Liberation Sans" charset="0"/>
              </a:endParaRPr>
            </a:p>
          </p:txBody>
        </p:sp>
        <p:sp>
          <p:nvSpPr>
            <p:cNvPr id="55320" name="Rectangle 91">
              <a:extLst>
                <a:ext uri="{FF2B5EF4-FFF2-40B4-BE49-F238E27FC236}">
                  <a16:creationId xmlns:a16="http://schemas.microsoft.com/office/drawing/2014/main" id="{A9C0501E-8C45-6C4C-84A3-4D40EF2565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8" y="2931"/>
              <a:ext cx="229" cy="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700">
                  <a:solidFill>
                    <a:srgbClr val="000000"/>
                  </a:solidFill>
                  <a:latin typeface="Liberation Sans" charset="0"/>
                </a:rPr>
                <a:t>400</a:t>
              </a:r>
              <a:endParaRPr lang="en-US" altLang="en-US">
                <a:latin typeface="Liberation Sans" charset="0"/>
              </a:endParaRPr>
            </a:p>
          </p:txBody>
        </p:sp>
        <p:sp>
          <p:nvSpPr>
            <p:cNvPr id="55321" name="Rectangle 93">
              <a:extLst>
                <a:ext uri="{FF2B5EF4-FFF2-40B4-BE49-F238E27FC236}">
                  <a16:creationId xmlns:a16="http://schemas.microsoft.com/office/drawing/2014/main" id="{76F8672C-5356-7F46-ADED-7763DED26B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02" y="2931"/>
              <a:ext cx="229" cy="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700">
                  <a:solidFill>
                    <a:srgbClr val="000000"/>
                  </a:solidFill>
                  <a:latin typeface="Liberation Sans" charset="0"/>
                </a:rPr>
                <a:t>200</a:t>
              </a:r>
              <a:endParaRPr lang="en-US" altLang="en-US">
                <a:latin typeface="Liberation Sans" charset="0"/>
              </a:endParaRPr>
            </a:p>
          </p:txBody>
        </p:sp>
        <p:sp>
          <p:nvSpPr>
            <p:cNvPr id="55322" name="Rectangle 95">
              <a:extLst>
                <a:ext uri="{FF2B5EF4-FFF2-40B4-BE49-F238E27FC236}">
                  <a16:creationId xmlns:a16="http://schemas.microsoft.com/office/drawing/2014/main" id="{B8022C0B-7FD2-1C4C-AF82-98E0DB0177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76" y="2931"/>
              <a:ext cx="76" cy="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700">
                  <a:solidFill>
                    <a:srgbClr val="000000"/>
                  </a:solidFill>
                  <a:latin typeface="Liberation Sans" charset="0"/>
                </a:rPr>
                <a:t>0</a:t>
              </a:r>
              <a:endParaRPr lang="en-US" altLang="en-US">
                <a:latin typeface="Liberation Sans" charset="0"/>
              </a:endParaRPr>
            </a:p>
          </p:txBody>
        </p:sp>
        <p:sp>
          <p:nvSpPr>
            <p:cNvPr id="55323" name="Line 96">
              <a:extLst>
                <a:ext uri="{FF2B5EF4-FFF2-40B4-BE49-F238E27FC236}">
                  <a16:creationId xmlns:a16="http://schemas.microsoft.com/office/drawing/2014/main" id="{7F5F5E4B-2021-6244-A6E6-6AABE7BC571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76" y="1471"/>
              <a:ext cx="163" cy="2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324" name="Line 97">
              <a:extLst>
                <a:ext uri="{FF2B5EF4-FFF2-40B4-BE49-F238E27FC236}">
                  <a16:creationId xmlns:a16="http://schemas.microsoft.com/office/drawing/2014/main" id="{DC356499-7C99-E841-B81C-A97B51A9A7B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76" y="1913"/>
              <a:ext cx="163" cy="2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325" name="Line 98">
              <a:extLst>
                <a:ext uri="{FF2B5EF4-FFF2-40B4-BE49-F238E27FC236}">
                  <a16:creationId xmlns:a16="http://schemas.microsoft.com/office/drawing/2014/main" id="{33FA22D2-28AE-7546-BE8B-680D6DB3F84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76" y="2364"/>
              <a:ext cx="163" cy="2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326" name="Line 99">
              <a:extLst>
                <a:ext uri="{FF2B5EF4-FFF2-40B4-BE49-F238E27FC236}">
                  <a16:creationId xmlns:a16="http://schemas.microsoft.com/office/drawing/2014/main" id="{31C044EB-600B-A549-ACE9-221327FA924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76" y="2805"/>
              <a:ext cx="163" cy="2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327" name="Rectangle 100">
              <a:extLst>
                <a:ext uri="{FF2B5EF4-FFF2-40B4-BE49-F238E27FC236}">
                  <a16:creationId xmlns:a16="http://schemas.microsoft.com/office/drawing/2014/main" id="{9E4CBCE3-7A8D-9943-B78C-BA60E42CDF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14" y="2667"/>
              <a:ext cx="76" cy="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700">
                  <a:solidFill>
                    <a:srgbClr val="000000"/>
                  </a:solidFill>
                  <a:latin typeface="Liberation Sans" charset="0"/>
                </a:rPr>
                <a:t>0</a:t>
              </a:r>
              <a:endParaRPr lang="en-US" altLang="en-US">
                <a:latin typeface="Liberation Sans" charset="0"/>
              </a:endParaRPr>
            </a:p>
          </p:txBody>
        </p:sp>
        <p:sp>
          <p:nvSpPr>
            <p:cNvPr id="55328" name="Rectangle 101">
              <a:extLst>
                <a:ext uri="{FF2B5EF4-FFF2-40B4-BE49-F238E27FC236}">
                  <a16:creationId xmlns:a16="http://schemas.microsoft.com/office/drawing/2014/main" id="{F12045A5-8B97-4149-A11B-F01955757F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14" y="2226"/>
              <a:ext cx="76" cy="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700">
                  <a:solidFill>
                    <a:srgbClr val="000000"/>
                  </a:solidFill>
                  <a:latin typeface="Liberation Sans" charset="0"/>
                </a:rPr>
                <a:t>1</a:t>
              </a:r>
              <a:endParaRPr lang="en-US" altLang="en-US">
                <a:latin typeface="Liberation Sans" charset="0"/>
              </a:endParaRPr>
            </a:p>
          </p:txBody>
        </p:sp>
        <p:sp>
          <p:nvSpPr>
            <p:cNvPr id="55329" name="Rectangle 102">
              <a:extLst>
                <a:ext uri="{FF2B5EF4-FFF2-40B4-BE49-F238E27FC236}">
                  <a16:creationId xmlns:a16="http://schemas.microsoft.com/office/drawing/2014/main" id="{9F99163A-3E62-E24F-813C-F94AE62A3B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14" y="1784"/>
              <a:ext cx="76" cy="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700">
                  <a:solidFill>
                    <a:srgbClr val="000000"/>
                  </a:solidFill>
                  <a:latin typeface="Liberation Sans" charset="0"/>
                </a:rPr>
                <a:t>2</a:t>
              </a:r>
              <a:endParaRPr lang="en-US" altLang="en-US">
                <a:latin typeface="Liberation Sans" charset="0"/>
              </a:endParaRPr>
            </a:p>
          </p:txBody>
        </p:sp>
        <p:sp>
          <p:nvSpPr>
            <p:cNvPr id="55330" name="Rectangle 103">
              <a:extLst>
                <a:ext uri="{FF2B5EF4-FFF2-40B4-BE49-F238E27FC236}">
                  <a16:creationId xmlns:a16="http://schemas.microsoft.com/office/drawing/2014/main" id="{58E1D749-6C1E-2B41-947F-BAF5044D76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14" y="1343"/>
              <a:ext cx="76" cy="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700">
                  <a:solidFill>
                    <a:srgbClr val="000000"/>
                  </a:solidFill>
                  <a:latin typeface="Liberation Sans" charset="0"/>
                </a:rPr>
                <a:t>3</a:t>
              </a:r>
              <a:endParaRPr lang="en-US" altLang="en-US">
                <a:latin typeface="Liberation Sans" charset="0"/>
              </a:endParaRPr>
            </a:p>
          </p:txBody>
        </p:sp>
        <p:sp>
          <p:nvSpPr>
            <p:cNvPr id="55331" name="Freeform 104">
              <a:extLst>
                <a:ext uri="{FF2B5EF4-FFF2-40B4-BE49-F238E27FC236}">
                  <a16:creationId xmlns:a16="http://schemas.microsoft.com/office/drawing/2014/main" id="{BBEE5369-EAF1-D945-A853-1C6103AF42DD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7" y="1461"/>
              <a:ext cx="435" cy="1324"/>
            </a:xfrm>
            <a:custGeom>
              <a:avLst/>
              <a:gdLst>
                <a:gd name="T0" fmla="*/ 92589 w 288"/>
                <a:gd name="T1" fmla="*/ 0 h 808"/>
                <a:gd name="T2" fmla="*/ 90652 w 288"/>
                <a:gd name="T3" fmla="*/ 121002 h 808"/>
                <a:gd name="T4" fmla="*/ 88883 w 288"/>
                <a:gd name="T5" fmla="*/ 235292 h 808"/>
                <a:gd name="T6" fmla="*/ 85029 w 288"/>
                <a:gd name="T7" fmla="*/ 343319 h 808"/>
                <a:gd name="T8" fmla="*/ 83055 w 288"/>
                <a:gd name="T9" fmla="*/ 475958 h 808"/>
                <a:gd name="T10" fmla="*/ 79196 w 288"/>
                <a:gd name="T11" fmla="*/ 590489 h 808"/>
                <a:gd name="T12" fmla="*/ 77117 w 288"/>
                <a:gd name="T13" fmla="*/ 644206 h 808"/>
                <a:gd name="T14" fmla="*/ 71325 w 288"/>
                <a:gd name="T15" fmla="*/ 704091 h 808"/>
                <a:gd name="T16" fmla="*/ 63791 w 288"/>
                <a:gd name="T17" fmla="*/ 734476 h 808"/>
                <a:gd name="T18" fmla="*/ 54117 w 288"/>
                <a:gd name="T19" fmla="*/ 764481 h 808"/>
                <a:gd name="T20" fmla="*/ 34714 w 288"/>
                <a:gd name="T21" fmla="*/ 789160 h 808"/>
                <a:gd name="T22" fmla="*/ 17418 w 288"/>
                <a:gd name="T23" fmla="*/ 800740 h 808"/>
                <a:gd name="T24" fmla="*/ 7635 w 288"/>
                <a:gd name="T25" fmla="*/ 806835 h 808"/>
                <a:gd name="T26" fmla="*/ 0 w 288"/>
                <a:gd name="T27" fmla="*/ 813190 h 808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288"/>
                <a:gd name="T43" fmla="*/ 0 h 808"/>
                <a:gd name="T44" fmla="*/ 288 w 288"/>
                <a:gd name="T45" fmla="*/ 808 h 808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288" h="808">
                  <a:moveTo>
                    <a:pt x="288" y="0"/>
                  </a:moveTo>
                  <a:lnTo>
                    <a:pt x="282" y="120"/>
                  </a:lnTo>
                  <a:lnTo>
                    <a:pt x="276" y="234"/>
                  </a:lnTo>
                  <a:lnTo>
                    <a:pt x="264" y="341"/>
                  </a:lnTo>
                  <a:lnTo>
                    <a:pt x="258" y="473"/>
                  </a:lnTo>
                  <a:lnTo>
                    <a:pt x="246" y="587"/>
                  </a:lnTo>
                  <a:lnTo>
                    <a:pt x="240" y="640"/>
                  </a:lnTo>
                  <a:lnTo>
                    <a:pt x="222" y="700"/>
                  </a:lnTo>
                  <a:lnTo>
                    <a:pt x="198" y="730"/>
                  </a:lnTo>
                  <a:lnTo>
                    <a:pt x="168" y="760"/>
                  </a:lnTo>
                  <a:lnTo>
                    <a:pt x="108" y="784"/>
                  </a:lnTo>
                  <a:lnTo>
                    <a:pt x="54" y="796"/>
                  </a:lnTo>
                  <a:lnTo>
                    <a:pt x="24" y="802"/>
                  </a:lnTo>
                  <a:lnTo>
                    <a:pt x="0" y="808"/>
                  </a:lnTo>
                </a:path>
              </a:pathLst>
            </a:custGeom>
            <a:noFill/>
            <a:ln w="38100">
              <a:solidFill>
                <a:srgbClr val="000077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332" name="Line 105">
              <a:extLst>
                <a:ext uri="{FF2B5EF4-FFF2-40B4-BE49-F238E27FC236}">
                  <a16:creationId xmlns:a16="http://schemas.microsoft.com/office/drawing/2014/main" id="{92971C98-8D48-C346-A57B-6729B211AF9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4417" y="2785"/>
              <a:ext cx="18" cy="20"/>
            </a:xfrm>
            <a:prstGeom prst="line">
              <a:avLst/>
            </a:prstGeom>
            <a:noFill/>
            <a:ln w="28575">
              <a:solidFill>
                <a:srgbClr val="000077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333" name="Rectangle 108">
              <a:extLst>
                <a:ext uri="{FF2B5EF4-FFF2-40B4-BE49-F238E27FC236}">
                  <a16:creationId xmlns:a16="http://schemas.microsoft.com/office/drawing/2014/main" id="{4460FB06-12FE-0947-A4E5-384F86F8F93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3449" y="1988"/>
              <a:ext cx="546" cy="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500">
                  <a:solidFill>
                    <a:srgbClr val="000000"/>
                  </a:solidFill>
                  <a:latin typeface="Liberation Sans" charset="0"/>
                </a:rPr>
                <a:t>freeze-out</a:t>
              </a:r>
              <a:endParaRPr lang="en-US" altLang="en-US">
                <a:latin typeface="Liberation Sans" charset="0"/>
              </a:endParaRPr>
            </a:p>
          </p:txBody>
        </p:sp>
        <p:sp>
          <p:nvSpPr>
            <p:cNvPr id="55334" name="Rectangle 109">
              <a:extLst>
                <a:ext uri="{FF2B5EF4-FFF2-40B4-BE49-F238E27FC236}">
                  <a16:creationId xmlns:a16="http://schemas.microsoft.com/office/drawing/2014/main" id="{873D26E0-EC94-8643-82AF-E1083916939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3989" y="1995"/>
              <a:ext cx="452" cy="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500">
                  <a:solidFill>
                    <a:srgbClr val="000000"/>
                  </a:solidFill>
                  <a:latin typeface="Liberation Sans" charset="0"/>
                </a:rPr>
                <a:t>extrinsic</a:t>
              </a:r>
              <a:endParaRPr lang="en-US" altLang="en-US">
                <a:latin typeface="Liberation Sans" charset="0"/>
              </a:endParaRPr>
            </a:p>
          </p:txBody>
        </p:sp>
        <p:sp>
          <p:nvSpPr>
            <p:cNvPr id="55335" name="Rectangle 110">
              <a:extLst>
                <a:ext uri="{FF2B5EF4-FFF2-40B4-BE49-F238E27FC236}">
                  <a16:creationId xmlns:a16="http://schemas.microsoft.com/office/drawing/2014/main" id="{80F4E1D1-10CD-7F4E-A02D-71EDAFC8C46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4668" y="2017"/>
              <a:ext cx="412" cy="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500">
                  <a:solidFill>
                    <a:srgbClr val="000000"/>
                  </a:solidFill>
                  <a:latin typeface="Liberation Sans" charset="0"/>
                </a:rPr>
                <a:t>intrinsic</a:t>
              </a:r>
              <a:endParaRPr lang="en-US" altLang="en-US">
                <a:latin typeface="Liberation Sans" charset="0"/>
              </a:endParaRPr>
            </a:p>
          </p:txBody>
        </p:sp>
        <p:sp>
          <p:nvSpPr>
            <p:cNvPr id="55336" name="Line 112">
              <a:extLst>
                <a:ext uri="{FF2B5EF4-FFF2-40B4-BE49-F238E27FC236}">
                  <a16:creationId xmlns:a16="http://schemas.microsoft.com/office/drawing/2014/main" id="{F916FC58-F5BE-0D48-BBBB-105FC983D15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12" y="1030"/>
              <a:ext cx="316" cy="2"/>
            </a:xfrm>
            <a:prstGeom prst="line">
              <a:avLst/>
            </a:prstGeom>
            <a:noFill/>
            <a:ln w="38100">
              <a:solidFill>
                <a:srgbClr val="AA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337" name="Rectangle 113">
              <a:extLst>
                <a:ext uri="{FF2B5EF4-FFF2-40B4-BE49-F238E27FC236}">
                  <a16:creationId xmlns:a16="http://schemas.microsoft.com/office/drawing/2014/main" id="{431E3589-D983-6D47-B5CB-0258EAF2DE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91" y="922"/>
              <a:ext cx="334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500">
                  <a:solidFill>
                    <a:srgbClr val="AA0000"/>
                  </a:solidFill>
                  <a:latin typeface="Liberation Sans" charset="0"/>
                </a:rPr>
                <a:t>doped</a:t>
              </a:r>
              <a:endParaRPr lang="en-US" altLang="en-US">
                <a:solidFill>
                  <a:srgbClr val="AA0000"/>
                </a:solidFill>
                <a:latin typeface="Liberation Sans" charset="0"/>
              </a:endParaRPr>
            </a:p>
          </p:txBody>
        </p:sp>
        <p:sp>
          <p:nvSpPr>
            <p:cNvPr id="55338" name="Line 114">
              <a:extLst>
                <a:ext uri="{FF2B5EF4-FFF2-40B4-BE49-F238E27FC236}">
                  <a16:creationId xmlns:a16="http://schemas.microsoft.com/office/drawing/2014/main" id="{5C38D1F0-5AE7-C341-A691-25AABF41B7B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12" y="1207"/>
              <a:ext cx="316" cy="2"/>
            </a:xfrm>
            <a:prstGeom prst="line">
              <a:avLst/>
            </a:prstGeom>
            <a:noFill/>
            <a:ln w="38100">
              <a:solidFill>
                <a:srgbClr val="000077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339" name="Rectangle 115">
              <a:extLst>
                <a:ext uri="{FF2B5EF4-FFF2-40B4-BE49-F238E27FC236}">
                  <a16:creationId xmlns:a16="http://schemas.microsoft.com/office/drawing/2014/main" id="{861F3F8E-BF95-2E4B-9FD1-CF378B5314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91" y="1119"/>
              <a:ext cx="472" cy="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500">
                  <a:solidFill>
                    <a:srgbClr val="000077"/>
                  </a:solidFill>
                  <a:latin typeface="Liberation Sans" charset="0"/>
                </a:rPr>
                <a:t>undoped</a:t>
              </a:r>
              <a:endParaRPr lang="en-US" altLang="en-US">
                <a:latin typeface="Liberation Sans" charset="0"/>
              </a:endParaRPr>
            </a:p>
          </p:txBody>
        </p:sp>
        <p:sp>
          <p:nvSpPr>
            <p:cNvPr id="55340" name="Freeform 120">
              <a:extLst>
                <a:ext uri="{FF2B5EF4-FFF2-40B4-BE49-F238E27FC236}">
                  <a16:creationId xmlns:a16="http://schemas.microsoft.com/office/drawing/2014/main" id="{17A4041C-0839-2A4C-8486-CBE2906C05E1}"/>
                </a:ext>
              </a:extLst>
            </p:cNvPr>
            <p:cNvSpPr>
              <a:spLocks/>
            </p:cNvSpPr>
            <p:nvPr/>
          </p:nvSpPr>
          <p:spPr bwMode="auto">
            <a:xfrm>
              <a:off x="3554" y="1469"/>
              <a:ext cx="1277" cy="1324"/>
            </a:xfrm>
            <a:custGeom>
              <a:avLst/>
              <a:gdLst>
                <a:gd name="T0" fmla="*/ 0 w 844"/>
                <a:gd name="T1" fmla="*/ 813190 h 808"/>
                <a:gd name="T2" fmla="*/ 27682 w 844"/>
                <a:gd name="T3" fmla="*/ 760595 h 808"/>
                <a:gd name="T4" fmla="*/ 50115 w 844"/>
                <a:gd name="T5" fmla="*/ 599860 h 808"/>
                <a:gd name="T6" fmla="*/ 67307 w 844"/>
                <a:gd name="T7" fmla="*/ 543297 h 808"/>
                <a:gd name="T8" fmla="*/ 107976 w 844"/>
                <a:gd name="T9" fmla="*/ 539315 h 808"/>
                <a:gd name="T10" fmla="*/ 218871 w 844"/>
                <a:gd name="T11" fmla="*/ 527562 h 808"/>
                <a:gd name="T12" fmla="*/ 256984 w 844"/>
                <a:gd name="T13" fmla="*/ 410674 h 808"/>
                <a:gd name="T14" fmla="*/ 270314 w 844"/>
                <a:gd name="T15" fmla="*/ 176834 h 808"/>
                <a:gd name="T16" fmla="*/ 278080 w 844"/>
                <a:gd name="T17" fmla="*/ 0 h 808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844"/>
                <a:gd name="T28" fmla="*/ 0 h 808"/>
                <a:gd name="T29" fmla="*/ 844 w 844"/>
                <a:gd name="T30" fmla="*/ 808 h 808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844" h="808">
                  <a:moveTo>
                    <a:pt x="0" y="808"/>
                  </a:moveTo>
                  <a:cubicBezTo>
                    <a:pt x="29" y="799"/>
                    <a:pt x="59" y="791"/>
                    <a:pt x="84" y="756"/>
                  </a:cubicBezTo>
                  <a:cubicBezTo>
                    <a:pt x="109" y="721"/>
                    <a:pt x="132" y="632"/>
                    <a:pt x="152" y="596"/>
                  </a:cubicBezTo>
                  <a:cubicBezTo>
                    <a:pt x="172" y="560"/>
                    <a:pt x="175" y="550"/>
                    <a:pt x="204" y="540"/>
                  </a:cubicBezTo>
                  <a:cubicBezTo>
                    <a:pt x="233" y="530"/>
                    <a:pt x="251" y="539"/>
                    <a:pt x="328" y="536"/>
                  </a:cubicBezTo>
                  <a:cubicBezTo>
                    <a:pt x="405" y="533"/>
                    <a:pt x="589" y="545"/>
                    <a:pt x="664" y="524"/>
                  </a:cubicBezTo>
                  <a:cubicBezTo>
                    <a:pt x="739" y="503"/>
                    <a:pt x="754" y="466"/>
                    <a:pt x="780" y="408"/>
                  </a:cubicBezTo>
                  <a:cubicBezTo>
                    <a:pt x="806" y="350"/>
                    <a:pt x="809" y="244"/>
                    <a:pt x="820" y="176"/>
                  </a:cubicBezTo>
                  <a:cubicBezTo>
                    <a:pt x="831" y="108"/>
                    <a:pt x="837" y="54"/>
                    <a:pt x="844" y="0"/>
                  </a:cubicBezTo>
                </a:path>
              </a:pathLst>
            </a:custGeom>
            <a:noFill/>
            <a:ln w="38100">
              <a:solidFill>
                <a:srgbClr val="AA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7286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215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0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lide Number Placeholder 3">
            <a:extLst>
              <a:ext uri="{FF2B5EF4-FFF2-40B4-BE49-F238E27FC236}">
                <a16:creationId xmlns:a16="http://schemas.microsoft.com/office/drawing/2014/main" id="{3BE3AD9E-67B3-DB4A-BD32-7706BFF81C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fld id="{75EB91E3-13EA-7545-A460-BAF8CDA6892F}" type="slidenum">
              <a:rPr lang="en-US" altLang="en-US" sz="1200">
                <a:latin typeface="Arial" panose="020B0604020202020204" pitchFamily="34" charset="0"/>
              </a:rPr>
              <a:pPr/>
              <a:t>23</a:t>
            </a:fld>
            <a:endParaRPr lang="en-US" altLang="en-US" sz="1200">
              <a:latin typeface="Arial" panose="020B0604020202020204" pitchFamily="34" charset="0"/>
            </a:endParaRPr>
          </a:p>
        </p:txBody>
      </p:sp>
      <p:sp>
        <p:nvSpPr>
          <p:cNvPr id="50179" name="Rectangle 3">
            <a:extLst>
              <a:ext uri="{FF2B5EF4-FFF2-40B4-BE49-F238E27FC236}">
                <a16:creationId xmlns:a16="http://schemas.microsoft.com/office/drawing/2014/main" id="{387FB74F-4523-A044-BA1A-1AD84C507F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" y="990600"/>
            <a:ext cx="8001000" cy="1339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>
                <a:latin typeface="Arial" panose="020B0604020202020204" pitchFamily="34" charset="0"/>
              </a:rPr>
              <a:t>•  </a:t>
            </a:r>
            <a:r>
              <a:rPr lang="en-US" altLang="en-US" sz="2200">
                <a:latin typeface="Arial" panose="020B0604020202020204" pitchFamily="34" charset="0"/>
              </a:rPr>
              <a:t>Allows flow of electrons in one direction only</a:t>
            </a:r>
            <a:r>
              <a:rPr lang="en-US" altLang="en-US" sz="2000">
                <a:latin typeface="Arial" panose="020B0604020202020204" pitchFamily="34" charset="0"/>
              </a:rPr>
              <a:t> (e.g., useful</a:t>
            </a:r>
          </a:p>
          <a:p>
            <a:r>
              <a:rPr lang="en-US" altLang="en-US" sz="2000">
                <a:latin typeface="Arial" panose="020B0604020202020204" pitchFamily="34" charset="0"/>
              </a:rPr>
              <a:t>    to convert alternating current to direct current.</a:t>
            </a:r>
          </a:p>
          <a:p>
            <a:r>
              <a:rPr lang="en-US" altLang="en-US" sz="2200">
                <a:latin typeface="Arial" panose="020B0604020202020204" pitchFamily="34" charset="0"/>
              </a:rPr>
              <a:t>•  Processing:  diffuse P into one side of a B-doped crystal.</a:t>
            </a:r>
          </a:p>
          <a:p>
            <a:r>
              <a:rPr lang="en-US" altLang="en-US" sz="2200">
                <a:latin typeface="Arial" panose="020B0604020202020204" pitchFamily="34" charset="0"/>
              </a:rPr>
              <a:t>•  Results:</a:t>
            </a:r>
            <a:endParaRPr lang="en-US" altLang="en-US" sz="2000">
              <a:latin typeface="Arial" panose="020B0604020202020204" pitchFamily="34" charset="0"/>
            </a:endParaRPr>
          </a:p>
        </p:txBody>
      </p:sp>
      <p:sp>
        <p:nvSpPr>
          <p:cNvPr id="367620" name="Rectangle 4">
            <a:extLst>
              <a:ext uri="{FF2B5EF4-FFF2-40B4-BE49-F238E27FC236}">
                <a16:creationId xmlns:a16="http://schemas.microsoft.com/office/drawing/2014/main" id="{7357FCCE-8874-7549-8B65-C25EF6DFF4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" y="2422525"/>
            <a:ext cx="2668588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>
                <a:latin typeface="Arial" panose="020B0604020202020204" pitchFamily="34" charset="0"/>
              </a:rPr>
              <a:t>--No applied potential:</a:t>
            </a:r>
          </a:p>
          <a:p>
            <a:r>
              <a:rPr lang="en-US" altLang="en-US" sz="2000">
                <a:latin typeface="Arial" panose="020B0604020202020204" pitchFamily="34" charset="0"/>
              </a:rPr>
              <a:t>   no net current flow.</a:t>
            </a:r>
          </a:p>
        </p:txBody>
      </p:sp>
      <p:sp>
        <p:nvSpPr>
          <p:cNvPr id="367621" name="Rectangle 5">
            <a:extLst>
              <a:ext uri="{FF2B5EF4-FFF2-40B4-BE49-F238E27FC236}">
                <a16:creationId xmlns:a16="http://schemas.microsoft.com/office/drawing/2014/main" id="{C260C888-7F03-104E-B9E2-37BAE33660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" y="3124200"/>
            <a:ext cx="3360738" cy="161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>
                <a:latin typeface="Arial" panose="020B0604020202020204" pitchFamily="34" charset="0"/>
              </a:rPr>
              <a:t>--Forward bias:  carrier</a:t>
            </a:r>
          </a:p>
          <a:p>
            <a:r>
              <a:rPr lang="en-US" altLang="en-US" sz="2000">
                <a:latin typeface="Arial" panose="020B0604020202020204" pitchFamily="34" charset="0"/>
              </a:rPr>
              <a:t>   flow through </a:t>
            </a:r>
            <a:r>
              <a:rPr lang="en-US" altLang="en-US" sz="2000" i="1">
                <a:latin typeface="Arial" panose="020B0604020202020204" pitchFamily="34" charset="0"/>
              </a:rPr>
              <a:t>p</a:t>
            </a:r>
            <a:r>
              <a:rPr lang="en-US" altLang="en-US" sz="2000">
                <a:latin typeface="Arial" panose="020B0604020202020204" pitchFamily="34" charset="0"/>
              </a:rPr>
              <a:t>-type and</a:t>
            </a:r>
          </a:p>
          <a:p>
            <a:r>
              <a:rPr lang="en-US" altLang="en-US" sz="2000">
                <a:latin typeface="Arial" panose="020B0604020202020204" pitchFamily="34" charset="0"/>
              </a:rPr>
              <a:t>   </a:t>
            </a:r>
            <a:r>
              <a:rPr lang="en-US" altLang="en-US" sz="2000" i="1">
                <a:latin typeface="Arial" panose="020B0604020202020204" pitchFamily="34" charset="0"/>
              </a:rPr>
              <a:t>n</a:t>
            </a:r>
            <a:r>
              <a:rPr lang="en-US" altLang="en-US" sz="2000">
                <a:latin typeface="Arial" panose="020B0604020202020204" pitchFamily="34" charset="0"/>
              </a:rPr>
              <a:t>-type regions; holes and</a:t>
            </a:r>
          </a:p>
          <a:p>
            <a:r>
              <a:rPr lang="en-US" altLang="en-US" sz="2000">
                <a:latin typeface="Arial" panose="020B0604020202020204" pitchFamily="34" charset="0"/>
              </a:rPr>
              <a:t>   electrons recombine at</a:t>
            </a:r>
          </a:p>
          <a:p>
            <a:r>
              <a:rPr lang="en-US" altLang="en-US" sz="2000">
                <a:latin typeface="Arial" panose="020B0604020202020204" pitchFamily="34" charset="0"/>
              </a:rPr>
              <a:t>   </a:t>
            </a:r>
            <a:r>
              <a:rPr lang="en-US" altLang="en-US" sz="2000" i="1">
                <a:latin typeface="Arial" panose="020B0604020202020204" pitchFamily="34" charset="0"/>
              </a:rPr>
              <a:t>p</a:t>
            </a:r>
            <a:r>
              <a:rPr lang="en-US" altLang="en-US" sz="2000">
                <a:latin typeface="Arial" panose="020B0604020202020204" pitchFamily="34" charset="0"/>
              </a:rPr>
              <a:t>-</a:t>
            </a:r>
            <a:r>
              <a:rPr lang="en-US" altLang="en-US" sz="2000" i="1">
                <a:latin typeface="Arial" panose="020B0604020202020204" pitchFamily="34" charset="0"/>
              </a:rPr>
              <a:t>n</a:t>
            </a:r>
            <a:r>
              <a:rPr lang="en-US" altLang="en-US" sz="2000">
                <a:latin typeface="Arial" panose="020B0604020202020204" pitchFamily="34" charset="0"/>
              </a:rPr>
              <a:t> junction; current flows.</a:t>
            </a:r>
          </a:p>
        </p:txBody>
      </p:sp>
      <p:sp>
        <p:nvSpPr>
          <p:cNvPr id="367622" name="Rectangle 6">
            <a:extLst>
              <a:ext uri="{FF2B5EF4-FFF2-40B4-BE49-F238E27FC236}">
                <a16:creationId xmlns:a16="http://schemas.microsoft.com/office/drawing/2014/main" id="{61EF44F7-8FD0-7348-9268-4B71446B32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" y="4968875"/>
            <a:ext cx="3614738" cy="131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>
                <a:latin typeface="Arial" panose="020B0604020202020204" pitchFamily="34" charset="0"/>
              </a:rPr>
              <a:t>--Reverse bias:  carrier</a:t>
            </a:r>
          </a:p>
          <a:p>
            <a:r>
              <a:rPr lang="en-US" altLang="en-US" sz="2000">
                <a:latin typeface="Arial" panose="020B0604020202020204" pitchFamily="34" charset="0"/>
              </a:rPr>
              <a:t>   flow away from </a:t>
            </a:r>
            <a:r>
              <a:rPr lang="en-US" altLang="en-US" sz="2000" i="1">
                <a:latin typeface="Arial" panose="020B0604020202020204" pitchFamily="34" charset="0"/>
              </a:rPr>
              <a:t>p</a:t>
            </a:r>
            <a:r>
              <a:rPr lang="en-US" altLang="en-US" sz="2000">
                <a:latin typeface="Arial" panose="020B0604020202020204" pitchFamily="34" charset="0"/>
              </a:rPr>
              <a:t>-</a:t>
            </a:r>
            <a:r>
              <a:rPr lang="en-US" altLang="en-US" sz="2000" i="1">
                <a:latin typeface="Arial" panose="020B0604020202020204" pitchFamily="34" charset="0"/>
              </a:rPr>
              <a:t>n</a:t>
            </a:r>
            <a:r>
              <a:rPr lang="en-US" altLang="en-US" sz="2000">
                <a:latin typeface="Arial" panose="020B0604020202020204" pitchFamily="34" charset="0"/>
              </a:rPr>
              <a:t> junction;</a:t>
            </a:r>
          </a:p>
          <a:p>
            <a:r>
              <a:rPr lang="en-US" altLang="en-US" sz="2000">
                <a:latin typeface="Arial" panose="020B0604020202020204" pitchFamily="34" charset="0"/>
              </a:rPr>
              <a:t>   carrier conc. greatly reduced</a:t>
            </a:r>
          </a:p>
          <a:p>
            <a:r>
              <a:rPr lang="en-US" altLang="en-US" sz="2000">
                <a:latin typeface="Arial" panose="020B0604020202020204" pitchFamily="34" charset="0"/>
              </a:rPr>
              <a:t>   at junction; little current flow.</a:t>
            </a:r>
          </a:p>
        </p:txBody>
      </p:sp>
      <p:sp>
        <p:nvSpPr>
          <p:cNvPr id="50183" name="Rectangle 10">
            <a:extLst>
              <a:ext uri="{FF2B5EF4-FFF2-40B4-BE49-F238E27FC236}">
                <a16:creationId xmlns:a16="http://schemas.microsoft.com/office/drawing/2014/main" id="{B98677AA-FA53-FD44-B372-C651F68ADEB4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 i="1" dirty="0"/>
              <a:t>p</a:t>
            </a:r>
            <a:r>
              <a:rPr lang="en-US" altLang="en-US" dirty="0"/>
              <a:t>-</a:t>
            </a:r>
            <a:r>
              <a:rPr lang="en-US" altLang="en-US" i="1" dirty="0"/>
              <a:t>n</a:t>
            </a:r>
            <a:r>
              <a:rPr lang="en-US" altLang="en-US" dirty="0"/>
              <a:t> Rectifying Junction: Diode</a:t>
            </a:r>
          </a:p>
        </p:txBody>
      </p:sp>
      <p:grpSp>
        <p:nvGrpSpPr>
          <p:cNvPr id="2" name="Group 137">
            <a:extLst>
              <a:ext uri="{FF2B5EF4-FFF2-40B4-BE49-F238E27FC236}">
                <a16:creationId xmlns:a16="http://schemas.microsoft.com/office/drawing/2014/main" id="{57B8DD5C-E74F-3549-84F0-10FB0B2D6288}"/>
              </a:ext>
            </a:extLst>
          </p:cNvPr>
          <p:cNvGrpSpPr>
            <a:grpSpLocks/>
          </p:cNvGrpSpPr>
          <p:nvPr/>
        </p:nvGrpSpPr>
        <p:grpSpPr bwMode="auto">
          <a:xfrm>
            <a:off x="4572000" y="3365500"/>
            <a:ext cx="3429000" cy="1409700"/>
            <a:chOff x="2880" y="2120"/>
            <a:chExt cx="2160" cy="888"/>
          </a:xfrm>
        </p:grpSpPr>
        <p:sp>
          <p:nvSpPr>
            <p:cNvPr id="50249" name="Rectangle 45">
              <a:extLst>
                <a:ext uri="{FF2B5EF4-FFF2-40B4-BE49-F238E27FC236}">
                  <a16:creationId xmlns:a16="http://schemas.microsoft.com/office/drawing/2014/main" id="{1EF4ECA8-FD16-1745-AD7C-645E84B050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96" y="2160"/>
              <a:ext cx="864" cy="576"/>
            </a:xfrm>
            <a:prstGeom prst="rect">
              <a:avLst/>
            </a:prstGeom>
            <a:solidFill>
              <a:srgbClr val="FF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0250" name="Rectangle 46">
              <a:extLst>
                <a:ext uri="{FF2B5EF4-FFF2-40B4-BE49-F238E27FC236}">
                  <a16:creationId xmlns:a16="http://schemas.microsoft.com/office/drawing/2014/main" id="{D7020431-44A2-7B4F-A82D-563066736F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60" y="2160"/>
              <a:ext cx="864" cy="576"/>
            </a:xfrm>
            <a:prstGeom prst="rect">
              <a:avLst/>
            </a:prstGeom>
            <a:solidFill>
              <a:srgbClr val="BBBB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0251" name="Oval 47">
              <a:extLst>
                <a:ext uri="{FF2B5EF4-FFF2-40B4-BE49-F238E27FC236}">
                  <a16:creationId xmlns:a16="http://schemas.microsoft.com/office/drawing/2014/main" id="{3732B17B-8B6E-5045-955E-5C531ADB0F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16" y="2360"/>
              <a:ext cx="144" cy="144"/>
            </a:xfrm>
            <a:prstGeom prst="ellipse">
              <a:avLst/>
            </a:prstGeom>
            <a:solidFill>
              <a:srgbClr val="AA0000"/>
            </a:solidFill>
            <a:ln w="25400">
              <a:solidFill>
                <a:srgbClr val="AA0000"/>
              </a:solidFill>
              <a:round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0252" name="Oval 48">
              <a:extLst>
                <a:ext uri="{FF2B5EF4-FFF2-40B4-BE49-F238E27FC236}">
                  <a16:creationId xmlns:a16="http://schemas.microsoft.com/office/drawing/2014/main" id="{B0987D7E-849D-9E4A-8DE1-1D9A6F8EAE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10" y="2179"/>
              <a:ext cx="144" cy="144"/>
            </a:xfrm>
            <a:prstGeom prst="ellipse">
              <a:avLst/>
            </a:prstGeom>
            <a:solidFill>
              <a:srgbClr val="AA0000"/>
            </a:solidFill>
            <a:ln w="25400">
              <a:solidFill>
                <a:srgbClr val="AA0000"/>
              </a:solidFill>
              <a:round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0253" name="Oval 49">
              <a:extLst>
                <a:ext uri="{FF2B5EF4-FFF2-40B4-BE49-F238E27FC236}">
                  <a16:creationId xmlns:a16="http://schemas.microsoft.com/office/drawing/2014/main" id="{2EAEAD8A-3858-4545-8D55-8F21198C94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32" y="2448"/>
              <a:ext cx="144" cy="144"/>
            </a:xfrm>
            <a:prstGeom prst="ellipse">
              <a:avLst/>
            </a:prstGeom>
            <a:solidFill>
              <a:srgbClr val="AA0000"/>
            </a:solidFill>
            <a:ln w="25400">
              <a:solidFill>
                <a:srgbClr val="AA0000"/>
              </a:solidFill>
              <a:round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0254" name="Oval 50">
              <a:extLst>
                <a:ext uri="{FF2B5EF4-FFF2-40B4-BE49-F238E27FC236}">
                  <a16:creationId xmlns:a16="http://schemas.microsoft.com/office/drawing/2014/main" id="{E0FA3225-1A86-C248-82D4-9EA1BAA431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00" y="2568"/>
              <a:ext cx="144" cy="144"/>
            </a:xfrm>
            <a:prstGeom prst="ellipse">
              <a:avLst/>
            </a:prstGeom>
            <a:solidFill>
              <a:srgbClr val="AA0000"/>
            </a:solidFill>
            <a:ln w="25400">
              <a:solidFill>
                <a:srgbClr val="AA0000"/>
              </a:solidFill>
              <a:round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0255" name="Oval 51">
              <a:extLst>
                <a:ext uri="{FF2B5EF4-FFF2-40B4-BE49-F238E27FC236}">
                  <a16:creationId xmlns:a16="http://schemas.microsoft.com/office/drawing/2014/main" id="{3A5AEA61-AA51-964A-BCC7-73C7A16B2D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36" y="2288"/>
              <a:ext cx="144" cy="144"/>
            </a:xfrm>
            <a:prstGeom prst="ellipse">
              <a:avLst/>
            </a:prstGeom>
            <a:solidFill>
              <a:srgbClr val="AA0000"/>
            </a:solidFill>
            <a:ln w="25400">
              <a:solidFill>
                <a:srgbClr val="AA0000"/>
              </a:solidFill>
              <a:round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0256" name="Rectangle 53">
              <a:extLst>
                <a:ext uri="{FF2B5EF4-FFF2-40B4-BE49-F238E27FC236}">
                  <a16:creationId xmlns:a16="http://schemas.microsoft.com/office/drawing/2014/main" id="{552B9C3F-2654-C949-BAB5-BD13E108AE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24" y="2312"/>
              <a:ext cx="112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>
                  <a:solidFill>
                    <a:srgbClr val="FFFFFF"/>
                  </a:solidFill>
                  <a:latin typeface="Arial" panose="020B0604020202020204" pitchFamily="34" charset="0"/>
                </a:rPr>
                <a:t>+</a:t>
              </a:r>
              <a:endParaRPr lang="en-US" altLang="en-US">
                <a:latin typeface="Arial" panose="020B0604020202020204" pitchFamily="34" charset="0"/>
              </a:endParaRPr>
            </a:p>
          </p:txBody>
        </p:sp>
        <p:sp>
          <p:nvSpPr>
            <p:cNvPr id="50257" name="Rectangle 54">
              <a:extLst>
                <a:ext uri="{FF2B5EF4-FFF2-40B4-BE49-F238E27FC236}">
                  <a16:creationId xmlns:a16="http://schemas.microsoft.com/office/drawing/2014/main" id="{C8A8015F-C0F1-4C4C-837F-CBE66B1150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26" y="2131"/>
              <a:ext cx="112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>
                  <a:solidFill>
                    <a:srgbClr val="FFFFFF"/>
                  </a:solidFill>
                  <a:latin typeface="Arial" panose="020B0604020202020204" pitchFamily="34" charset="0"/>
                </a:rPr>
                <a:t>+</a:t>
              </a:r>
              <a:endParaRPr lang="en-US" altLang="en-US">
                <a:latin typeface="Arial" panose="020B0604020202020204" pitchFamily="34" charset="0"/>
              </a:endParaRPr>
            </a:p>
          </p:txBody>
        </p:sp>
        <p:sp>
          <p:nvSpPr>
            <p:cNvPr id="50258" name="Rectangle 55">
              <a:extLst>
                <a:ext uri="{FF2B5EF4-FFF2-40B4-BE49-F238E27FC236}">
                  <a16:creationId xmlns:a16="http://schemas.microsoft.com/office/drawing/2014/main" id="{EB9571F6-FCB2-854B-B272-37D0E9099B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48" y="2392"/>
              <a:ext cx="112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>
                  <a:solidFill>
                    <a:srgbClr val="FFFFFF"/>
                  </a:solidFill>
                  <a:latin typeface="Arial" panose="020B0604020202020204" pitchFamily="34" charset="0"/>
                </a:rPr>
                <a:t>+</a:t>
              </a:r>
              <a:endParaRPr lang="en-US" altLang="en-US">
                <a:latin typeface="Arial" panose="020B0604020202020204" pitchFamily="34" charset="0"/>
              </a:endParaRPr>
            </a:p>
          </p:txBody>
        </p:sp>
        <p:sp>
          <p:nvSpPr>
            <p:cNvPr id="50259" name="Rectangle 56">
              <a:extLst>
                <a:ext uri="{FF2B5EF4-FFF2-40B4-BE49-F238E27FC236}">
                  <a16:creationId xmlns:a16="http://schemas.microsoft.com/office/drawing/2014/main" id="{CCF6403F-D9E0-9A4A-82F4-1A007FA7D9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16" y="2512"/>
              <a:ext cx="112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>
                  <a:solidFill>
                    <a:srgbClr val="FFFFFF"/>
                  </a:solidFill>
                  <a:latin typeface="Arial" panose="020B0604020202020204" pitchFamily="34" charset="0"/>
                </a:rPr>
                <a:t>+</a:t>
              </a:r>
              <a:endParaRPr lang="en-US" altLang="en-US">
                <a:latin typeface="Arial" panose="020B0604020202020204" pitchFamily="34" charset="0"/>
              </a:endParaRPr>
            </a:p>
          </p:txBody>
        </p:sp>
        <p:sp>
          <p:nvSpPr>
            <p:cNvPr id="50260" name="Rectangle 57">
              <a:extLst>
                <a:ext uri="{FF2B5EF4-FFF2-40B4-BE49-F238E27FC236}">
                  <a16:creationId xmlns:a16="http://schemas.microsoft.com/office/drawing/2014/main" id="{AC20DF01-E97E-244B-9C20-D6F43509D9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44" y="2240"/>
              <a:ext cx="112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>
                  <a:solidFill>
                    <a:srgbClr val="FFFFFF"/>
                  </a:solidFill>
                  <a:latin typeface="Arial" panose="020B0604020202020204" pitchFamily="34" charset="0"/>
                </a:rPr>
                <a:t>+</a:t>
              </a:r>
              <a:endParaRPr lang="en-US" altLang="en-US">
                <a:latin typeface="Arial" panose="020B0604020202020204" pitchFamily="34" charset="0"/>
              </a:endParaRPr>
            </a:p>
          </p:txBody>
        </p:sp>
        <p:sp>
          <p:nvSpPr>
            <p:cNvPr id="50261" name="Oval 59">
              <a:extLst>
                <a:ext uri="{FF2B5EF4-FFF2-40B4-BE49-F238E27FC236}">
                  <a16:creationId xmlns:a16="http://schemas.microsoft.com/office/drawing/2014/main" id="{B711CD62-9E9D-7742-9754-858BA77CD1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74" y="2571"/>
              <a:ext cx="144" cy="144"/>
            </a:xfrm>
            <a:prstGeom prst="ellipse">
              <a:avLst/>
            </a:prstGeom>
            <a:solidFill>
              <a:srgbClr val="555555"/>
            </a:solidFill>
            <a:ln w="25400">
              <a:solidFill>
                <a:srgbClr val="555555"/>
              </a:solidFill>
              <a:round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0262" name="Oval 60">
              <a:extLst>
                <a:ext uri="{FF2B5EF4-FFF2-40B4-BE49-F238E27FC236}">
                  <a16:creationId xmlns:a16="http://schemas.microsoft.com/office/drawing/2014/main" id="{DBCE3A7C-04CE-EC4F-809F-259C07F47C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6" y="2472"/>
              <a:ext cx="144" cy="144"/>
            </a:xfrm>
            <a:prstGeom prst="ellipse">
              <a:avLst/>
            </a:prstGeom>
            <a:solidFill>
              <a:srgbClr val="555555"/>
            </a:solidFill>
            <a:ln w="25400">
              <a:solidFill>
                <a:srgbClr val="555555"/>
              </a:solidFill>
              <a:round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0263" name="Oval 61">
              <a:extLst>
                <a:ext uri="{FF2B5EF4-FFF2-40B4-BE49-F238E27FC236}">
                  <a16:creationId xmlns:a16="http://schemas.microsoft.com/office/drawing/2014/main" id="{4244B65F-36C8-5542-996D-2005C629AA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68" y="2400"/>
              <a:ext cx="144" cy="144"/>
            </a:xfrm>
            <a:prstGeom prst="ellipse">
              <a:avLst/>
            </a:prstGeom>
            <a:solidFill>
              <a:srgbClr val="555555"/>
            </a:solidFill>
            <a:ln w="25400">
              <a:solidFill>
                <a:srgbClr val="555555"/>
              </a:solidFill>
              <a:round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0264" name="Oval 62">
              <a:extLst>
                <a:ext uri="{FF2B5EF4-FFF2-40B4-BE49-F238E27FC236}">
                  <a16:creationId xmlns:a16="http://schemas.microsoft.com/office/drawing/2014/main" id="{90953832-E6A4-B14D-A58B-207ECE83E6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4" y="2184"/>
              <a:ext cx="144" cy="144"/>
            </a:xfrm>
            <a:prstGeom prst="ellipse">
              <a:avLst/>
            </a:prstGeom>
            <a:solidFill>
              <a:srgbClr val="555555"/>
            </a:solidFill>
            <a:ln w="25400">
              <a:solidFill>
                <a:srgbClr val="555555"/>
              </a:solidFill>
              <a:round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0265" name="Oval 63">
              <a:extLst>
                <a:ext uri="{FF2B5EF4-FFF2-40B4-BE49-F238E27FC236}">
                  <a16:creationId xmlns:a16="http://schemas.microsoft.com/office/drawing/2014/main" id="{34241714-5C37-C04F-8869-A70B6F617A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36" y="2400"/>
              <a:ext cx="144" cy="144"/>
            </a:xfrm>
            <a:prstGeom prst="ellipse">
              <a:avLst/>
            </a:prstGeom>
            <a:solidFill>
              <a:srgbClr val="555555"/>
            </a:solidFill>
            <a:ln w="25400">
              <a:solidFill>
                <a:srgbClr val="555555"/>
              </a:solidFill>
              <a:round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0266" name="Rectangle 65">
              <a:extLst>
                <a:ext uri="{FF2B5EF4-FFF2-40B4-BE49-F238E27FC236}">
                  <a16:creationId xmlns:a16="http://schemas.microsoft.com/office/drawing/2014/main" id="{05783E7F-F47B-FE47-B44F-3BC14E6705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06" y="2507"/>
              <a:ext cx="64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>
                  <a:solidFill>
                    <a:srgbClr val="FFFFFF"/>
                  </a:solidFill>
                  <a:latin typeface="Arial" panose="020B0604020202020204" pitchFamily="34" charset="0"/>
                </a:rPr>
                <a:t>-</a:t>
              </a:r>
              <a:endParaRPr lang="en-US" altLang="en-US">
                <a:latin typeface="Arial" panose="020B0604020202020204" pitchFamily="34" charset="0"/>
              </a:endParaRPr>
            </a:p>
          </p:txBody>
        </p:sp>
        <p:sp>
          <p:nvSpPr>
            <p:cNvPr id="50267" name="Rectangle 66">
              <a:extLst>
                <a:ext uri="{FF2B5EF4-FFF2-40B4-BE49-F238E27FC236}">
                  <a16:creationId xmlns:a16="http://schemas.microsoft.com/office/drawing/2014/main" id="{13477CB6-96C5-F74D-8419-F8D2E86E91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96" y="2408"/>
              <a:ext cx="64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>
                  <a:solidFill>
                    <a:srgbClr val="FFFFFF"/>
                  </a:solidFill>
                  <a:latin typeface="Arial" panose="020B0604020202020204" pitchFamily="34" charset="0"/>
                </a:rPr>
                <a:t>-</a:t>
              </a:r>
              <a:endParaRPr lang="en-US" altLang="en-US">
                <a:latin typeface="Arial" panose="020B0604020202020204" pitchFamily="34" charset="0"/>
              </a:endParaRPr>
            </a:p>
          </p:txBody>
        </p:sp>
        <p:sp>
          <p:nvSpPr>
            <p:cNvPr id="50268" name="Rectangle 67">
              <a:extLst>
                <a:ext uri="{FF2B5EF4-FFF2-40B4-BE49-F238E27FC236}">
                  <a16:creationId xmlns:a16="http://schemas.microsoft.com/office/drawing/2014/main" id="{E83CDBD7-D3A3-E94D-9F4A-964DA6F9CD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08" y="2336"/>
              <a:ext cx="64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>
                  <a:solidFill>
                    <a:srgbClr val="FFFFFF"/>
                  </a:solidFill>
                  <a:latin typeface="Arial" panose="020B0604020202020204" pitchFamily="34" charset="0"/>
                </a:rPr>
                <a:t>-</a:t>
              </a:r>
              <a:endParaRPr lang="en-US" altLang="en-US">
                <a:latin typeface="Arial" panose="020B0604020202020204" pitchFamily="34" charset="0"/>
              </a:endParaRPr>
            </a:p>
          </p:txBody>
        </p:sp>
        <p:sp>
          <p:nvSpPr>
            <p:cNvPr id="50269" name="Rectangle 68">
              <a:extLst>
                <a:ext uri="{FF2B5EF4-FFF2-40B4-BE49-F238E27FC236}">
                  <a16:creationId xmlns:a16="http://schemas.microsoft.com/office/drawing/2014/main" id="{4F536809-880F-ED45-A067-45BD7C061A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16" y="2120"/>
              <a:ext cx="64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>
                  <a:solidFill>
                    <a:srgbClr val="FFFFFF"/>
                  </a:solidFill>
                  <a:latin typeface="Arial" panose="020B0604020202020204" pitchFamily="34" charset="0"/>
                </a:rPr>
                <a:t>-</a:t>
              </a:r>
              <a:endParaRPr lang="en-US" altLang="en-US">
                <a:latin typeface="Arial" panose="020B0604020202020204" pitchFamily="34" charset="0"/>
              </a:endParaRPr>
            </a:p>
          </p:txBody>
        </p:sp>
        <p:sp>
          <p:nvSpPr>
            <p:cNvPr id="50270" name="Rectangle 69">
              <a:extLst>
                <a:ext uri="{FF2B5EF4-FFF2-40B4-BE49-F238E27FC236}">
                  <a16:creationId xmlns:a16="http://schemas.microsoft.com/office/drawing/2014/main" id="{E82DB2A2-B1E3-074C-B4D6-5294D6C6B0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8" y="2336"/>
              <a:ext cx="64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>
                  <a:solidFill>
                    <a:srgbClr val="FFFFFF"/>
                  </a:solidFill>
                  <a:latin typeface="Arial" panose="020B0604020202020204" pitchFamily="34" charset="0"/>
                </a:rPr>
                <a:t>-</a:t>
              </a:r>
              <a:endParaRPr lang="en-US" altLang="en-US">
                <a:latin typeface="Arial" panose="020B0604020202020204" pitchFamily="34" charset="0"/>
              </a:endParaRPr>
            </a:p>
          </p:txBody>
        </p:sp>
        <p:sp>
          <p:nvSpPr>
            <p:cNvPr id="50271" name="Rectangle 71">
              <a:extLst>
                <a:ext uri="{FF2B5EF4-FFF2-40B4-BE49-F238E27FC236}">
                  <a16:creationId xmlns:a16="http://schemas.microsoft.com/office/drawing/2014/main" id="{12B704B4-3150-C541-95B5-512F758009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96" y="2120"/>
              <a:ext cx="445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2000" i="1">
                  <a:solidFill>
                    <a:srgbClr val="000000"/>
                  </a:solidFill>
                  <a:latin typeface="Arial" panose="020B0604020202020204" pitchFamily="34" charset="0"/>
                </a:rPr>
                <a:t>p</a:t>
              </a:r>
              <a:r>
                <a:rPr lang="en-US" altLang="en-US" sz="2000">
                  <a:solidFill>
                    <a:srgbClr val="000000"/>
                  </a:solidFill>
                  <a:latin typeface="Arial" panose="020B0604020202020204" pitchFamily="34" charset="0"/>
                </a:rPr>
                <a:t>-type</a:t>
              </a:r>
              <a:endParaRPr lang="en-US" altLang="en-US">
                <a:latin typeface="Arial" panose="020B0604020202020204" pitchFamily="34" charset="0"/>
              </a:endParaRPr>
            </a:p>
          </p:txBody>
        </p:sp>
        <p:sp>
          <p:nvSpPr>
            <p:cNvPr id="50272" name="Rectangle 73">
              <a:extLst>
                <a:ext uri="{FF2B5EF4-FFF2-40B4-BE49-F238E27FC236}">
                  <a16:creationId xmlns:a16="http://schemas.microsoft.com/office/drawing/2014/main" id="{115C4707-1E07-BE4F-A246-875C74075E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48" y="2120"/>
              <a:ext cx="445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2000" i="1">
                  <a:solidFill>
                    <a:srgbClr val="000000"/>
                  </a:solidFill>
                  <a:latin typeface="Arial" panose="020B0604020202020204" pitchFamily="34" charset="0"/>
                </a:rPr>
                <a:t>n</a:t>
              </a:r>
              <a:r>
                <a:rPr lang="en-US" altLang="en-US" sz="2000">
                  <a:solidFill>
                    <a:srgbClr val="000000"/>
                  </a:solidFill>
                  <a:latin typeface="Arial" panose="020B0604020202020204" pitchFamily="34" charset="0"/>
                </a:rPr>
                <a:t>-type</a:t>
              </a:r>
              <a:endParaRPr lang="en-US" altLang="en-US" i="1">
                <a:latin typeface="Arial" panose="020B0604020202020204" pitchFamily="34" charset="0"/>
              </a:endParaRPr>
            </a:p>
          </p:txBody>
        </p:sp>
        <p:sp>
          <p:nvSpPr>
            <p:cNvPr id="50273" name="Freeform 75">
              <a:extLst>
                <a:ext uri="{FF2B5EF4-FFF2-40B4-BE49-F238E27FC236}">
                  <a16:creationId xmlns:a16="http://schemas.microsoft.com/office/drawing/2014/main" id="{7AB07897-B4BF-F54C-AD31-6632B09694B7}"/>
                </a:ext>
              </a:extLst>
            </p:cNvPr>
            <p:cNvSpPr>
              <a:spLocks/>
            </p:cNvSpPr>
            <p:nvPr/>
          </p:nvSpPr>
          <p:spPr bwMode="auto">
            <a:xfrm>
              <a:off x="2880" y="2448"/>
              <a:ext cx="2160" cy="432"/>
            </a:xfrm>
            <a:custGeom>
              <a:avLst/>
              <a:gdLst>
                <a:gd name="T0" fmla="*/ 216 w 2160"/>
                <a:gd name="T1" fmla="*/ 0 h 432"/>
                <a:gd name="T2" fmla="*/ 0 w 2160"/>
                <a:gd name="T3" fmla="*/ 0 h 432"/>
                <a:gd name="T4" fmla="*/ 0 w 2160"/>
                <a:gd name="T5" fmla="*/ 432 h 432"/>
                <a:gd name="T6" fmla="*/ 2160 w 2160"/>
                <a:gd name="T7" fmla="*/ 432 h 432"/>
                <a:gd name="T8" fmla="*/ 2160 w 2160"/>
                <a:gd name="T9" fmla="*/ 0 h 432"/>
                <a:gd name="T10" fmla="*/ 1944 w 2160"/>
                <a:gd name="T11" fmla="*/ 0 h 43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160"/>
                <a:gd name="T19" fmla="*/ 0 h 432"/>
                <a:gd name="T20" fmla="*/ 2160 w 2160"/>
                <a:gd name="T21" fmla="*/ 432 h 43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160" h="432">
                  <a:moveTo>
                    <a:pt x="216" y="0"/>
                  </a:moveTo>
                  <a:lnTo>
                    <a:pt x="0" y="0"/>
                  </a:lnTo>
                  <a:lnTo>
                    <a:pt x="0" y="432"/>
                  </a:lnTo>
                  <a:lnTo>
                    <a:pt x="2160" y="432"/>
                  </a:lnTo>
                  <a:lnTo>
                    <a:pt x="2160" y="0"/>
                  </a:lnTo>
                  <a:lnTo>
                    <a:pt x="1944" y="0"/>
                  </a:lnTo>
                </a:path>
              </a:pathLst>
            </a:cu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0274" name="Rectangle 77">
              <a:extLst>
                <a:ext uri="{FF2B5EF4-FFF2-40B4-BE49-F238E27FC236}">
                  <a16:creationId xmlns:a16="http://schemas.microsoft.com/office/drawing/2014/main" id="{B0FD421F-C1FA-764A-90E0-5E6B3569DC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0" y="2264"/>
              <a:ext cx="112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>
                  <a:solidFill>
                    <a:srgbClr val="AA0000"/>
                  </a:solidFill>
                  <a:latin typeface="Arial" panose="020B0604020202020204" pitchFamily="34" charset="0"/>
                </a:rPr>
                <a:t>+</a:t>
              </a:r>
              <a:endParaRPr lang="en-US" altLang="en-US">
                <a:latin typeface="Arial" panose="020B0604020202020204" pitchFamily="34" charset="0"/>
              </a:endParaRPr>
            </a:p>
          </p:txBody>
        </p:sp>
        <p:sp>
          <p:nvSpPr>
            <p:cNvPr id="50275" name="Rectangle 78">
              <a:extLst>
                <a:ext uri="{FF2B5EF4-FFF2-40B4-BE49-F238E27FC236}">
                  <a16:creationId xmlns:a16="http://schemas.microsoft.com/office/drawing/2014/main" id="{62FDA923-0927-C741-8187-AFA08560D2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8" y="2264"/>
              <a:ext cx="64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Arial" panose="020B0604020202020204" pitchFamily="34" charset="0"/>
                </a:rPr>
                <a:t>-</a:t>
              </a:r>
              <a:endParaRPr lang="en-US" altLang="en-US">
                <a:latin typeface="Arial" panose="020B0604020202020204" pitchFamily="34" charset="0"/>
              </a:endParaRPr>
            </a:p>
          </p:txBody>
        </p:sp>
        <p:grpSp>
          <p:nvGrpSpPr>
            <p:cNvPr id="50276" name="Group 136">
              <a:extLst>
                <a:ext uri="{FF2B5EF4-FFF2-40B4-BE49-F238E27FC236}">
                  <a16:creationId xmlns:a16="http://schemas.microsoft.com/office/drawing/2014/main" id="{643A4A6A-8A19-6043-A6B8-805089B2B5A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64" y="2768"/>
              <a:ext cx="217" cy="216"/>
              <a:chOff x="3864" y="2768"/>
              <a:chExt cx="217" cy="216"/>
            </a:xfrm>
          </p:grpSpPr>
          <p:sp>
            <p:nvSpPr>
              <p:cNvPr id="50280" name="Line 79">
                <a:extLst>
                  <a:ext uri="{FF2B5EF4-FFF2-40B4-BE49-F238E27FC236}">
                    <a16:creationId xmlns:a16="http://schemas.microsoft.com/office/drawing/2014/main" id="{A729FC7B-14E0-C148-82E5-DFEF0144617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864" y="2768"/>
                <a:ext cx="1" cy="216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281" name="Line 80">
                <a:extLst>
                  <a:ext uri="{FF2B5EF4-FFF2-40B4-BE49-F238E27FC236}">
                    <a16:creationId xmlns:a16="http://schemas.microsoft.com/office/drawing/2014/main" id="{EE8818D5-C412-7042-A9FF-B41780A46BD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936" y="2832"/>
                <a:ext cx="1" cy="88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282" name="Line 81">
                <a:extLst>
                  <a:ext uri="{FF2B5EF4-FFF2-40B4-BE49-F238E27FC236}">
                    <a16:creationId xmlns:a16="http://schemas.microsoft.com/office/drawing/2014/main" id="{2A67AC76-97AD-CA48-8D04-9447E4676D2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008" y="2768"/>
                <a:ext cx="1" cy="216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283" name="Line 82">
                <a:extLst>
                  <a:ext uri="{FF2B5EF4-FFF2-40B4-BE49-F238E27FC236}">
                    <a16:creationId xmlns:a16="http://schemas.microsoft.com/office/drawing/2014/main" id="{D3F3A66C-E517-A046-A529-5F01C490440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080" y="2832"/>
                <a:ext cx="1" cy="88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0277" name="Group 85">
              <a:extLst>
                <a:ext uri="{FF2B5EF4-FFF2-40B4-BE49-F238E27FC236}">
                  <a16:creationId xmlns:a16="http://schemas.microsoft.com/office/drawing/2014/main" id="{3ACF077A-4954-474D-9919-961BB8F1204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44" y="2896"/>
              <a:ext cx="504" cy="112"/>
              <a:chOff x="4344" y="2896"/>
              <a:chExt cx="504" cy="112"/>
            </a:xfrm>
          </p:grpSpPr>
          <p:sp>
            <p:nvSpPr>
              <p:cNvPr id="50278" name="Freeform 83">
                <a:extLst>
                  <a:ext uri="{FF2B5EF4-FFF2-40B4-BE49-F238E27FC236}">
                    <a16:creationId xmlns:a16="http://schemas.microsoft.com/office/drawing/2014/main" id="{790F7B04-9BB2-7640-9009-1A81F7668F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28" y="2896"/>
                <a:ext cx="120" cy="112"/>
              </a:xfrm>
              <a:custGeom>
                <a:avLst/>
                <a:gdLst>
                  <a:gd name="T0" fmla="*/ 120 w 120"/>
                  <a:gd name="T1" fmla="*/ 56 h 112"/>
                  <a:gd name="T2" fmla="*/ 0 w 120"/>
                  <a:gd name="T3" fmla="*/ 112 h 112"/>
                  <a:gd name="T4" fmla="*/ 40 w 120"/>
                  <a:gd name="T5" fmla="*/ 56 h 112"/>
                  <a:gd name="T6" fmla="*/ 0 w 120"/>
                  <a:gd name="T7" fmla="*/ 0 h 112"/>
                  <a:gd name="T8" fmla="*/ 120 w 120"/>
                  <a:gd name="T9" fmla="*/ 56 h 11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0"/>
                  <a:gd name="T16" fmla="*/ 0 h 112"/>
                  <a:gd name="T17" fmla="*/ 120 w 120"/>
                  <a:gd name="T18" fmla="*/ 112 h 11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0" h="112">
                    <a:moveTo>
                      <a:pt x="120" y="56"/>
                    </a:moveTo>
                    <a:lnTo>
                      <a:pt x="0" y="112"/>
                    </a:lnTo>
                    <a:lnTo>
                      <a:pt x="40" y="56"/>
                    </a:lnTo>
                    <a:lnTo>
                      <a:pt x="0" y="0"/>
                    </a:lnTo>
                    <a:lnTo>
                      <a:pt x="120" y="56"/>
                    </a:lnTo>
                    <a:close/>
                  </a:path>
                </a:pathLst>
              </a:custGeom>
              <a:solidFill>
                <a:srgbClr val="00000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50279" name="Line 84">
                <a:extLst>
                  <a:ext uri="{FF2B5EF4-FFF2-40B4-BE49-F238E27FC236}">
                    <a16:creationId xmlns:a16="http://schemas.microsoft.com/office/drawing/2014/main" id="{9B3F4257-243B-1942-92A3-1A2AC191E27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44" y="2952"/>
                <a:ext cx="424" cy="1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5" name="Group 129">
            <a:extLst>
              <a:ext uri="{FF2B5EF4-FFF2-40B4-BE49-F238E27FC236}">
                <a16:creationId xmlns:a16="http://schemas.microsoft.com/office/drawing/2014/main" id="{E749EBB1-9C3B-9443-AE8F-96E58993E538}"/>
              </a:ext>
            </a:extLst>
          </p:cNvPr>
          <p:cNvGrpSpPr>
            <a:grpSpLocks/>
          </p:cNvGrpSpPr>
          <p:nvPr/>
        </p:nvGrpSpPr>
        <p:grpSpPr bwMode="auto">
          <a:xfrm>
            <a:off x="4914900" y="2057400"/>
            <a:ext cx="2781300" cy="1016000"/>
            <a:chOff x="3096" y="1296"/>
            <a:chExt cx="1752" cy="640"/>
          </a:xfrm>
        </p:grpSpPr>
        <p:sp>
          <p:nvSpPr>
            <p:cNvPr id="50219" name="AutoShape 11">
              <a:extLst>
                <a:ext uri="{FF2B5EF4-FFF2-40B4-BE49-F238E27FC236}">
                  <a16:creationId xmlns:a16="http://schemas.microsoft.com/office/drawing/2014/main" id="{8308C230-3B7D-874F-9076-D0A9B264E4CE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3096" y="1296"/>
              <a:ext cx="1752" cy="6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220" name="Rectangle 13">
              <a:extLst>
                <a:ext uri="{FF2B5EF4-FFF2-40B4-BE49-F238E27FC236}">
                  <a16:creationId xmlns:a16="http://schemas.microsoft.com/office/drawing/2014/main" id="{0CD0C65F-0C7B-9447-8B37-4FD4CE86C6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04" y="1344"/>
              <a:ext cx="864" cy="576"/>
            </a:xfrm>
            <a:prstGeom prst="rect">
              <a:avLst/>
            </a:prstGeom>
            <a:solidFill>
              <a:srgbClr val="FF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0221" name="Rectangle 14">
              <a:extLst>
                <a:ext uri="{FF2B5EF4-FFF2-40B4-BE49-F238E27FC236}">
                  <a16:creationId xmlns:a16="http://schemas.microsoft.com/office/drawing/2014/main" id="{9F60450B-DA37-9D47-BC40-41C359C1D4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68" y="1344"/>
              <a:ext cx="864" cy="576"/>
            </a:xfrm>
            <a:prstGeom prst="rect">
              <a:avLst/>
            </a:prstGeom>
            <a:solidFill>
              <a:srgbClr val="BBBB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grpSp>
          <p:nvGrpSpPr>
            <p:cNvPr id="50222" name="Group 20">
              <a:extLst>
                <a:ext uri="{FF2B5EF4-FFF2-40B4-BE49-F238E27FC236}">
                  <a16:creationId xmlns:a16="http://schemas.microsoft.com/office/drawing/2014/main" id="{B5C9401F-7D42-3746-B847-EB77A50455C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168" y="1408"/>
              <a:ext cx="672" cy="440"/>
              <a:chOff x="3168" y="1408"/>
              <a:chExt cx="672" cy="440"/>
            </a:xfrm>
          </p:grpSpPr>
          <p:sp>
            <p:nvSpPr>
              <p:cNvPr id="50244" name="Oval 15">
                <a:extLst>
                  <a:ext uri="{FF2B5EF4-FFF2-40B4-BE49-F238E27FC236}">
                    <a16:creationId xmlns:a16="http://schemas.microsoft.com/office/drawing/2014/main" id="{BF8F7B7C-D470-2347-95E4-8473474497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24" y="1672"/>
                <a:ext cx="144" cy="144"/>
              </a:xfrm>
              <a:prstGeom prst="ellipse">
                <a:avLst/>
              </a:prstGeom>
              <a:solidFill>
                <a:srgbClr val="AA0000"/>
              </a:solidFill>
              <a:ln w="25400">
                <a:solidFill>
                  <a:srgbClr val="AA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50245" name="Oval 16">
                <a:extLst>
                  <a:ext uri="{FF2B5EF4-FFF2-40B4-BE49-F238E27FC236}">
                    <a16:creationId xmlns:a16="http://schemas.microsoft.com/office/drawing/2014/main" id="{F88159CF-0CA3-884D-97A5-0DE6DDF96C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8" y="1408"/>
                <a:ext cx="144" cy="144"/>
              </a:xfrm>
              <a:prstGeom prst="ellipse">
                <a:avLst/>
              </a:prstGeom>
              <a:solidFill>
                <a:srgbClr val="AA0000"/>
              </a:solidFill>
              <a:ln w="25400">
                <a:solidFill>
                  <a:srgbClr val="AA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50246" name="Oval 17">
                <a:extLst>
                  <a:ext uri="{FF2B5EF4-FFF2-40B4-BE49-F238E27FC236}">
                    <a16:creationId xmlns:a16="http://schemas.microsoft.com/office/drawing/2014/main" id="{3FB8BD73-89F9-F54C-BE27-6831BE9C7F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8" y="1504"/>
                <a:ext cx="144" cy="144"/>
              </a:xfrm>
              <a:prstGeom prst="ellipse">
                <a:avLst/>
              </a:prstGeom>
              <a:solidFill>
                <a:srgbClr val="AA0000"/>
              </a:solidFill>
              <a:ln w="25400">
                <a:solidFill>
                  <a:srgbClr val="AA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50247" name="Oval 18">
                <a:extLst>
                  <a:ext uri="{FF2B5EF4-FFF2-40B4-BE49-F238E27FC236}">
                    <a16:creationId xmlns:a16="http://schemas.microsoft.com/office/drawing/2014/main" id="{D1656BAB-5A00-BE4A-BD90-C82857705F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8" y="1704"/>
                <a:ext cx="144" cy="144"/>
              </a:xfrm>
              <a:prstGeom prst="ellipse">
                <a:avLst/>
              </a:prstGeom>
              <a:solidFill>
                <a:srgbClr val="AA0000"/>
              </a:solidFill>
              <a:ln w="25400">
                <a:solidFill>
                  <a:srgbClr val="AA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50248" name="Oval 19">
                <a:extLst>
                  <a:ext uri="{FF2B5EF4-FFF2-40B4-BE49-F238E27FC236}">
                    <a16:creationId xmlns:a16="http://schemas.microsoft.com/office/drawing/2014/main" id="{E6BE26A2-DDEC-8E4A-854C-5F99C5F17E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96" y="1456"/>
                <a:ext cx="144" cy="144"/>
              </a:xfrm>
              <a:prstGeom prst="ellipse">
                <a:avLst/>
              </a:prstGeom>
              <a:solidFill>
                <a:srgbClr val="AA0000"/>
              </a:solidFill>
              <a:ln w="25400">
                <a:solidFill>
                  <a:srgbClr val="AA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grpSp>
          <p:nvGrpSpPr>
            <p:cNvPr id="50223" name="Group 26">
              <a:extLst>
                <a:ext uri="{FF2B5EF4-FFF2-40B4-BE49-F238E27FC236}">
                  <a16:creationId xmlns:a16="http://schemas.microsoft.com/office/drawing/2014/main" id="{385D347F-4589-AF4A-84DB-9EB720096C4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176" y="1352"/>
              <a:ext cx="640" cy="534"/>
              <a:chOff x="3176" y="1352"/>
              <a:chExt cx="640" cy="534"/>
            </a:xfrm>
          </p:grpSpPr>
          <p:sp>
            <p:nvSpPr>
              <p:cNvPr id="50239" name="Rectangle 21">
                <a:extLst>
                  <a:ext uri="{FF2B5EF4-FFF2-40B4-BE49-F238E27FC236}">
                    <a16:creationId xmlns:a16="http://schemas.microsoft.com/office/drawing/2014/main" id="{359C46F8-1F13-754C-B499-EE45DE220B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40" y="1616"/>
                <a:ext cx="112" cy="2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9pPr>
              </a:lstStyle>
              <a:p>
                <a:r>
                  <a:rPr lang="en-US" altLang="en-US">
                    <a:solidFill>
                      <a:srgbClr val="FFFFFF"/>
                    </a:solidFill>
                    <a:latin typeface="Arial" panose="020B0604020202020204" pitchFamily="34" charset="0"/>
                  </a:rPr>
                  <a:t>+</a:t>
                </a:r>
                <a:endParaRPr lang="en-US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50240" name="Rectangle 22">
                <a:extLst>
                  <a:ext uri="{FF2B5EF4-FFF2-40B4-BE49-F238E27FC236}">
                    <a16:creationId xmlns:a16="http://schemas.microsoft.com/office/drawing/2014/main" id="{72F00167-5555-8349-A28F-8BA01DC5B3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76" y="1352"/>
                <a:ext cx="112" cy="2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9pPr>
              </a:lstStyle>
              <a:p>
                <a:r>
                  <a:rPr lang="en-US" altLang="en-US">
                    <a:solidFill>
                      <a:srgbClr val="FFFFFF"/>
                    </a:solidFill>
                    <a:latin typeface="Arial" panose="020B0604020202020204" pitchFamily="34" charset="0"/>
                  </a:rPr>
                  <a:t>+</a:t>
                </a:r>
                <a:endParaRPr lang="en-US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50241" name="Rectangle 23">
                <a:extLst>
                  <a:ext uri="{FF2B5EF4-FFF2-40B4-BE49-F238E27FC236}">
                    <a16:creationId xmlns:a16="http://schemas.microsoft.com/office/drawing/2014/main" id="{0F237F4D-E78A-B146-8F2E-71DD7F4F5E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16" y="1448"/>
                <a:ext cx="112" cy="2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9pPr>
              </a:lstStyle>
              <a:p>
                <a:r>
                  <a:rPr lang="en-US" altLang="en-US">
                    <a:solidFill>
                      <a:srgbClr val="FFFFFF"/>
                    </a:solidFill>
                    <a:latin typeface="Arial" panose="020B0604020202020204" pitchFamily="34" charset="0"/>
                  </a:rPr>
                  <a:t>+</a:t>
                </a:r>
                <a:endParaRPr lang="en-US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50242" name="Rectangle 24">
                <a:extLst>
                  <a:ext uri="{FF2B5EF4-FFF2-40B4-BE49-F238E27FC236}">
                    <a16:creationId xmlns:a16="http://schemas.microsoft.com/office/drawing/2014/main" id="{AE53380A-FBE0-054F-A200-CEB7712513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24" y="1656"/>
                <a:ext cx="112" cy="2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9pPr>
              </a:lstStyle>
              <a:p>
                <a:r>
                  <a:rPr lang="en-US" altLang="en-US">
                    <a:solidFill>
                      <a:srgbClr val="FFFFFF"/>
                    </a:solidFill>
                    <a:latin typeface="Arial" panose="020B0604020202020204" pitchFamily="34" charset="0"/>
                  </a:rPr>
                  <a:t>+</a:t>
                </a:r>
                <a:endParaRPr lang="en-US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50243" name="Rectangle 25">
                <a:extLst>
                  <a:ext uri="{FF2B5EF4-FFF2-40B4-BE49-F238E27FC236}">
                    <a16:creationId xmlns:a16="http://schemas.microsoft.com/office/drawing/2014/main" id="{B8900D9C-5982-DC48-980E-846E81F639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04" y="1400"/>
                <a:ext cx="112" cy="2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9pPr>
              </a:lstStyle>
              <a:p>
                <a:r>
                  <a:rPr lang="en-US" altLang="en-US">
                    <a:solidFill>
                      <a:srgbClr val="FFFFFF"/>
                    </a:solidFill>
                    <a:latin typeface="Arial" panose="020B0604020202020204" pitchFamily="34" charset="0"/>
                  </a:rPr>
                  <a:t>+</a:t>
                </a:r>
                <a:endParaRPr lang="en-US" altLang="en-US"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50224" name="Group 32">
              <a:extLst>
                <a:ext uri="{FF2B5EF4-FFF2-40B4-BE49-F238E27FC236}">
                  <a16:creationId xmlns:a16="http://schemas.microsoft.com/office/drawing/2014/main" id="{50FB4151-526D-EE48-BDC2-4EF68A4FD2B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40" y="1440"/>
              <a:ext cx="720" cy="432"/>
              <a:chOff x="4040" y="1440"/>
              <a:chExt cx="720" cy="432"/>
            </a:xfrm>
          </p:grpSpPr>
          <p:sp>
            <p:nvSpPr>
              <p:cNvPr id="50234" name="Oval 27">
                <a:extLst>
                  <a:ext uri="{FF2B5EF4-FFF2-40B4-BE49-F238E27FC236}">
                    <a16:creationId xmlns:a16="http://schemas.microsoft.com/office/drawing/2014/main" id="{D2E9F752-019A-B14B-AB5A-19C47C4D84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40" y="1704"/>
                <a:ext cx="144" cy="144"/>
              </a:xfrm>
              <a:prstGeom prst="ellipse">
                <a:avLst/>
              </a:prstGeom>
              <a:solidFill>
                <a:srgbClr val="555555"/>
              </a:solidFill>
              <a:ln w="25400">
                <a:solidFill>
                  <a:srgbClr val="555555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50235" name="Oval 28">
                <a:extLst>
                  <a:ext uri="{FF2B5EF4-FFF2-40B4-BE49-F238E27FC236}">
                    <a16:creationId xmlns:a16="http://schemas.microsoft.com/office/drawing/2014/main" id="{D8C04EFF-228F-3949-9C4D-16511DCD53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84" y="1440"/>
                <a:ext cx="144" cy="144"/>
              </a:xfrm>
              <a:prstGeom prst="ellipse">
                <a:avLst/>
              </a:prstGeom>
              <a:solidFill>
                <a:srgbClr val="555555"/>
              </a:solidFill>
              <a:ln w="25400">
                <a:solidFill>
                  <a:srgbClr val="555555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50236" name="Oval 29">
                <a:extLst>
                  <a:ext uri="{FF2B5EF4-FFF2-40B4-BE49-F238E27FC236}">
                    <a16:creationId xmlns:a16="http://schemas.microsoft.com/office/drawing/2014/main" id="{370256FB-92E6-0E4C-AB29-61400C8727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28" y="1680"/>
                <a:ext cx="144" cy="144"/>
              </a:xfrm>
              <a:prstGeom prst="ellipse">
                <a:avLst/>
              </a:prstGeom>
              <a:solidFill>
                <a:srgbClr val="555555"/>
              </a:solidFill>
              <a:ln w="25400">
                <a:solidFill>
                  <a:srgbClr val="555555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50237" name="Oval 30">
                <a:extLst>
                  <a:ext uri="{FF2B5EF4-FFF2-40B4-BE49-F238E27FC236}">
                    <a16:creationId xmlns:a16="http://schemas.microsoft.com/office/drawing/2014/main" id="{B6B4404B-0EAA-5E4F-99DB-4A9AF9C8A1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72" y="1488"/>
                <a:ext cx="144" cy="144"/>
              </a:xfrm>
              <a:prstGeom prst="ellipse">
                <a:avLst/>
              </a:prstGeom>
              <a:solidFill>
                <a:srgbClr val="555555"/>
              </a:solidFill>
              <a:ln w="25400">
                <a:solidFill>
                  <a:srgbClr val="555555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50238" name="Oval 31">
                <a:extLst>
                  <a:ext uri="{FF2B5EF4-FFF2-40B4-BE49-F238E27FC236}">
                    <a16:creationId xmlns:a16="http://schemas.microsoft.com/office/drawing/2014/main" id="{26CA3F4D-C4EC-3744-B120-8754A15008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16" y="1728"/>
                <a:ext cx="144" cy="144"/>
              </a:xfrm>
              <a:prstGeom prst="ellipse">
                <a:avLst/>
              </a:prstGeom>
              <a:solidFill>
                <a:srgbClr val="555555"/>
              </a:solidFill>
              <a:ln w="25400">
                <a:solidFill>
                  <a:srgbClr val="555555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grpSp>
          <p:nvGrpSpPr>
            <p:cNvPr id="50225" name="Group 38">
              <a:extLst>
                <a:ext uri="{FF2B5EF4-FFF2-40B4-BE49-F238E27FC236}">
                  <a16:creationId xmlns:a16="http://schemas.microsoft.com/office/drawing/2014/main" id="{7F3C1A51-7FDC-E541-A47E-BD0CC37C2F6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80" y="1376"/>
              <a:ext cx="640" cy="518"/>
              <a:chOff x="4080" y="1376"/>
              <a:chExt cx="640" cy="518"/>
            </a:xfrm>
          </p:grpSpPr>
          <p:sp>
            <p:nvSpPr>
              <p:cNvPr id="50229" name="Rectangle 33">
                <a:extLst>
                  <a:ext uri="{FF2B5EF4-FFF2-40B4-BE49-F238E27FC236}">
                    <a16:creationId xmlns:a16="http://schemas.microsoft.com/office/drawing/2014/main" id="{61ADF4E9-A3F8-544D-A3F6-E5ED6CD7E6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80" y="1640"/>
                <a:ext cx="64" cy="2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9pPr>
              </a:lstStyle>
              <a:p>
                <a:r>
                  <a:rPr lang="en-US" altLang="en-US">
                    <a:solidFill>
                      <a:srgbClr val="FFFFFF"/>
                    </a:solidFill>
                    <a:latin typeface="Arial" panose="020B0604020202020204" pitchFamily="34" charset="0"/>
                  </a:rPr>
                  <a:t>-</a:t>
                </a:r>
                <a:endParaRPr lang="en-US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50230" name="Rectangle 34">
                <a:extLst>
                  <a:ext uri="{FF2B5EF4-FFF2-40B4-BE49-F238E27FC236}">
                    <a16:creationId xmlns:a16="http://schemas.microsoft.com/office/drawing/2014/main" id="{255F854D-C509-BB43-9D62-C853029258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4" y="1376"/>
                <a:ext cx="64" cy="2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9pPr>
              </a:lstStyle>
              <a:p>
                <a:r>
                  <a:rPr lang="en-US" altLang="en-US">
                    <a:solidFill>
                      <a:srgbClr val="FFFFFF"/>
                    </a:solidFill>
                    <a:latin typeface="Arial" panose="020B0604020202020204" pitchFamily="34" charset="0"/>
                  </a:rPr>
                  <a:t>-</a:t>
                </a:r>
                <a:endParaRPr lang="en-US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50231" name="Rectangle 35">
                <a:extLst>
                  <a:ext uri="{FF2B5EF4-FFF2-40B4-BE49-F238E27FC236}">
                    <a16:creationId xmlns:a16="http://schemas.microsoft.com/office/drawing/2014/main" id="{A4F372DD-AE6C-A74F-8321-98137E6DC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68" y="1616"/>
                <a:ext cx="64" cy="2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9pPr>
              </a:lstStyle>
              <a:p>
                <a:r>
                  <a:rPr lang="en-US" altLang="en-US">
                    <a:solidFill>
                      <a:srgbClr val="FFFFFF"/>
                    </a:solidFill>
                    <a:latin typeface="Arial" panose="020B0604020202020204" pitchFamily="34" charset="0"/>
                  </a:rPr>
                  <a:t>-</a:t>
                </a:r>
                <a:endParaRPr lang="en-US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50232" name="Rectangle 36">
                <a:extLst>
                  <a:ext uri="{FF2B5EF4-FFF2-40B4-BE49-F238E27FC236}">
                    <a16:creationId xmlns:a16="http://schemas.microsoft.com/office/drawing/2014/main" id="{73FAE72F-2E4E-C349-9EC9-AC90C777A4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12" y="1424"/>
                <a:ext cx="64" cy="2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9pPr>
              </a:lstStyle>
              <a:p>
                <a:r>
                  <a:rPr lang="en-US" altLang="en-US">
                    <a:solidFill>
                      <a:srgbClr val="FFFFFF"/>
                    </a:solidFill>
                    <a:latin typeface="Arial" panose="020B0604020202020204" pitchFamily="34" charset="0"/>
                  </a:rPr>
                  <a:t>-</a:t>
                </a:r>
                <a:endParaRPr lang="en-US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50233" name="Rectangle 37">
                <a:extLst>
                  <a:ext uri="{FF2B5EF4-FFF2-40B4-BE49-F238E27FC236}">
                    <a16:creationId xmlns:a16="http://schemas.microsoft.com/office/drawing/2014/main" id="{7669D3E3-6A6E-D448-9A67-2ABA319F54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6" y="1664"/>
                <a:ext cx="64" cy="2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9pPr>
              </a:lstStyle>
              <a:p>
                <a:r>
                  <a:rPr lang="en-US" altLang="en-US">
                    <a:solidFill>
                      <a:srgbClr val="FFFFFF"/>
                    </a:solidFill>
                    <a:latin typeface="Arial" panose="020B0604020202020204" pitchFamily="34" charset="0"/>
                  </a:rPr>
                  <a:t>-</a:t>
                </a:r>
                <a:endParaRPr lang="en-US" altLang="en-US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50226" name="Rectangle 39">
              <a:extLst>
                <a:ext uri="{FF2B5EF4-FFF2-40B4-BE49-F238E27FC236}">
                  <a16:creationId xmlns:a16="http://schemas.microsoft.com/office/drawing/2014/main" id="{1A9240B4-D4F4-CF4B-A539-21A3FA8030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0" y="1304"/>
              <a:ext cx="445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2000" i="1">
                  <a:solidFill>
                    <a:srgbClr val="000000"/>
                  </a:solidFill>
                  <a:latin typeface="Arial" panose="020B0604020202020204" pitchFamily="34" charset="0"/>
                </a:rPr>
                <a:t>p-type</a:t>
              </a:r>
              <a:endParaRPr lang="en-US" altLang="en-US" i="1">
                <a:latin typeface="Arial" panose="020B0604020202020204" pitchFamily="34" charset="0"/>
              </a:endParaRPr>
            </a:p>
          </p:txBody>
        </p:sp>
        <p:sp>
          <p:nvSpPr>
            <p:cNvPr id="50227" name="Rectangle 41">
              <a:extLst>
                <a:ext uri="{FF2B5EF4-FFF2-40B4-BE49-F238E27FC236}">
                  <a16:creationId xmlns:a16="http://schemas.microsoft.com/office/drawing/2014/main" id="{BCC36970-C973-6248-BFD3-76ECC96A3E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6" y="1304"/>
              <a:ext cx="445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2000" i="1">
                  <a:solidFill>
                    <a:srgbClr val="000000"/>
                  </a:solidFill>
                  <a:latin typeface="Arial" panose="020B0604020202020204" pitchFamily="34" charset="0"/>
                </a:rPr>
                <a:t>n</a:t>
              </a:r>
              <a:r>
                <a:rPr lang="en-US" altLang="en-US" sz="2000">
                  <a:solidFill>
                    <a:srgbClr val="000000"/>
                  </a:solidFill>
                  <a:latin typeface="Arial" panose="020B0604020202020204" pitchFamily="34" charset="0"/>
                </a:rPr>
                <a:t>-type</a:t>
              </a:r>
              <a:endParaRPr lang="en-US" altLang="en-US">
                <a:latin typeface="Arial" panose="020B0604020202020204" pitchFamily="34" charset="0"/>
              </a:endParaRPr>
            </a:p>
          </p:txBody>
        </p:sp>
      </p:grpSp>
      <p:grpSp>
        <p:nvGrpSpPr>
          <p:cNvPr id="10" name="Group 135">
            <a:extLst>
              <a:ext uri="{FF2B5EF4-FFF2-40B4-BE49-F238E27FC236}">
                <a16:creationId xmlns:a16="http://schemas.microsoft.com/office/drawing/2014/main" id="{4C9F30FE-55FE-7442-92EA-2D1FA7B80EA2}"/>
              </a:ext>
            </a:extLst>
          </p:cNvPr>
          <p:cNvGrpSpPr>
            <a:grpSpLocks/>
          </p:cNvGrpSpPr>
          <p:nvPr/>
        </p:nvGrpSpPr>
        <p:grpSpPr bwMode="auto">
          <a:xfrm>
            <a:off x="4597400" y="5041900"/>
            <a:ext cx="3492500" cy="1384300"/>
            <a:chOff x="2896" y="3176"/>
            <a:chExt cx="2200" cy="872"/>
          </a:xfrm>
        </p:grpSpPr>
        <p:sp>
          <p:nvSpPr>
            <p:cNvPr id="50187" name="Rectangle 89">
              <a:extLst>
                <a:ext uri="{FF2B5EF4-FFF2-40B4-BE49-F238E27FC236}">
                  <a16:creationId xmlns:a16="http://schemas.microsoft.com/office/drawing/2014/main" id="{68A9F738-5B6D-8349-8957-D31A8D614C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12" y="3216"/>
              <a:ext cx="864" cy="576"/>
            </a:xfrm>
            <a:prstGeom prst="rect">
              <a:avLst/>
            </a:prstGeom>
            <a:solidFill>
              <a:srgbClr val="FF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0188" name="Rectangle 90">
              <a:extLst>
                <a:ext uri="{FF2B5EF4-FFF2-40B4-BE49-F238E27FC236}">
                  <a16:creationId xmlns:a16="http://schemas.microsoft.com/office/drawing/2014/main" id="{09D9F009-8B89-B244-B21E-2487EAD899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76" y="3216"/>
              <a:ext cx="864" cy="576"/>
            </a:xfrm>
            <a:prstGeom prst="rect">
              <a:avLst/>
            </a:prstGeom>
            <a:solidFill>
              <a:srgbClr val="BBBB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0189" name="Oval 91">
              <a:extLst>
                <a:ext uri="{FF2B5EF4-FFF2-40B4-BE49-F238E27FC236}">
                  <a16:creationId xmlns:a16="http://schemas.microsoft.com/office/drawing/2014/main" id="{7026CA37-83EF-1C47-8B4E-5B66278A42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44" y="3568"/>
              <a:ext cx="144" cy="144"/>
            </a:xfrm>
            <a:prstGeom prst="ellipse">
              <a:avLst/>
            </a:prstGeom>
            <a:solidFill>
              <a:srgbClr val="AA0000"/>
            </a:solidFill>
            <a:ln w="25400">
              <a:solidFill>
                <a:srgbClr val="AA0000"/>
              </a:solidFill>
              <a:round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0190" name="Oval 92">
              <a:extLst>
                <a:ext uri="{FF2B5EF4-FFF2-40B4-BE49-F238E27FC236}">
                  <a16:creationId xmlns:a16="http://schemas.microsoft.com/office/drawing/2014/main" id="{4A15B371-BABC-1F40-A7C5-2922A30B81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32" y="3352"/>
              <a:ext cx="144" cy="144"/>
            </a:xfrm>
            <a:prstGeom prst="ellipse">
              <a:avLst/>
            </a:prstGeom>
            <a:solidFill>
              <a:srgbClr val="AA0000"/>
            </a:solidFill>
            <a:ln w="25400">
              <a:solidFill>
                <a:srgbClr val="AA0000"/>
              </a:solidFill>
              <a:round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0191" name="Oval 93">
              <a:extLst>
                <a:ext uri="{FF2B5EF4-FFF2-40B4-BE49-F238E27FC236}">
                  <a16:creationId xmlns:a16="http://schemas.microsoft.com/office/drawing/2014/main" id="{78C04EED-F38D-5342-B765-D3F2B9D29D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96" y="3432"/>
              <a:ext cx="144" cy="144"/>
            </a:xfrm>
            <a:prstGeom prst="ellipse">
              <a:avLst/>
            </a:prstGeom>
            <a:solidFill>
              <a:srgbClr val="AA0000"/>
            </a:solidFill>
            <a:ln w="25400">
              <a:solidFill>
                <a:srgbClr val="AA0000"/>
              </a:solidFill>
              <a:round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0192" name="Oval 94">
              <a:extLst>
                <a:ext uri="{FF2B5EF4-FFF2-40B4-BE49-F238E27FC236}">
                  <a16:creationId xmlns:a16="http://schemas.microsoft.com/office/drawing/2014/main" id="{2E69D202-12B5-104F-963B-8C896816BF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76" y="3624"/>
              <a:ext cx="144" cy="144"/>
            </a:xfrm>
            <a:prstGeom prst="ellipse">
              <a:avLst/>
            </a:prstGeom>
            <a:solidFill>
              <a:srgbClr val="AA0000"/>
            </a:solidFill>
            <a:ln w="25400">
              <a:solidFill>
                <a:srgbClr val="AA0000"/>
              </a:solidFill>
              <a:round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0193" name="Oval 95">
              <a:extLst>
                <a:ext uri="{FF2B5EF4-FFF2-40B4-BE49-F238E27FC236}">
                  <a16:creationId xmlns:a16="http://schemas.microsoft.com/office/drawing/2014/main" id="{829A160D-74FB-D046-8A11-039BFF0B8A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6" y="3280"/>
              <a:ext cx="144" cy="144"/>
            </a:xfrm>
            <a:prstGeom prst="ellipse">
              <a:avLst/>
            </a:prstGeom>
            <a:solidFill>
              <a:srgbClr val="AA0000"/>
            </a:solidFill>
            <a:ln w="25400">
              <a:solidFill>
                <a:srgbClr val="AA0000"/>
              </a:solidFill>
              <a:round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0194" name="Rectangle 97">
              <a:extLst>
                <a:ext uri="{FF2B5EF4-FFF2-40B4-BE49-F238E27FC236}">
                  <a16:creationId xmlns:a16="http://schemas.microsoft.com/office/drawing/2014/main" id="{D06B3F31-B359-0E41-9B59-CC9A24DE6B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60" y="3512"/>
              <a:ext cx="112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>
                  <a:solidFill>
                    <a:srgbClr val="FFFFFF"/>
                  </a:solidFill>
                  <a:latin typeface="Arial" panose="020B0604020202020204" pitchFamily="34" charset="0"/>
                </a:rPr>
                <a:t>+</a:t>
              </a:r>
              <a:endParaRPr lang="en-US" altLang="en-US">
                <a:latin typeface="Arial" panose="020B0604020202020204" pitchFamily="34" charset="0"/>
              </a:endParaRPr>
            </a:p>
          </p:txBody>
        </p:sp>
        <p:sp>
          <p:nvSpPr>
            <p:cNvPr id="50195" name="Rectangle 98">
              <a:extLst>
                <a:ext uri="{FF2B5EF4-FFF2-40B4-BE49-F238E27FC236}">
                  <a16:creationId xmlns:a16="http://schemas.microsoft.com/office/drawing/2014/main" id="{7603CA6A-4E9F-7740-AAE8-7A73FCE64F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48" y="3296"/>
              <a:ext cx="112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>
                  <a:solidFill>
                    <a:srgbClr val="FFFFFF"/>
                  </a:solidFill>
                  <a:latin typeface="Arial" panose="020B0604020202020204" pitchFamily="34" charset="0"/>
                </a:rPr>
                <a:t>+</a:t>
              </a:r>
              <a:endParaRPr lang="en-US" altLang="en-US">
                <a:latin typeface="Arial" panose="020B0604020202020204" pitchFamily="34" charset="0"/>
              </a:endParaRPr>
            </a:p>
          </p:txBody>
        </p:sp>
        <p:sp>
          <p:nvSpPr>
            <p:cNvPr id="50196" name="Rectangle 99">
              <a:extLst>
                <a:ext uri="{FF2B5EF4-FFF2-40B4-BE49-F238E27FC236}">
                  <a16:creationId xmlns:a16="http://schemas.microsoft.com/office/drawing/2014/main" id="{38016CFC-511E-254C-9CD3-CBB5854590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04" y="3384"/>
              <a:ext cx="112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>
                  <a:solidFill>
                    <a:srgbClr val="FFFFFF"/>
                  </a:solidFill>
                  <a:latin typeface="Arial" panose="020B0604020202020204" pitchFamily="34" charset="0"/>
                </a:rPr>
                <a:t>+</a:t>
              </a:r>
              <a:endParaRPr lang="en-US" altLang="en-US">
                <a:latin typeface="Arial" panose="020B0604020202020204" pitchFamily="34" charset="0"/>
              </a:endParaRPr>
            </a:p>
          </p:txBody>
        </p:sp>
        <p:sp>
          <p:nvSpPr>
            <p:cNvPr id="50197" name="Rectangle 100">
              <a:extLst>
                <a:ext uri="{FF2B5EF4-FFF2-40B4-BE49-F238E27FC236}">
                  <a16:creationId xmlns:a16="http://schemas.microsoft.com/office/drawing/2014/main" id="{1BC14835-2358-5A48-9080-B1A0A820D3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84" y="3576"/>
              <a:ext cx="112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>
                  <a:solidFill>
                    <a:srgbClr val="FFFFFF"/>
                  </a:solidFill>
                  <a:latin typeface="Arial" panose="020B0604020202020204" pitchFamily="34" charset="0"/>
                </a:rPr>
                <a:t>+</a:t>
              </a:r>
              <a:endParaRPr lang="en-US" altLang="en-US">
                <a:latin typeface="Arial" panose="020B0604020202020204" pitchFamily="34" charset="0"/>
              </a:endParaRPr>
            </a:p>
          </p:txBody>
        </p:sp>
        <p:sp>
          <p:nvSpPr>
            <p:cNvPr id="50198" name="Rectangle 101">
              <a:extLst>
                <a:ext uri="{FF2B5EF4-FFF2-40B4-BE49-F238E27FC236}">
                  <a16:creationId xmlns:a16="http://schemas.microsoft.com/office/drawing/2014/main" id="{BCF7F35E-2BCC-704E-BB95-8D968AAE2C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52" y="3224"/>
              <a:ext cx="112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>
                  <a:solidFill>
                    <a:srgbClr val="FFFFFF"/>
                  </a:solidFill>
                  <a:latin typeface="Arial" panose="020B0604020202020204" pitchFamily="34" charset="0"/>
                </a:rPr>
                <a:t>+</a:t>
              </a:r>
              <a:endParaRPr lang="en-US" altLang="en-US">
                <a:latin typeface="Arial" panose="020B0604020202020204" pitchFamily="34" charset="0"/>
              </a:endParaRPr>
            </a:p>
          </p:txBody>
        </p:sp>
        <p:sp>
          <p:nvSpPr>
            <p:cNvPr id="50199" name="Oval 104">
              <a:extLst>
                <a:ext uri="{FF2B5EF4-FFF2-40B4-BE49-F238E27FC236}">
                  <a16:creationId xmlns:a16="http://schemas.microsoft.com/office/drawing/2014/main" id="{7906E114-B928-C447-BB3A-96BE705E00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80" y="3600"/>
              <a:ext cx="144" cy="144"/>
            </a:xfrm>
            <a:prstGeom prst="ellipse">
              <a:avLst/>
            </a:prstGeom>
            <a:solidFill>
              <a:srgbClr val="555555"/>
            </a:solidFill>
            <a:ln w="25400">
              <a:solidFill>
                <a:srgbClr val="555555"/>
              </a:solidFill>
              <a:round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0200" name="Oval 105">
              <a:extLst>
                <a:ext uri="{FF2B5EF4-FFF2-40B4-BE49-F238E27FC236}">
                  <a16:creationId xmlns:a16="http://schemas.microsoft.com/office/drawing/2014/main" id="{318BB419-98D4-CD49-A34B-332383372B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80" y="3384"/>
              <a:ext cx="144" cy="144"/>
            </a:xfrm>
            <a:prstGeom prst="ellipse">
              <a:avLst/>
            </a:prstGeom>
            <a:solidFill>
              <a:srgbClr val="555555"/>
            </a:solidFill>
            <a:ln w="25400">
              <a:solidFill>
                <a:srgbClr val="555555"/>
              </a:solidFill>
              <a:round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0201" name="Oval 106">
              <a:extLst>
                <a:ext uri="{FF2B5EF4-FFF2-40B4-BE49-F238E27FC236}">
                  <a16:creationId xmlns:a16="http://schemas.microsoft.com/office/drawing/2014/main" id="{21D1BD68-E4DA-EA47-800F-F5C7FD1C8B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8" y="3240"/>
              <a:ext cx="144" cy="144"/>
            </a:xfrm>
            <a:prstGeom prst="ellipse">
              <a:avLst/>
            </a:prstGeom>
            <a:solidFill>
              <a:srgbClr val="555555"/>
            </a:solidFill>
            <a:ln w="25400">
              <a:solidFill>
                <a:srgbClr val="555555"/>
              </a:solidFill>
              <a:round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0202" name="Oval 107">
              <a:extLst>
                <a:ext uri="{FF2B5EF4-FFF2-40B4-BE49-F238E27FC236}">
                  <a16:creationId xmlns:a16="http://schemas.microsoft.com/office/drawing/2014/main" id="{323F437E-FCF5-7546-B5E6-B2D854507D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2" y="3456"/>
              <a:ext cx="144" cy="144"/>
            </a:xfrm>
            <a:prstGeom prst="ellipse">
              <a:avLst/>
            </a:prstGeom>
            <a:solidFill>
              <a:srgbClr val="555555"/>
            </a:solidFill>
            <a:ln w="25400">
              <a:solidFill>
                <a:srgbClr val="555555"/>
              </a:solidFill>
              <a:round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grpSp>
          <p:nvGrpSpPr>
            <p:cNvPr id="50203" name="Group 134">
              <a:extLst>
                <a:ext uri="{FF2B5EF4-FFF2-40B4-BE49-F238E27FC236}">
                  <a16:creationId xmlns:a16="http://schemas.microsoft.com/office/drawing/2014/main" id="{941F9C39-E3B6-B549-BE09-33B484C7A36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668" y="3556"/>
              <a:ext cx="144" cy="230"/>
              <a:chOff x="4696" y="3584"/>
              <a:chExt cx="144" cy="230"/>
            </a:xfrm>
          </p:grpSpPr>
          <p:sp>
            <p:nvSpPr>
              <p:cNvPr id="50217" name="Oval 103">
                <a:extLst>
                  <a:ext uri="{FF2B5EF4-FFF2-40B4-BE49-F238E27FC236}">
                    <a16:creationId xmlns:a16="http://schemas.microsoft.com/office/drawing/2014/main" id="{594A1279-AC51-AD4E-8EB5-1A07A6B5E0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96" y="3648"/>
                <a:ext cx="144" cy="144"/>
              </a:xfrm>
              <a:prstGeom prst="ellipse">
                <a:avLst/>
              </a:prstGeom>
              <a:solidFill>
                <a:srgbClr val="555555"/>
              </a:solidFill>
              <a:ln w="25400">
                <a:solidFill>
                  <a:srgbClr val="555555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50218" name="Rectangle 108">
                <a:extLst>
                  <a:ext uri="{FF2B5EF4-FFF2-40B4-BE49-F238E27FC236}">
                    <a16:creationId xmlns:a16="http://schemas.microsoft.com/office/drawing/2014/main" id="{2BA42314-2A62-0F40-AD2E-EC3095CB57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36" y="3584"/>
                <a:ext cx="64" cy="2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9pPr>
              </a:lstStyle>
              <a:p>
                <a:r>
                  <a:rPr lang="en-US" altLang="en-US">
                    <a:solidFill>
                      <a:srgbClr val="FFFFFF"/>
                    </a:solidFill>
                    <a:latin typeface="Arial" panose="020B0604020202020204" pitchFamily="34" charset="0"/>
                  </a:rPr>
                  <a:t>-</a:t>
                </a:r>
                <a:endParaRPr lang="en-US" altLang="en-US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50204" name="Rectangle 109">
              <a:extLst>
                <a:ext uri="{FF2B5EF4-FFF2-40B4-BE49-F238E27FC236}">
                  <a16:creationId xmlns:a16="http://schemas.microsoft.com/office/drawing/2014/main" id="{9BF3BD11-3730-B847-889B-A58F4CB231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12" y="3536"/>
              <a:ext cx="64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>
                  <a:solidFill>
                    <a:srgbClr val="FFFFFF"/>
                  </a:solidFill>
                  <a:latin typeface="Arial" panose="020B0604020202020204" pitchFamily="34" charset="0"/>
                </a:rPr>
                <a:t>-</a:t>
              </a:r>
              <a:endParaRPr lang="en-US" altLang="en-US">
                <a:latin typeface="Arial" panose="020B0604020202020204" pitchFamily="34" charset="0"/>
              </a:endParaRPr>
            </a:p>
          </p:txBody>
        </p:sp>
        <p:sp>
          <p:nvSpPr>
            <p:cNvPr id="50205" name="Rectangle 110">
              <a:extLst>
                <a:ext uri="{FF2B5EF4-FFF2-40B4-BE49-F238E27FC236}">
                  <a16:creationId xmlns:a16="http://schemas.microsoft.com/office/drawing/2014/main" id="{FABCC396-FD0B-E742-A472-C0147AE95B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12" y="3320"/>
              <a:ext cx="64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>
                  <a:solidFill>
                    <a:srgbClr val="FFFFFF"/>
                  </a:solidFill>
                  <a:latin typeface="Arial" panose="020B0604020202020204" pitchFamily="34" charset="0"/>
                </a:rPr>
                <a:t>-</a:t>
              </a:r>
              <a:endParaRPr lang="en-US" altLang="en-US">
                <a:latin typeface="Arial" panose="020B0604020202020204" pitchFamily="34" charset="0"/>
              </a:endParaRPr>
            </a:p>
          </p:txBody>
        </p:sp>
        <p:sp>
          <p:nvSpPr>
            <p:cNvPr id="50206" name="Rectangle 111">
              <a:extLst>
                <a:ext uri="{FF2B5EF4-FFF2-40B4-BE49-F238E27FC236}">
                  <a16:creationId xmlns:a16="http://schemas.microsoft.com/office/drawing/2014/main" id="{3383662E-EAE2-3842-A877-BD86508A38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8" y="3176"/>
              <a:ext cx="64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>
                  <a:solidFill>
                    <a:srgbClr val="FFFFFF"/>
                  </a:solidFill>
                  <a:latin typeface="Arial" panose="020B0604020202020204" pitchFamily="34" charset="0"/>
                </a:rPr>
                <a:t>-</a:t>
              </a:r>
              <a:endParaRPr lang="en-US" altLang="en-US">
                <a:latin typeface="Arial" panose="020B0604020202020204" pitchFamily="34" charset="0"/>
              </a:endParaRPr>
            </a:p>
          </p:txBody>
        </p:sp>
        <p:sp>
          <p:nvSpPr>
            <p:cNvPr id="50207" name="Rectangle 112">
              <a:extLst>
                <a:ext uri="{FF2B5EF4-FFF2-40B4-BE49-F238E27FC236}">
                  <a16:creationId xmlns:a16="http://schemas.microsoft.com/office/drawing/2014/main" id="{7660DEF4-0E5D-194B-85EC-AD4001EEA8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2" y="3392"/>
              <a:ext cx="64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>
                  <a:solidFill>
                    <a:srgbClr val="FFFFFF"/>
                  </a:solidFill>
                  <a:latin typeface="Arial" panose="020B0604020202020204" pitchFamily="34" charset="0"/>
                </a:rPr>
                <a:t>-</a:t>
              </a:r>
              <a:endParaRPr lang="en-US" altLang="en-US">
                <a:latin typeface="Arial" panose="020B0604020202020204" pitchFamily="34" charset="0"/>
              </a:endParaRPr>
            </a:p>
          </p:txBody>
        </p:sp>
        <p:sp>
          <p:nvSpPr>
            <p:cNvPr id="50208" name="Rectangle 115">
              <a:extLst>
                <a:ext uri="{FF2B5EF4-FFF2-40B4-BE49-F238E27FC236}">
                  <a16:creationId xmlns:a16="http://schemas.microsoft.com/office/drawing/2014/main" id="{C90F80CB-5F10-444C-AE1B-358396B854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4" y="3185"/>
              <a:ext cx="445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2000" i="1">
                  <a:solidFill>
                    <a:srgbClr val="000000"/>
                  </a:solidFill>
                  <a:latin typeface="Arial" panose="020B0604020202020204" pitchFamily="34" charset="0"/>
                </a:rPr>
                <a:t>p</a:t>
              </a:r>
              <a:r>
                <a:rPr lang="en-US" altLang="en-US" sz="2000">
                  <a:solidFill>
                    <a:srgbClr val="000000"/>
                  </a:solidFill>
                  <a:latin typeface="Arial" panose="020B0604020202020204" pitchFamily="34" charset="0"/>
                </a:rPr>
                <a:t>-type</a:t>
              </a:r>
              <a:endParaRPr lang="en-US" altLang="en-US">
                <a:latin typeface="Arial" panose="020B0604020202020204" pitchFamily="34" charset="0"/>
              </a:endParaRPr>
            </a:p>
          </p:txBody>
        </p:sp>
        <p:sp>
          <p:nvSpPr>
            <p:cNvPr id="50209" name="Rectangle 116">
              <a:extLst>
                <a:ext uri="{FF2B5EF4-FFF2-40B4-BE49-F238E27FC236}">
                  <a16:creationId xmlns:a16="http://schemas.microsoft.com/office/drawing/2014/main" id="{2C27D543-503F-6447-A7DA-E339D406CC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48" y="3176"/>
              <a:ext cx="445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2000" i="1">
                  <a:solidFill>
                    <a:srgbClr val="000000"/>
                  </a:solidFill>
                  <a:latin typeface="Arial" panose="020B0604020202020204" pitchFamily="34" charset="0"/>
                </a:rPr>
                <a:t>n</a:t>
              </a:r>
              <a:r>
                <a:rPr lang="en-US" altLang="en-US" sz="2000">
                  <a:solidFill>
                    <a:srgbClr val="000000"/>
                  </a:solidFill>
                  <a:latin typeface="Arial" panose="020B0604020202020204" pitchFamily="34" charset="0"/>
                </a:rPr>
                <a:t>-type</a:t>
              </a:r>
              <a:endParaRPr lang="en-US" altLang="en-US" i="1">
                <a:latin typeface="Arial" panose="020B0604020202020204" pitchFamily="34" charset="0"/>
              </a:endParaRPr>
            </a:p>
          </p:txBody>
        </p:sp>
        <p:sp>
          <p:nvSpPr>
            <p:cNvPr id="50210" name="Freeform 118">
              <a:extLst>
                <a:ext uri="{FF2B5EF4-FFF2-40B4-BE49-F238E27FC236}">
                  <a16:creationId xmlns:a16="http://schemas.microsoft.com/office/drawing/2014/main" id="{1C9573ED-AC68-C547-B10B-BAFC73BD6D07}"/>
                </a:ext>
              </a:extLst>
            </p:cNvPr>
            <p:cNvSpPr>
              <a:spLocks/>
            </p:cNvSpPr>
            <p:nvPr/>
          </p:nvSpPr>
          <p:spPr bwMode="auto">
            <a:xfrm>
              <a:off x="2896" y="3504"/>
              <a:ext cx="2160" cy="432"/>
            </a:xfrm>
            <a:custGeom>
              <a:avLst/>
              <a:gdLst>
                <a:gd name="T0" fmla="*/ 216 w 2160"/>
                <a:gd name="T1" fmla="*/ 0 h 432"/>
                <a:gd name="T2" fmla="*/ 0 w 2160"/>
                <a:gd name="T3" fmla="*/ 0 h 432"/>
                <a:gd name="T4" fmla="*/ 0 w 2160"/>
                <a:gd name="T5" fmla="*/ 432 h 432"/>
                <a:gd name="T6" fmla="*/ 2160 w 2160"/>
                <a:gd name="T7" fmla="*/ 432 h 432"/>
                <a:gd name="T8" fmla="*/ 2160 w 2160"/>
                <a:gd name="T9" fmla="*/ 0 h 432"/>
                <a:gd name="T10" fmla="*/ 1944 w 2160"/>
                <a:gd name="T11" fmla="*/ 0 h 43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160"/>
                <a:gd name="T19" fmla="*/ 0 h 432"/>
                <a:gd name="T20" fmla="*/ 2160 w 2160"/>
                <a:gd name="T21" fmla="*/ 432 h 43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160" h="432">
                  <a:moveTo>
                    <a:pt x="216" y="0"/>
                  </a:moveTo>
                  <a:lnTo>
                    <a:pt x="0" y="0"/>
                  </a:lnTo>
                  <a:lnTo>
                    <a:pt x="0" y="432"/>
                  </a:lnTo>
                  <a:lnTo>
                    <a:pt x="2160" y="432"/>
                  </a:lnTo>
                  <a:lnTo>
                    <a:pt x="2160" y="0"/>
                  </a:lnTo>
                  <a:lnTo>
                    <a:pt x="1944" y="0"/>
                  </a:lnTo>
                </a:path>
              </a:pathLst>
            </a:cu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0211" name="Rectangle 120">
              <a:extLst>
                <a:ext uri="{FF2B5EF4-FFF2-40B4-BE49-F238E27FC236}">
                  <a16:creationId xmlns:a16="http://schemas.microsoft.com/office/drawing/2014/main" id="{94EF18B2-909D-0A41-93D2-74454A514F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96" y="3320"/>
              <a:ext cx="64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Arial" panose="020B0604020202020204" pitchFamily="34" charset="0"/>
                </a:rPr>
                <a:t>-</a:t>
              </a:r>
              <a:endParaRPr lang="en-US" altLang="en-US">
                <a:latin typeface="Arial" panose="020B0604020202020204" pitchFamily="34" charset="0"/>
              </a:endParaRPr>
            </a:p>
          </p:txBody>
        </p:sp>
        <p:sp>
          <p:nvSpPr>
            <p:cNvPr id="50212" name="Rectangle 121">
              <a:extLst>
                <a:ext uri="{FF2B5EF4-FFF2-40B4-BE49-F238E27FC236}">
                  <a16:creationId xmlns:a16="http://schemas.microsoft.com/office/drawing/2014/main" id="{33D29EF2-1F75-B64D-8466-C432423266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4" y="3320"/>
              <a:ext cx="112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>
                  <a:solidFill>
                    <a:srgbClr val="AA0000"/>
                  </a:solidFill>
                  <a:latin typeface="Arial" panose="020B0604020202020204" pitchFamily="34" charset="0"/>
                </a:rPr>
                <a:t>+</a:t>
              </a:r>
              <a:endParaRPr lang="en-US" altLang="en-US">
                <a:latin typeface="Arial" panose="020B0604020202020204" pitchFamily="34" charset="0"/>
              </a:endParaRPr>
            </a:p>
          </p:txBody>
        </p:sp>
        <p:sp>
          <p:nvSpPr>
            <p:cNvPr id="50213" name="Line 122">
              <a:extLst>
                <a:ext uri="{FF2B5EF4-FFF2-40B4-BE49-F238E27FC236}">
                  <a16:creationId xmlns:a16="http://schemas.microsoft.com/office/drawing/2014/main" id="{0DF14AB0-E0B5-184A-97A6-20CAF8B58A9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96" y="3832"/>
              <a:ext cx="1" cy="216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214" name="Line 124">
              <a:extLst>
                <a:ext uri="{FF2B5EF4-FFF2-40B4-BE49-F238E27FC236}">
                  <a16:creationId xmlns:a16="http://schemas.microsoft.com/office/drawing/2014/main" id="{B6E7988B-A758-9744-B250-9464E1A05A1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52" y="3832"/>
              <a:ext cx="1" cy="216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215" name="Line 132">
              <a:extLst>
                <a:ext uri="{FF2B5EF4-FFF2-40B4-BE49-F238E27FC236}">
                  <a16:creationId xmlns:a16="http://schemas.microsoft.com/office/drawing/2014/main" id="{21B6F677-4EF8-124F-9A86-3525EF9122E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77" y="3898"/>
              <a:ext cx="0" cy="8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216" name="Line 133">
              <a:extLst>
                <a:ext uri="{FF2B5EF4-FFF2-40B4-BE49-F238E27FC236}">
                  <a16:creationId xmlns:a16="http://schemas.microsoft.com/office/drawing/2014/main" id="{A72A35A3-E6BD-AD45-AB2C-F771B6B01B9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20" y="3899"/>
              <a:ext cx="0" cy="8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3676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676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676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676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676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7620" grpId="0"/>
      <p:bldP spid="367621" grpId="0"/>
      <p:bldP spid="36762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Slide Number Placeholder 5">
            <a:extLst>
              <a:ext uri="{FF2B5EF4-FFF2-40B4-BE49-F238E27FC236}">
                <a16:creationId xmlns:a16="http://schemas.microsoft.com/office/drawing/2014/main" id="{DA989A52-7963-1D48-AFC7-DA8C1C4682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fld id="{D73BE457-F26A-4547-8776-FA623C50D2E6}" type="slidenum">
              <a:rPr lang="en-US" altLang="en-US" sz="1200">
                <a:latin typeface="Liberation Sans" charset="0"/>
              </a:rPr>
              <a:pPr/>
              <a:t>24</a:t>
            </a:fld>
            <a:endParaRPr lang="en-US" altLang="en-US" sz="1200">
              <a:latin typeface="Liberation Sans" charset="0"/>
            </a:endParaRPr>
          </a:p>
        </p:txBody>
      </p:sp>
      <p:pic>
        <p:nvPicPr>
          <p:cNvPr id="59394" name="Picture 9" descr="Fig 18_23">
            <a:extLst>
              <a:ext uri="{FF2B5EF4-FFF2-40B4-BE49-F238E27FC236}">
                <a16:creationId xmlns:a16="http://schemas.microsoft.com/office/drawing/2014/main" id="{79BD5E35-6819-0343-AA7B-3D5E2F31C6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0713" y="923925"/>
            <a:ext cx="4448175" cy="5221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395" name="Picture 8" descr="Fig 18_22">
            <a:extLst>
              <a:ext uri="{FF2B5EF4-FFF2-40B4-BE49-F238E27FC236}">
                <a16:creationId xmlns:a16="http://schemas.microsoft.com/office/drawing/2014/main" id="{4D51C296-960A-5143-972C-1C1C172695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075" y="1770063"/>
            <a:ext cx="3971925" cy="4046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9396" name="Rectangle 2">
            <a:extLst>
              <a:ext uri="{FF2B5EF4-FFF2-40B4-BE49-F238E27FC236}">
                <a16:creationId xmlns:a16="http://schemas.microsoft.com/office/drawing/2014/main" id="{A1042F3A-4035-CE44-AE38-70A3C62DE6F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Liberation Sans" charset="0"/>
              </a:rPr>
              <a:t>Properties of Rectifying Junction</a:t>
            </a:r>
          </a:p>
        </p:txBody>
      </p:sp>
    </p:spTree>
    <p:extLst>
      <p:ext uri="{BB962C8B-B14F-4D97-AF65-F5344CB8AC3E}">
        <p14:creationId xmlns:p14="http://schemas.microsoft.com/office/powerpoint/2010/main" val="18529162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59420A6D-338F-AD45-8C37-A0A447BF0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fld id="{44C847FF-A018-604E-B6A8-1971FBF241C2}" type="slidenum">
              <a:rPr lang="en-US" altLang="en-US" sz="1200">
                <a:latin typeface="Arial" panose="020B0604020202020204" pitchFamily="34" charset="0"/>
              </a:rPr>
              <a:pPr/>
              <a:t>25</a:t>
            </a:fld>
            <a:endParaRPr lang="en-US" altLang="en-US" sz="1200">
              <a:latin typeface="Arial" panose="020B0604020202020204" pitchFamily="34" charset="0"/>
            </a:endParaRPr>
          </a:p>
        </p:txBody>
      </p:sp>
      <p:sp>
        <p:nvSpPr>
          <p:cNvPr id="52227" name="Rectangle 2">
            <a:extLst>
              <a:ext uri="{FF2B5EF4-FFF2-40B4-BE49-F238E27FC236}">
                <a16:creationId xmlns:a16="http://schemas.microsoft.com/office/drawing/2014/main" id="{A3E2E13E-764E-294F-A5AF-F9FBBF84E77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cs typeface="Arial" panose="020B0604020202020204" pitchFamily="34" charset="0"/>
                <a:sym typeface="Symbol" pitchFamily="2" charset="2"/>
              </a:rPr>
              <a:t>Intrinsic Semiconductors</a:t>
            </a:r>
          </a:p>
        </p:txBody>
      </p:sp>
      <p:sp>
        <p:nvSpPr>
          <p:cNvPr id="52228" name="Rectangle 3">
            <a:extLst>
              <a:ext uri="{FF2B5EF4-FFF2-40B4-BE49-F238E27FC236}">
                <a16:creationId xmlns:a16="http://schemas.microsoft.com/office/drawing/2014/main" id="{841E6BAE-E883-6946-B418-CDD445A6BB7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96913" y="1203325"/>
            <a:ext cx="7772400" cy="1343025"/>
          </a:xfrm>
        </p:spPr>
        <p:txBody>
          <a:bodyPr/>
          <a:lstStyle/>
          <a:p>
            <a:r>
              <a:rPr lang="en-US" altLang="en-US" sz="2400" b="0">
                <a:cs typeface="Arial" panose="020B0604020202020204" pitchFamily="34" charset="0"/>
                <a:sym typeface="Symbol" pitchFamily="2" charset="2"/>
              </a:rPr>
              <a:t>Pure material semiconductors: e.g., silicon &amp; germanium</a:t>
            </a:r>
          </a:p>
          <a:p>
            <a:pPr lvl="1"/>
            <a:r>
              <a:rPr lang="en-US" altLang="en-US" sz="2400" b="0">
                <a:ea typeface="ＭＳ Ｐゴシック" panose="020B0600070205080204" pitchFamily="34" charset="-128"/>
                <a:cs typeface="Arial" panose="020B0604020202020204" pitchFamily="34" charset="0"/>
                <a:sym typeface="Symbol" pitchFamily="2" charset="2"/>
              </a:rPr>
              <a:t>Group IVA materials</a:t>
            </a:r>
          </a:p>
        </p:txBody>
      </p:sp>
      <p:sp>
        <p:nvSpPr>
          <p:cNvPr id="335876" name="Rectangle 4">
            <a:extLst>
              <a:ext uri="{FF2B5EF4-FFF2-40B4-BE49-F238E27FC236}">
                <a16:creationId xmlns:a16="http://schemas.microsoft.com/office/drawing/2014/main" id="{281ECEAD-5ECB-6B41-B019-144AE3A1AA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6913" y="2444750"/>
            <a:ext cx="7889875" cy="2867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prstDash val="dash"/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20000"/>
              </a:spcBef>
              <a:buFontTx/>
              <a:buChar char="•"/>
            </a:pPr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  <a:sym typeface="Symbol" pitchFamily="2" charset="2"/>
              </a:rPr>
              <a:t>  </a:t>
            </a:r>
            <a:r>
              <a:rPr lang="en-US" altLang="en-US" sz="1400">
                <a:latin typeface="Arial" panose="020B0604020202020204" pitchFamily="34" charset="0"/>
                <a:cs typeface="Arial" panose="020B0604020202020204" pitchFamily="34" charset="0"/>
                <a:sym typeface="Symbol" pitchFamily="2" charset="2"/>
              </a:rPr>
              <a:t> </a:t>
            </a:r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  <a:sym typeface="Symbol" pitchFamily="2" charset="2"/>
              </a:rPr>
              <a:t>Compound semiconductors </a:t>
            </a:r>
          </a:p>
          <a:p>
            <a:pPr lvl="1">
              <a:spcBef>
                <a:spcPct val="20000"/>
              </a:spcBef>
              <a:buFontTx/>
              <a:buChar char="–"/>
            </a:pPr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  <a:sym typeface="Symbol" pitchFamily="2" charset="2"/>
              </a:rPr>
              <a:t> </a:t>
            </a:r>
            <a:r>
              <a:rPr lang="en-US" altLang="en-US" sz="1200">
                <a:latin typeface="Arial" panose="020B0604020202020204" pitchFamily="34" charset="0"/>
                <a:cs typeface="Arial" panose="020B0604020202020204" pitchFamily="34" charset="0"/>
                <a:sym typeface="Symbol" pitchFamily="2" charset="2"/>
              </a:rPr>
              <a:t> </a:t>
            </a:r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  <a:sym typeface="Symbol" pitchFamily="2" charset="2"/>
              </a:rPr>
              <a:t>III-V compounds</a:t>
            </a:r>
          </a:p>
          <a:p>
            <a:pPr lvl="2">
              <a:spcBef>
                <a:spcPct val="20000"/>
              </a:spcBef>
              <a:buFontTx/>
              <a:buChar char="•"/>
            </a:pPr>
            <a:r>
              <a:rPr lang="en-US" altLang="en-US" sz="2000">
                <a:latin typeface="Arial" panose="020B0604020202020204" pitchFamily="34" charset="0"/>
                <a:cs typeface="Arial" panose="020B0604020202020204" pitchFamily="34" charset="0"/>
                <a:sym typeface="Symbol" pitchFamily="2" charset="2"/>
              </a:rPr>
              <a:t>  Ex:  GaAs &amp; InSb</a:t>
            </a:r>
          </a:p>
          <a:p>
            <a:pPr lvl="1">
              <a:spcBef>
                <a:spcPct val="20000"/>
              </a:spcBef>
              <a:buFontTx/>
              <a:buChar char="–"/>
            </a:pPr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  <a:sym typeface="Symbol" pitchFamily="2" charset="2"/>
              </a:rPr>
              <a:t> </a:t>
            </a:r>
            <a:r>
              <a:rPr lang="en-US" altLang="en-US" sz="1200">
                <a:latin typeface="Arial" panose="020B0604020202020204" pitchFamily="34" charset="0"/>
                <a:cs typeface="Arial" panose="020B0604020202020204" pitchFamily="34" charset="0"/>
                <a:sym typeface="Symbol" pitchFamily="2" charset="2"/>
              </a:rPr>
              <a:t> </a:t>
            </a:r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  <a:sym typeface="Symbol" pitchFamily="2" charset="2"/>
              </a:rPr>
              <a:t>II-VI compounds</a:t>
            </a:r>
          </a:p>
          <a:p>
            <a:pPr lvl="2">
              <a:spcBef>
                <a:spcPct val="20000"/>
              </a:spcBef>
              <a:buFontTx/>
              <a:buChar char="•"/>
            </a:pPr>
            <a:r>
              <a:rPr lang="en-US" altLang="en-US" sz="2000">
                <a:latin typeface="Arial" panose="020B0604020202020204" pitchFamily="34" charset="0"/>
                <a:cs typeface="Arial" panose="020B0604020202020204" pitchFamily="34" charset="0"/>
                <a:sym typeface="Symbol" pitchFamily="2" charset="2"/>
              </a:rPr>
              <a:t>  Ex:  CdS &amp; ZnTe</a:t>
            </a:r>
          </a:p>
          <a:p>
            <a:pPr lvl="1">
              <a:spcBef>
                <a:spcPct val="20000"/>
              </a:spcBef>
              <a:buFontTx/>
              <a:buChar char="–"/>
            </a:pPr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  <a:sym typeface="Symbol" pitchFamily="2" charset="2"/>
              </a:rPr>
              <a:t> </a:t>
            </a:r>
            <a:r>
              <a:rPr lang="en-US" altLang="en-US" sz="1200">
                <a:latin typeface="Arial" panose="020B0604020202020204" pitchFamily="34" charset="0"/>
                <a:cs typeface="Arial" panose="020B0604020202020204" pitchFamily="34" charset="0"/>
                <a:sym typeface="Symbol" pitchFamily="2" charset="2"/>
              </a:rPr>
              <a:t> </a:t>
            </a:r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  <a:sym typeface="Symbol" pitchFamily="2" charset="2"/>
              </a:rPr>
              <a:t>The wider the electronegativity difference between </a:t>
            </a:r>
            <a:br>
              <a:rPr lang="en-US" altLang="en-US">
                <a:latin typeface="Arial" panose="020B0604020202020204" pitchFamily="34" charset="0"/>
                <a:cs typeface="Arial" panose="020B0604020202020204" pitchFamily="34" charset="0"/>
                <a:sym typeface="Symbol" pitchFamily="2" charset="2"/>
              </a:rPr>
            </a:br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  <a:sym typeface="Symbol" pitchFamily="2" charset="2"/>
              </a:rPr>
              <a:t>     the elements the wider the energy gap.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358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587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lide Number Placeholder 4">
            <a:extLst>
              <a:ext uri="{FF2B5EF4-FFF2-40B4-BE49-F238E27FC236}">
                <a16:creationId xmlns:a16="http://schemas.microsoft.com/office/drawing/2014/main" id="{07A90F3D-603B-F241-9E94-CC318D11E8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fld id="{2EB3C6BA-2DF3-1C4C-BE2D-1D58C89EDCFB}" type="slidenum">
              <a:rPr lang="en-US" altLang="en-US" sz="1200">
                <a:latin typeface="Arial" panose="020B0604020202020204" pitchFamily="34" charset="0"/>
              </a:rPr>
              <a:pPr/>
              <a:t>26</a:t>
            </a:fld>
            <a:endParaRPr lang="en-US" altLang="en-US" sz="1200">
              <a:latin typeface="Arial" panose="020B0604020202020204" pitchFamily="34" charset="0"/>
            </a:endParaRPr>
          </a:p>
        </p:txBody>
      </p:sp>
      <p:sp>
        <p:nvSpPr>
          <p:cNvPr id="54275" name="Rectangle 4">
            <a:extLst>
              <a:ext uri="{FF2B5EF4-FFF2-40B4-BE49-F238E27FC236}">
                <a16:creationId xmlns:a16="http://schemas.microsoft.com/office/drawing/2014/main" id="{9FF3E62E-7FFC-E64C-90D4-8B6FBBE505C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000"/>
              <a:t>Doped Semiconductor: Conductivity vs. T</a:t>
            </a:r>
          </a:p>
        </p:txBody>
      </p:sp>
      <p:sp>
        <p:nvSpPr>
          <p:cNvPr id="54276" name="Rectangle 5">
            <a:extLst>
              <a:ext uri="{FF2B5EF4-FFF2-40B4-BE49-F238E27FC236}">
                <a16:creationId xmlns:a16="http://schemas.microsoft.com/office/drawing/2014/main" id="{1516409F-5515-DB48-813B-03773F326D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" y="1066800"/>
            <a:ext cx="4114800" cy="164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>
                <a:latin typeface="Arial" panose="020B0604020202020204" pitchFamily="34" charset="0"/>
              </a:rPr>
              <a:t>•  Data for </a:t>
            </a:r>
            <a:r>
              <a:rPr lang="en-US" altLang="en-US">
                <a:solidFill>
                  <a:schemeClr val="tx2"/>
                </a:solidFill>
                <a:latin typeface="Arial" panose="020B0604020202020204" pitchFamily="34" charset="0"/>
              </a:rPr>
              <a:t>Doped Silicon</a:t>
            </a:r>
            <a:r>
              <a:rPr lang="en-US" altLang="en-US">
                <a:latin typeface="Arial" panose="020B0604020202020204" pitchFamily="34" charset="0"/>
              </a:rPr>
              <a:t>:</a:t>
            </a:r>
          </a:p>
          <a:p>
            <a:r>
              <a:rPr lang="en-US" altLang="en-US" sz="2200">
                <a:latin typeface="Arial" panose="020B0604020202020204" pitchFamily="34" charset="0"/>
              </a:rPr>
              <a:t>    -- </a:t>
            </a:r>
            <a:r>
              <a:rPr lang="en-US" altLang="en-US" sz="2200">
                <a:latin typeface="Symbol" pitchFamily="2" charset="2"/>
              </a:rPr>
              <a:t>s</a:t>
            </a:r>
            <a:r>
              <a:rPr lang="en-US" altLang="en-US" sz="2200">
                <a:latin typeface="Arial" panose="020B0604020202020204" pitchFamily="34" charset="0"/>
              </a:rPr>
              <a:t> increases doping</a:t>
            </a:r>
          </a:p>
          <a:p>
            <a:r>
              <a:rPr lang="en-US" altLang="en-US" sz="2200">
                <a:latin typeface="Arial" panose="020B0604020202020204" pitchFamily="34" charset="0"/>
              </a:rPr>
              <a:t>    -- reason:  </a:t>
            </a:r>
            <a:r>
              <a:rPr lang="en-US" altLang="en-US" sz="2000">
                <a:latin typeface="Arial" panose="020B0604020202020204" pitchFamily="34" charset="0"/>
              </a:rPr>
              <a:t>imperfection sites</a:t>
            </a:r>
          </a:p>
          <a:p>
            <a:r>
              <a:rPr lang="en-US" altLang="en-US" sz="2000">
                <a:latin typeface="Arial" panose="020B0604020202020204" pitchFamily="34" charset="0"/>
              </a:rPr>
              <a:t>        lower the activation energy to</a:t>
            </a:r>
          </a:p>
          <a:p>
            <a:r>
              <a:rPr lang="en-US" altLang="en-US" sz="2000">
                <a:latin typeface="Arial" panose="020B0604020202020204" pitchFamily="34" charset="0"/>
              </a:rPr>
              <a:t>        produce mobile electrons.</a:t>
            </a:r>
            <a:endParaRPr lang="en-US" altLang="en-US">
              <a:latin typeface="Arial" panose="020B0604020202020204" pitchFamily="34" charset="0"/>
            </a:endParaRPr>
          </a:p>
        </p:txBody>
      </p:sp>
      <p:grpSp>
        <p:nvGrpSpPr>
          <p:cNvPr id="54278" name="Group 116">
            <a:extLst>
              <a:ext uri="{FF2B5EF4-FFF2-40B4-BE49-F238E27FC236}">
                <a16:creationId xmlns:a16="http://schemas.microsoft.com/office/drawing/2014/main" id="{7D09858D-1063-1447-95BC-818553D24B86}"/>
              </a:ext>
            </a:extLst>
          </p:cNvPr>
          <p:cNvGrpSpPr>
            <a:grpSpLocks/>
          </p:cNvGrpSpPr>
          <p:nvPr/>
        </p:nvGrpSpPr>
        <p:grpSpPr bwMode="auto">
          <a:xfrm>
            <a:off x="781050" y="2819400"/>
            <a:ext cx="3105150" cy="3138488"/>
            <a:chOff x="492" y="1776"/>
            <a:chExt cx="1956" cy="1977"/>
          </a:xfrm>
        </p:grpSpPr>
        <p:sp>
          <p:nvSpPr>
            <p:cNvPr id="54325" name="AutoShape 11">
              <a:extLst>
                <a:ext uri="{FF2B5EF4-FFF2-40B4-BE49-F238E27FC236}">
                  <a16:creationId xmlns:a16="http://schemas.microsoft.com/office/drawing/2014/main" id="{C9EFAC66-CEBD-204C-87FB-9A475FA93BF0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492" y="1776"/>
              <a:ext cx="1956" cy="19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4326" name="Freeform 12">
              <a:extLst>
                <a:ext uri="{FF2B5EF4-FFF2-40B4-BE49-F238E27FC236}">
                  <a16:creationId xmlns:a16="http://schemas.microsoft.com/office/drawing/2014/main" id="{23A2649D-A7F8-C746-94D2-F02B5D91E5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368" y="1916"/>
              <a:ext cx="1005" cy="502"/>
            </a:xfrm>
            <a:custGeom>
              <a:avLst/>
              <a:gdLst>
                <a:gd name="T0" fmla="*/ 0 w 1005"/>
                <a:gd name="T1" fmla="*/ 502 h 502"/>
                <a:gd name="T2" fmla="*/ 59 w 1005"/>
                <a:gd name="T3" fmla="*/ 415 h 502"/>
                <a:gd name="T4" fmla="*/ 146 w 1005"/>
                <a:gd name="T5" fmla="*/ 333 h 502"/>
                <a:gd name="T6" fmla="*/ 240 w 1005"/>
                <a:gd name="T7" fmla="*/ 280 h 502"/>
                <a:gd name="T8" fmla="*/ 368 w 1005"/>
                <a:gd name="T9" fmla="*/ 257 h 502"/>
                <a:gd name="T10" fmla="*/ 473 w 1005"/>
                <a:gd name="T11" fmla="*/ 263 h 502"/>
                <a:gd name="T12" fmla="*/ 578 w 1005"/>
                <a:gd name="T13" fmla="*/ 286 h 502"/>
                <a:gd name="T14" fmla="*/ 672 w 1005"/>
                <a:gd name="T15" fmla="*/ 327 h 502"/>
                <a:gd name="T16" fmla="*/ 730 w 1005"/>
                <a:gd name="T17" fmla="*/ 374 h 502"/>
                <a:gd name="T18" fmla="*/ 771 w 1005"/>
                <a:gd name="T19" fmla="*/ 397 h 502"/>
                <a:gd name="T20" fmla="*/ 794 w 1005"/>
                <a:gd name="T21" fmla="*/ 397 h 502"/>
                <a:gd name="T22" fmla="*/ 812 w 1005"/>
                <a:gd name="T23" fmla="*/ 386 h 502"/>
                <a:gd name="T24" fmla="*/ 864 w 1005"/>
                <a:gd name="T25" fmla="*/ 257 h 502"/>
                <a:gd name="T26" fmla="*/ 935 w 1005"/>
                <a:gd name="T27" fmla="*/ 123 h 502"/>
                <a:gd name="T28" fmla="*/ 1005 w 1005"/>
                <a:gd name="T29" fmla="*/ 0 h 502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1005"/>
                <a:gd name="T46" fmla="*/ 0 h 502"/>
                <a:gd name="T47" fmla="*/ 1005 w 1005"/>
                <a:gd name="T48" fmla="*/ 502 h 502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1005" h="502">
                  <a:moveTo>
                    <a:pt x="0" y="502"/>
                  </a:moveTo>
                  <a:lnTo>
                    <a:pt x="59" y="415"/>
                  </a:lnTo>
                  <a:lnTo>
                    <a:pt x="146" y="333"/>
                  </a:lnTo>
                  <a:lnTo>
                    <a:pt x="240" y="280"/>
                  </a:lnTo>
                  <a:lnTo>
                    <a:pt x="368" y="257"/>
                  </a:lnTo>
                  <a:lnTo>
                    <a:pt x="473" y="263"/>
                  </a:lnTo>
                  <a:lnTo>
                    <a:pt x="578" y="286"/>
                  </a:lnTo>
                  <a:lnTo>
                    <a:pt x="672" y="327"/>
                  </a:lnTo>
                  <a:lnTo>
                    <a:pt x="730" y="374"/>
                  </a:lnTo>
                  <a:lnTo>
                    <a:pt x="771" y="397"/>
                  </a:lnTo>
                  <a:lnTo>
                    <a:pt x="794" y="397"/>
                  </a:lnTo>
                  <a:lnTo>
                    <a:pt x="812" y="386"/>
                  </a:lnTo>
                  <a:lnTo>
                    <a:pt x="864" y="257"/>
                  </a:lnTo>
                  <a:lnTo>
                    <a:pt x="935" y="123"/>
                  </a:lnTo>
                  <a:lnTo>
                    <a:pt x="1005" y="0"/>
                  </a:lnTo>
                </a:path>
              </a:pathLst>
            </a:custGeom>
            <a:noFill/>
            <a:ln w="381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4327" name="Freeform 14">
              <a:extLst>
                <a:ext uri="{FF2B5EF4-FFF2-40B4-BE49-F238E27FC236}">
                  <a16:creationId xmlns:a16="http://schemas.microsoft.com/office/drawing/2014/main" id="{25B5C1C9-408E-E947-BCD4-242E171B219D}"/>
                </a:ext>
              </a:extLst>
            </p:cNvPr>
            <p:cNvSpPr>
              <a:spLocks/>
            </p:cNvSpPr>
            <p:nvPr/>
          </p:nvSpPr>
          <p:spPr bwMode="auto">
            <a:xfrm>
              <a:off x="1322" y="1910"/>
              <a:ext cx="1045" cy="415"/>
            </a:xfrm>
            <a:custGeom>
              <a:avLst/>
              <a:gdLst>
                <a:gd name="T0" fmla="*/ 0 w 1045"/>
                <a:gd name="T1" fmla="*/ 415 h 415"/>
                <a:gd name="T2" fmla="*/ 52 w 1045"/>
                <a:gd name="T3" fmla="*/ 345 h 415"/>
                <a:gd name="T4" fmla="*/ 140 w 1045"/>
                <a:gd name="T5" fmla="*/ 263 h 415"/>
                <a:gd name="T6" fmla="*/ 262 w 1045"/>
                <a:gd name="T7" fmla="*/ 187 h 415"/>
                <a:gd name="T8" fmla="*/ 385 w 1045"/>
                <a:gd name="T9" fmla="*/ 158 h 415"/>
                <a:gd name="T10" fmla="*/ 508 w 1045"/>
                <a:gd name="T11" fmla="*/ 146 h 415"/>
                <a:gd name="T12" fmla="*/ 595 w 1045"/>
                <a:gd name="T13" fmla="*/ 158 h 415"/>
                <a:gd name="T14" fmla="*/ 706 w 1045"/>
                <a:gd name="T15" fmla="*/ 181 h 415"/>
                <a:gd name="T16" fmla="*/ 811 w 1045"/>
                <a:gd name="T17" fmla="*/ 222 h 415"/>
                <a:gd name="T18" fmla="*/ 858 w 1045"/>
                <a:gd name="T19" fmla="*/ 246 h 415"/>
                <a:gd name="T20" fmla="*/ 881 w 1045"/>
                <a:gd name="T21" fmla="*/ 251 h 415"/>
                <a:gd name="T22" fmla="*/ 905 w 1045"/>
                <a:gd name="T23" fmla="*/ 246 h 415"/>
                <a:gd name="T24" fmla="*/ 916 w 1045"/>
                <a:gd name="T25" fmla="*/ 240 h 415"/>
                <a:gd name="T26" fmla="*/ 957 w 1045"/>
                <a:gd name="T27" fmla="*/ 140 h 415"/>
                <a:gd name="T28" fmla="*/ 1004 w 1045"/>
                <a:gd name="T29" fmla="*/ 65 h 415"/>
                <a:gd name="T30" fmla="*/ 1045 w 1045"/>
                <a:gd name="T31" fmla="*/ 0 h 415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045"/>
                <a:gd name="T49" fmla="*/ 0 h 415"/>
                <a:gd name="T50" fmla="*/ 1045 w 1045"/>
                <a:gd name="T51" fmla="*/ 415 h 415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045" h="415">
                  <a:moveTo>
                    <a:pt x="0" y="415"/>
                  </a:moveTo>
                  <a:lnTo>
                    <a:pt x="52" y="345"/>
                  </a:lnTo>
                  <a:lnTo>
                    <a:pt x="140" y="263"/>
                  </a:lnTo>
                  <a:lnTo>
                    <a:pt x="262" y="187"/>
                  </a:lnTo>
                  <a:lnTo>
                    <a:pt x="385" y="158"/>
                  </a:lnTo>
                  <a:lnTo>
                    <a:pt x="508" y="146"/>
                  </a:lnTo>
                  <a:lnTo>
                    <a:pt x="595" y="158"/>
                  </a:lnTo>
                  <a:lnTo>
                    <a:pt x="706" y="181"/>
                  </a:lnTo>
                  <a:lnTo>
                    <a:pt x="811" y="222"/>
                  </a:lnTo>
                  <a:lnTo>
                    <a:pt x="858" y="246"/>
                  </a:lnTo>
                  <a:lnTo>
                    <a:pt x="881" y="251"/>
                  </a:lnTo>
                  <a:lnTo>
                    <a:pt x="905" y="246"/>
                  </a:lnTo>
                  <a:lnTo>
                    <a:pt x="916" y="240"/>
                  </a:lnTo>
                  <a:lnTo>
                    <a:pt x="957" y="140"/>
                  </a:lnTo>
                  <a:lnTo>
                    <a:pt x="1004" y="65"/>
                  </a:lnTo>
                  <a:lnTo>
                    <a:pt x="1045" y="0"/>
                  </a:lnTo>
                </a:path>
              </a:pathLst>
            </a:custGeom>
            <a:noFill/>
            <a:ln w="38100">
              <a:solidFill>
                <a:srgbClr val="AA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4328" name="Rectangle 16">
              <a:extLst>
                <a:ext uri="{FF2B5EF4-FFF2-40B4-BE49-F238E27FC236}">
                  <a16:creationId xmlns:a16="http://schemas.microsoft.com/office/drawing/2014/main" id="{B1DCC859-3EE7-0F47-A8D1-9895B56D6D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63" y="2319"/>
              <a:ext cx="318" cy="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300">
                  <a:solidFill>
                    <a:srgbClr val="FF0000"/>
                  </a:solidFill>
                  <a:latin typeface="Arial" panose="020B0604020202020204" pitchFamily="34" charset="0"/>
                </a:rPr>
                <a:t>doped </a:t>
              </a:r>
              <a:endParaRPr lang="en-US" altLang="en-US">
                <a:latin typeface="Arial" panose="020B0604020202020204" pitchFamily="34" charset="0"/>
              </a:endParaRPr>
            </a:p>
          </p:txBody>
        </p:sp>
        <p:sp>
          <p:nvSpPr>
            <p:cNvPr id="54329" name="Rectangle 17">
              <a:extLst>
                <a:ext uri="{FF2B5EF4-FFF2-40B4-BE49-F238E27FC236}">
                  <a16:creationId xmlns:a16="http://schemas.microsoft.com/office/drawing/2014/main" id="{B6E4B4DC-535D-1C44-AE01-1BA9C0D656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63" y="2441"/>
              <a:ext cx="567" cy="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300">
                  <a:solidFill>
                    <a:srgbClr val="FF0000"/>
                  </a:solidFill>
                  <a:latin typeface="Arial" panose="020B0604020202020204" pitchFamily="34" charset="0"/>
                </a:rPr>
                <a:t>0.0013at%B</a:t>
              </a:r>
              <a:endParaRPr lang="en-US" altLang="en-US">
                <a:latin typeface="Arial" panose="020B0604020202020204" pitchFamily="34" charset="0"/>
              </a:endParaRPr>
            </a:p>
          </p:txBody>
        </p:sp>
        <p:sp>
          <p:nvSpPr>
            <p:cNvPr id="54330" name="Rectangle 18">
              <a:extLst>
                <a:ext uri="{FF2B5EF4-FFF2-40B4-BE49-F238E27FC236}">
                  <a16:creationId xmlns:a16="http://schemas.microsoft.com/office/drawing/2014/main" id="{30B796BB-04C0-FC45-A2BA-E1053B7DDB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9" y="1940"/>
              <a:ext cx="567" cy="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300">
                  <a:solidFill>
                    <a:srgbClr val="AA0000"/>
                  </a:solidFill>
                  <a:latin typeface="Arial" panose="020B0604020202020204" pitchFamily="34" charset="0"/>
                </a:rPr>
                <a:t>0.0052at%B</a:t>
              </a:r>
              <a:endParaRPr lang="en-US" altLang="en-US">
                <a:latin typeface="Arial" panose="020B0604020202020204" pitchFamily="34" charset="0"/>
              </a:endParaRPr>
            </a:p>
          </p:txBody>
        </p:sp>
        <p:sp>
          <p:nvSpPr>
            <p:cNvPr id="54331" name="Rectangle 19">
              <a:extLst>
                <a:ext uri="{FF2B5EF4-FFF2-40B4-BE49-F238E27FC236}">
                  <a16:creationId xmlns:a16="http://schemas.microsoft.com/office/drawing/2014/main" id="{A50B19F4-C69A-D848-9B30-E096499DDAF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-66" y="2674"/>
              <a:ext cx="1281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600">
                  <a:solidFill>
                    <a:srgbClr val="008800"/>
                  </a:solidFill>
                  <a:latin typeface="Arial" panose="020B0604020202020204" pitchFamily="34" charset="0"/>
                </a:rPr>
                <a:t>electrical conductivity, </a:t>
              </a:r>
              <a:endParaRPr lang="en-US" altLang="en-US">
                <a:latin typeface="Arial" panose="020B0604020202020204" pitchFamily="34" charset="0"/>
              </a:endParaRPr>
            </a:p>
          </p:txBody>
        </p:sp>
        <p:sp>
          <p:nvSpPr>
            <p:cNvPr id="54332" name="Rectangle 20">
              <a:extLst>
                <a:ext uri="{FF2B5EF4-FFF2-40B4-BE49-F238E27FC236}">
                  <a16:creationId xmlns:a16="http://schemas.microsoft.com/office/drawing/2014/main" id="{4E703D87-5C56-FA42-986B-B0415013461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536" y="1972"/>
              <a:ext cx="77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600">
                  <a:solidFill>
                    <a:srgbClr val="008800"/>
                  </a:solidFill>
                  <a:latin typeface="Symbol" pitchFamily="2" charset="2"/>
                </a:rPr>
                <a:t>s</a:t>
              </a:r>
              <a:endParaRPr lang="en-US" altLang="en-US">
                <a:latin typeface="Arial" panose="020B0604020202020204" pitchFamily="34" charset="0"/>
              </a:endParaRPr>
            </a:p>
          </p:txBody>
        </p:sp>
        <p:sp>
          <p:nvSpPr>
            <p:cNvPr id="54333" name="Rectangle 21">
              <a:extLst>
                <a:ext uri="{FF2B5EF4-FFF2-40B4-BE49-F238E27FC236}">
                  <a16:creationId xmlns:a16="http://schemas.microsoft.com/office/drawing/2014/main" id="{DA7F172E-913D-0140-B59F-57E8DE87419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556" y="1769"/>
              <a:ext cx="36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600">
                  <a:solidFill>
                    <a:srgbClr val="008800"/>
                  </a:solidFill>
                  <a:latin typeface="Arial" panose="020B0604020202020204" pitchFamily="34" charset="0"/>
                </a:rPr>
                <a:t> </a:t>
              </a:r>
              <a:endParaRPr lang="en-US" altLang="en-US">
                <a:latin typeface="Arial" panose="020B0604020202020204" pitchFamily="34" charset="0"/>
              </a:endParaRPr>
            </a:p>
          </p:txBody>
        </p:sp>
        <p:sp>
          <p:nvSpPr>
            <p:cNvPr id="54334" name="Rectangle 22">
              <a:extLst>
                <a:ext uri="{FF2B5EF4-FFF2-40B4-BE49-F238E27FC236}">
                  <a16:creationId xmlns:a16="http://schemas.microsoft.com/office/drawing/2014/main" id="{8EBDDD0D-4DAC-3A43-AD67-82D3D7F8EA9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515" y="2622"/>
              <a:ext cx="512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600">
                  <a:solidFill>
                    <a:srgbClr val="000000"/>
                  </a:solidFill>
                  <a:latin typeface="Arial" panose="020B0604020202020204" pitchFamily="34" charset="0"/>
                </a:rPr>
                <a:t>(Ohm-m)</a:t>
              </a:r>
              <a:endParaRPr lang="en-US" altLang="en-US">
                <a:latin typeface="Arial" panose="020B0604020202020204" pitchFamily="34" charset="0"/>
              </a:endParaRPr>
            </a:p>
          </p:txBody>
        </p:sp>
        <p:sp>
          <p:nvSpPr>
            <p:cNvPr id="54335" name="Rectangle 23">
              <a:extLst>
                <a:ext uri="{FF2B5EF4-FFF2-40B4-BE49-F238E27FC236}">
                  <a16:creationId xmlns:a16="http://schemas.microsoft.com/office/drawing/2014/main" id="{B07D71C8-086B-BA41-80DD-C71E358BB19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680" y="2284"/>
              <a:ext cx="114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600">
                  <a:solidFill>
                    <a:srgbClr val="000000"/>
                  </a:solidFill>
                  <a:latin typeface="Arial" panose="020B0604020202020204" pitchFamily="34" charset="0"/>
                </a:rPr>
                <a:t>-1</a:t>
              </a:r>
              <a:endParaRPr lang="en-US" altLang="en-US">
                <a:latin typeface="Arial" panose="020B0604020202020204" pitchFamily="34" charset="0"/>
              </a:endParaRPr>
            </a:p>
          </p:txBody>
        </p:sp>
        <p:sp>
          <p:nvSpPr>
            <p:cNvPr id="54336" name="Rectangle 24">
              <a:extLst>
                <a:ext uri="{FF2B5EF4-FFF2-40B4-BE49-F238E27FC236}">
                  <a16:creationId xmlns:a16="http://schemas.microsoft.com/office/drawing/2014/main" id="{03A2966E-4760-614F-B357-61529A107D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64" y="1893"/>
              <a:ext cx="1260" cy="1524"/>
            </a:xfrm>
            <a:prstGeom prst="rect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4337" name="Rectangle 25">
              <a:extLst>
                <a:ext uri="{FF2B5EF4-FFF2-40B4-BE49-F238E27FC236}">
                  <a16:creationId xmlns:a16="http://schemas.microsoft.com/office/drawing/2014/main" id="{10E4F2FD-A204-6E44-BECF-99DBBB6712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2" y="3446"/>
              <a:ext cx="160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800">
                  <a:solidFill>
                    <a:srgbClr val="000000"/>
                  </a:solidFill>
                  <a:latin typeface="Arial" panose="020B0604020202020204" pitchFamily="34" charset="0"/>
                </a:rPr>
                <a:t>50</a:t>
              </a:r>
              <a:endParaRPr lang="en-US" altLang="en-US">
                <a:latin typeface="Arial" panose="020B0604020202020204" pitchFamily="34" charset="0"/>
              </a:endParaRPr>
            </a:p>
          </p:txBody>
        </p:sp>
        <p:sp>
          <p:nvSpPr>
            <p:cNvPr id="54338" name="Rectangle 26">
              <a:extLst>
                <a:ext uri="{FF2B5EF4-FFF2-40B4-BE49-F238E27FC236}">
                  <a16:creationId xmlns:a16="http://schemas.microsoft.com/office/drawing/2014/main" id="{10596160-9C59-5644-A50A-E073CF3981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50" y="3440"/>
              <a:ext cx="160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800">
                  <a:solidFill>
                    <a:srgbClr val="000000"/>
                  </a:solidFill>
                  <a:latin typeface="Arial" panose="020B0604020202020204" pitchFamily="34" charset="0"/>
                </a:rPr>
                <a:t>10</a:t>
              </a:r>
              <a:endParaRPr lang="en-US" altLang="en-US">
                <a:latin typeface="Arial" panose="020B0604020202020204" pitchFamily="34" charset="0"/>
              </a:endParaRPr>
            </a:p>
          </p:txBody>
        </p:sp>
        <p:sp>
          <p:nvSpPr>
            <p:cNvPr id="54339" name="Rectangle 27">
              <a:extLst>
                <a:ext uri="{FF2B5EF4-FFF2-40B4-BE49-F238E27FC236}">
                  <a16:creationId xmlns:a16="http://schemas.microsoft.com/office/drawing/2014/main" id="{6CCE1803-7545-7F42-A39F-B647DE0808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20" y="3440"/>
              <a:ext cx="80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800">
                  <a:solidFill>
                    <a:srgbClr val="000000"/>
                  </a:solidFill>
                  <a:latin typeface="Arial" panose="020B0604020202020204" pitchFamily="34" charset="0"/>
                </a:rPr>
                <a:t>0</a:t>
              </a:r>
              <a:endParaRPr lang="en-US" altLang="en-US">
                <a:latin typeface="Arial" panose="020B0604020202020204" pitchFamily="34" charset="0"/>
              </a:endParaRPr>
            </a:p>
          </p:txBody>
        </p:sp>
        <p:sp>
          <p:nvSpPr>
            <p:cNvPr id="54340" name="Rectangle 28">
              <a:extLst>
                <a:ext uri="{FF2B5EF4-FFF2-40B4-BE49-F238E27FC236}">
                  <a16:creationId xmlns:a16="http://schemas.microsoft.com/office/drawing/2014/main" id="{17B02190-9BBA-8F4A-9172-2BD9151937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86" y="3428"/>
              <a:ext cx="80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800">
                  <a:solidFill>
                    <a:srgbClr val="000000"/>
                  </a:solidFill>
                  <a:latin typeface="Arial" panose="020B0604020202020204" pitchFamily="34" charset="0"/>
                </a:rPr>
                <a:t>1</a:t>
              </a:r>
              <a:endParaRPr lang="en-US" altLang="en-US">
                <a:latin typeface="Arial" panose="020B0604020202020204" pitchFamily="34" charset="0"/>
              </a:endParaRPr>
            </a:p>
          </p:txBody>
        </p:sp>
        <p:sp>
          <p:nvSpPr>
            <p:cNvPr id="54341" name="Rectangle 29">
              <a:extLst>
                <a:ext uri="{FF2B5EF4-FFF2-40B4-BE49-F238E27FC236}">
                  <a16:creationId xmlns:a16="http://schemas.microsoft.com/office/drawing/2014/main" id="{6C754F28-774A-6C49-BFD6-E91D1A6BF8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68" y="3428"/>
              <a:ext cx="240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800">
                  <a:solidFill>
                    <a:srgbClr val="000000"/>
                  </a:solidFill>
                  <a:latin typeface="Arial" panose="020B0604020202020204" pitchFamily="34" charset="0"/>
                </a:rPr>
                <a:t>000</a:t>
              </a:r>
              <a:endParaRPr lang="en-US" altLang="en-US">
                <a:latin typeface="Arial" panose="020B0604020202020204" pitchFamily="34" charset="0"/>
              </a:endParaRPr>
            </a:p>
          </p:txBody>
        </p:sp>
        <p:sp>
          <p:nvSpPr>
            <p:cNvPr id="54342" name="Rectangle 30">
              <a:extLst>
                <a:ext uri="{FF2B5EF4-FFF2-40B4-BE49-F238E27FC236}">
                  <a16:creationId xmlns:a16="http://schemas.microsoft.com/office/drawing/2014/main" id="{DB6C4057-0865-4046-953C-3C8770B658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4" y="3317"/>
              <a:ext cx="160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800">
                  <a:solidFill>
                    <a:srgbClr val="000000"/>
                  </a:solidFill>
                  <a:latin typeface="Arial" panose="020B0604020202020204" pitchFamily="34" charset="0"/>
                </a:rPr>
                <a:t>10</a:t>
              </a:r>
              <a:endParaRPr lang="en-US" altLang="en-US">
                <a:latin typeface="Arial" panose="020B0604020202020204" pitchFamily="34" charset="0"/>
              </a:endParaRPr>
            </a:p>
          </p:txBody>
        </p:sp>
        <p:sp>
          <p:nvSpPr>
            <p:cNvPr id="54343" name="Rectangle 31">
              <a:extLst>
                <a:ext uri="{FF2B5EF4-FFF2-40B4-BE49-F238E27FC236}">
                  <a16:creationId xmlns:a16="http://schemas.microsoft.com/office/drawing/2014/main" id="{8A359D30-2A11-0E49-A64C-C5192A2554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3" y="3276"/>
              <a:ext cx="114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600">
                  <a:solidFill>
                    <a:srgbClr val="000000"/>
                  </a:solidFill>
                  <a:latin typeface="Arial" panose="020B0604020202020204" pitchFamily="34" charset="0"/>
                </a:rPr>
                <a:t>-2</a:t>
              </a: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54344" name="Rectangle 32">
              <a:extLst>
                <a:ext uri="{FF2B5EF4-FFF2-40B4-BE49-F238E27FC236}">
                  <a16:creationId xmlns:a16="http://schemas.microsoft.com/office/drawing/2014/main" id="{97F4D24A-C540-5C46-8F85-6E7CE7C51F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4" y="3078"/>
              <a:ext cx="160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800">
                  <a:solidFill>
                    <a:srgbClr val="000000"/>
                  </a:solidFill>
                  <a:latin typeface="Arial" panose="020B0604020202020204" pitchFamily="34" charset="0"/>
                </a:rPr>
                <a:t>10</a:t>
              </a:r>
              <a:endParaRPr lang="en-US" altLang="en-US">
                <a:latin typeface="Arial" panose="020B0604020202020204" pitchFamily="34" charset="0"/>
              </a:endParaRPr>
            </a:p>
          </p:txBody>
        </p:sp>
        <p:sp>
          <p:nvSpPr>
            <p:cNvPr id="54345" name="Rectangle 33">
              <a:extLst>
                <a:ext uri="{FF2B5EF4-FFF2-40B4-BE49-F238E27FC236}">
                  <a16:creationId xmlns:a16="http://schemas.microsoft.com/office/drawing/2014/main" id="{3D3071FB-78B2-5041-A924-67C2FD2977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3" y="3037"/>
              <a:ext cx="114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600">
                  <a:solidFill>
                    <a:srgbClr val="000000"/>
                  </a:solidFill>
                  <a:latin typeface="Arial" panose="020B0604020202020204" pitchFamily="34" charset="0"/>
                </a:rPr>
                <a:t>-1</a:t>
              </a: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54346" name="Rectangle 34">
              <a:extLst>
                <a:ext uri="{FF2B5EF4-FFF2-40B4-BE49-F238E27FC236}">
                  <a16:creationId xmlns:a16="http://schemas.microsoft.com/office/drawing/2014/main" id="{DC253C35-6FE9-014C-B19A-F11A41B636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4" y="2833"/>
              <a:ext cx="160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800">
                  <a:solidFill>
                    <a:srgbClr val="000000"/>
                  </a:solidFill>
                  <a:latin typeface="Arial" panose="020B0604020202020204" pitchFamily="34" charset="0"/>
                </a:rPr>
                <a:t>10</a:t>
              </a:r>
              <a:endParaRPr lang="en-US" altLang="en-US">
                <a:latin typeface="Arial" panose="020B0604020202020204" pitchFamily="34" charset="0"/>
              </a:endParaRPr>
            </a:p>
          </p:txBody>
        </p:sp>
        <p:sp>
          <p:nvSpPr>
            <p:cNvPr id="54347" name="Rectangle 35">
              <a:extLst>
                <a:ext uri="{FF2B5EF4-FFF2-40B4-BE49-F238E27FC236}">
                  <a16:creationId xmlns:a16="http://schemas.microsoft.com/office/drawing/2014/main" id="{24385161-042F-8446-B886-112D64FBCA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3" y="2792"/>
              <a:ext cx="71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600">
                  <a:solidFill>
                    <a:srgbClr val="000000"/>
                  </a:solidFill>
                  <a:latin typeface="Arial" panose="020B0604020202020204" pitchFamily="34" charset="0"/>
                </a:rPr>
                <a:t>0</a:t>
              </a: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54348" name="Rectangle 36">
              <a:extLst>
                <a:ext uri="{FF2B5EF4-FFF2-40B4-BE49-F238E27FC236}">
                  <a16:creationId xmlns:a16="http://schemas.microsoft.com/office/drawing/2014/main" id="{453758C4-6CE5-544B-AB02-0C4F0120C6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4" y="2587"/>
              <a:ext cx="160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800">
                  <a:solidFill>
                    <a:srgbClr val="000000"/>
                  </a:solidFill>
                  <a:latin typeface="Arial" panose="020B0604020202020204" pitchFamily="34" charset="0"/>
                </a:rPr>
                <a:t>10</a:t>
              </a:r>
              <a:endParaRPr lang="en-US" altLang="en-US">
                <a:latin typeface="Arial" panose="020B0604020202020204" pitchFamily="34" charset="0"/>
              </a:endParaRPr>
            </a:p>
          </p:txBody>
        </p:sp>
        <p:sp>
          <p:nvSpPr>
            <p:cNvPr id="54349" name="Rectangle 37">
              <a:extLst>
                <a:ext uri="{FF2B5EF4-FFF2-40B4-BE49-F238E27FC236}">
                  <a16:creationId xmlns:a16="http://schemas.microsoft.com/office/drawing/2014/main" id="{83286DD3-E73D-B948-977A-651C69260F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3" y="2546"/>
              <a:ext cx="71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600">
                  <a:solidFill>
                    <a:srgbClr val="000000"/>
                  </a:solidFill>
                  <a:latin typeface="Arial" panose="020B0604020202020204" pitchFamily="34" charset="0"/>
                </a:rPr>
                <a:t>1</a:t>
              </a: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54350" name="Rectangle 38">
              <a:extLst>
                <a:ext uri="{FF2B5EF4-FFF2-40B4-BE49-F238E27FC236}">
                  <a16:creationId xmlns:a16="http://schemas.microsoft.com/office/drawing/2014/main" id="{751129B4-E2F8-0642-AE8F-249AB81E2E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4" y="2342"/>
              <a:ext cx="160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800">
                  <a:solidFill>
                    <a:srgbClr val="000000"/>
                  </a:solidFill>
                  <a:latin typeface="Arial" panose="020B0604020202020204" pitchFamily="34" charset="0"/>
                </a:rPr>
                <a:t>10</a:t>
              </a:r>
              <a:endParaRPr lang="en-US" altLang="en-US">
                <a:latin typeface="Arial" panose="020B0604020202020204" pitchFamily="34" charset="0"/>
              </a:endParaRPr>
            </a:p>
          </p:txBody>
        </p:sp>
        <p:sp>
          <p:nvSpPr>
            <p:cNvPr id="54351" name="Rectangle 39">
              <a:extLst>
                <a:ext uri="{FF2B5EF4-FFF2-40B4-BE49-F238E27FC236}">
                  <a16:creationId xmlns:a16="http://schemas.microsoft.com/office/drawing/2014/main" id="{4A4C9CB6-0F61-6F44-A22E-1FB7698FC7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3" y="2301"/>
              <a:ext cx="71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600">
                  <a:solidFill>
                    <a:srgbClr val="000000"/>
                  </a:solidFill>
                  <a:latin typeface="Arial" panose="020B0604020202020204" pitchFamily="34" charset="0"/>
                </a:rPr>
                <a:t>2</a:t>
              </a: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54352" name="Rectangle 40">
              <a:extLst>
                <a:ext uri="{FF2B5EF4-FFF2-40B4-BE49-F238E27FC236}">
                  <a16:creationId xmlns:a16="http://schemas.microsoft.com/office/drawing/2014/main" id="{7F034C47-7FE8-C84F-A11B-AD4834F62E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4" y="2097"/>
              <a:ext cx="160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800">
                  <a:solidFill>
                    <a:srgbClr val="000000"/>
                  </a:solidFill>
                  <a:latin typeface="Arial" panose="020B0604020202020204" pitchFamily="34" charset="0"/>
                </a:rPr>
                <a:t>10</a:t>
              </a:r>
              <a:endParaRPr lang="en-US" altLang="en-US">
                <a:latin typeface="Arial" panose="020B0604020202020204" pitchFamily="34" charset="0"/>
              </a:endParaRPr>
            </a:p>
          </p:txBody>
        </p:sp>
        <p:sp>
          <p:nvSpPr>
            <p:cNvPr id="54353" name="Rectangle 41">
              <a:extLst>
                <a:ext uri="{FF2B5EF4-FFF2-40B4-BE49-F238E27FC236}">
                  <a16:creationId xmlns:a16="http://schemas.microsoft.com/office/drawing/2014/main" id="{4100EC4A-E392-0440-86DE-9ECCB8EBB0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3" y="2056"/>
              <a:ext cx="71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600">
                  <a:solidFill>
                    <a:srgbClr val="000000"/>
                  </a:solidFill>
                  <a:latin typeface="Arial" panose="020B0604020202020204" pitchFamily="34" charset="0"/>
                </a:rPr>
                <a:t>3</a:t>
              </a: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54354" name="Rectangle 42">
              <a:extLst>
                <a:ext uri="{FF2B5EF4-FFF2-40B4-BE49-F238E27FC236}">
                  <a16:creationId xmlns:a16="http://schemas.microsoft.com/office/drawing/2014/main" id="{21011138-6636-B24F-8C25-6698704783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4" y="1857"/>
              <a:ext cx="160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800">
                  <a:solidFill>
                    <a:srgbClr val="000000"/>
                  </a:solidFill>
                  <a:latin typeface="Arial" panose="020B0604020202020204" pitchFamily="34" charset="0"/>
                </a:rPr>
                <a:t>10</a:t>
              </a:r>
              <a:endParaRPr lang="en-US" altLang="en-US">
                <a:latin typeface="Arial" panose="020B0604020202020204" pitchFamily="34" charset="0"/>
              </a:endParaRPr>
            </a:p>
          </p:txBody>
        </p:sp>
        <p:sp>
          <p:nvSpPr>
            <p:cNvPr id="54355" name="Rectangle 43">
              <a:extLst>
                <a:ext uri="{FF2B5EF4-FFF2-40B4-BE49-F238E27FC236}">
                  <a16:creationId xmlns:a16="http://schemas.microsoft.com/office/drawing/2014/main" id="{1F577A93-75A8-CD4C-9128-3B45AE303A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3" y="1817"/>
              <a:ext cx="71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600">
                  <a:solidFill>
                    <a:srgbClr val="000000"/>
                  </a:solidFill>
                  <a:latin typeface="Arial" panose="020B0604020202020204" pitchFamily="34" charset="0"/>
                </a:rPr>
                <a:t>4</a:t>
              </a: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54356" name="Line 44">
              <a:extLst>
                <a:ext uri="{FF2B5EF4-FFF2-40B4-BE49-F238E27FC236}">
                  <a16:creationId xmlns:a16="http://schemas.microsoft.com/office/drawing/2014/main" id="{EC9374E7-CDC4-C04C-A352-05FBD90AA7F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75" y="3160"/>
              <a:ext cx="59" cy="1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4357" name="Line 45">
              <a:extLst>
                <a:ext uri="{FF2B5EF4-FFF2-40B4-BE49-F238E27FC236}">
                  <a16:creationId xmlns:a16="http://schemas.microsoft.com/office/drawing/2014/main" id="{E5A31F2E-9ED0-C145-A6F8-DAC042B0036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75" y="2909"/>
              <a:ext cx="59" cy="1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4358" name="Line 46">
              <a:extLst>
                <a:ext uri="{FF2B5EF4-FFF2-40B4-BE49-F238E27FC236}">
                  <a16:creationId xmlns:a16="http://schemas.microsoft.com/office/drawing/2014/main" id="{D4DAAD5E-337E-7C4A-8B4E-25F14C8D72F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75" y="2658"/>
              <a:ext cx="59" cy="1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4359" name="Line 47">
              <a:extLst>
                <a:ext uri="{FF2B5EF4-FFF2-40B4-BE49-F238E27FC236}">
                  <a16:creationId xmlns:a16="http://schemas.microsoft.com/office/drawing/2014/main" id="{9E0A8F5A-B6AB-1E47-975E-0787B465640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75" y="2407"/>
              <a:ext cx="59" cy="1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4360" name="Line 48">
              <a:extLst>
                <a:ext uri="{FF2B5EF4-FFF2-40B4-BE49-F238E27FC236}">
                  <a16:creationId xmlns:a16="http://schemas.microsoft.com/office/drawing/2014/main" id="{8D707C42-EA6E-3741-A6A2-F732765ED7E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75" y="2156"/>
              <a:ext cx="59" cy="1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4361" name="Line 49">
              <a:extLst>
                <a:ext uri="{FF2B5EF4-FFF2-40B4-BE49-F238E27FC236}">
                  <a16:creationId xmlns:a16="http://schemas.microsoft.com/office/drawing/2014/main" id="{A28AC75D-7C09-CC4C-B5A8-95031FA0951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15" y="3341"/>
              <a:ext cx="1" cy="76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4362" name="Line 50">
              <a:extLst>
                <a:ext uri="{FF2B5EF4-FFF2-40B4-BE49-F238E27FC236}">
                  <a16:creationId xmlns:a16="http://schemas.microsoft.com/office/drawing/2014/main" id="{DDB3DF4D-644B-2041-84F5-087E2D8CB7E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14" y="3341"/>
              <a:ext cx="1" cy="76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4363" name="Line 51">
              <a:extLst>
                <a:ext uri="{FF2B5EF4-FFF2-40B4-BE49-F238E27FC236}">
                  <a16:creationId xmlns:a16="http://schemas.microsoft.com/office/drawing/2014/main" id="{B83247F1-FDB7-6240-8976-20A995AF31B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66" y="3394"/>
              <a:ext cx="1" cy="46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4364" name="Line 52">
              <a:extLst>
                <a:ext uri="{FF2B5EF4-FFF2-40B4-BE49-F238E27FC236}">
                  <a16:creationId xmlns:a16="http://schemas.microsoft.com/office/drawing/2014/main" id="{5A44EFFD-2349-994F-8AF8-A4B45395719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17" y="3394"/>
              <a:ext cx="1" cy="46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4365" name="Line 53">
              <a:extLst>
                <a:ext uri="{FF2B5EF4-FFF2-40B4-BE49-F238E27FC236}">
                  <a16:creationId xmlns:a16="http://schemas.microsoft.com/office/drawing/2014/main" id="{1C2F6E03-6FE7-6243-B0EE-5D292F940C9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23" y="3394"/>
              <a:ext cx="1" cy="46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4366" name="Line 54">
              <a:extLst>
                <a:ext uri="{FF2B5EF4-FFF2-40B4-BE49-F238E27FC236}">
                  <a16:creationId xmlns:a16="http://schemas.microsoft.com/office/drawing/2014/main" id="{8B868240-4228-454F-BC05-428894390E0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04" y="3394"/>
              <a:ext cx="1" cy="46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4367" name="Line 55">
              <a:extLst>
                <a:ext uri="{FF2B5EF4-FFF2-40B4-BE49-F238E27FC236}">
                  <a16:creationId xmlns:a16="http://schemas.microsoft.com/office/drawing/2014/main" id="{B5886F68-EAAB-F847-82A6-0BBEA0ADF49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74" y="3394"/>
              <a:ext cx="1" cy="46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4368" name="Line 56">
              <a:extLst>
                <a:ext uri="{FF2B5EF4-FFF2-40B4-BE49-F238E27FC236}">
                  <a16:creationId xmlns:a16="http://schemas.microsoft.com/office/drawing/2014/main" id="{776BA430-3C52-4C47-B7BB-F5EB3368085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27" y="3394"/>
              <a:ext cx="1" cy="46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4369" name="Line 57">
              <a:extLst>
                <a:ext uri="{FF2B5EF4-FFF2-40B4-BE49-F238E27FC236}">
                  <a16:creationId xmlns:a16="http://schemas.microsoft.com/office/drawing/2014/main" id="{A19D288B-7514-E243-9505-B280AA280B5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68" y="3394"/>
              <a:ext cx="1" cy="46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4370" name="Freeform 58">
              <a:extLst>
                <a:ext uri="{FF2B5EF4-FFF2-40B4-BE49-F238E27FC236}">
                  <a16:creationId xmlns:a16="http://schemas.microsoft.com/office/drawing/2014/main" id="{A03D3A85-836B-4044-9CAB-B1CD605C6564}"/>
                </a:ext>
              </a:extLst>
            </p:cNvPr>
            <p:cNvSpPr>
              <a:spLocks/>
            </p:cNvSpPr>
            <p:nvPr/>
          </p:nvSpPr>
          <p:spPr bwMode="auto">
            <a:xfrm>
              <a:off x="1905" y="1922"/>
              <a:ext cx="461" cy="1489"/>
            </a:xfrm>
            <a:custGeom>
              <a:avLst/>
              <a:gdLst>
                <a:gd name="T0" fmla="*/ 0 w 461"/>
                <a:gd name="T1" fmla="*/ 1489 h 1489"/>
                <a:gd name="T2" fmla="*/ 23 w 461"/>
                <a:gd name="T3" fmla="*/ 1308 h 1489"/>
                <a:gd name="T4" fmla="*/ 70 w 461"/>
                <a:gd name="T5" fmla="*/ 1086 h 1489"/>
                <a:gd name="T6" fmla="*/ 140 w 461"/>
                <a:gd name="T7" fmla="*/ 823 h 1489"/>
                <a:gd name="T8" fmla="*/ 239 w 461"/>
                <a:gd name="T9" fmla="*/ 479 h 1489"/>
                <a:gd name="T10" fmla="*/ 327 w 461"/>
                <a:gd name="T11" fmla="*/ 239 h 1489"/>
                <a:gd name="T12" fmla="*/ 415 w 461"/>
                <a:gd name="T13" fmla="*/ 70 h 1489"/>
                <a:gd name="T14" fmla="*/ 461 w 461"/>
                <a:gd name="T15" fmla="*/ 0 h 148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461"/>
                <a:gd name="T25" fmla="*/ 0 h 1489"/>
                <a:gd name="T26" fmla="*/ 461 w 461"/>
                <a:gd name="T27" fmla="*/ 1489 h 1489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461" h="1489">
                  <a:moveTo>
                    <a:pt x="0" y="1489"/>
                  </a:moveTo>
                  <a:lnTo>
                    <a:pt x="23" y="1308"/>
                  </a:lnTo>
                  <a:lnTo>
                    <a:pt x="70" y="1086"/>
                  </a:lnTo>
                  <a:lnTo>
                    <a:pt x="140" y="823"/>
                  </a:lnTo>
                  <a:lnTo>
                    <a:pt x="239" y="479"/>
                  </a:lnTo>
                  <a:lnTo>
                    <a:pt x="327" y="239"/>
                  </a:lnTo>
                  <a:lnTo>
                    <a:pt x="415" y="70"/>
                  </a:lnTo>
                  <a:lnTo>
                    <a:pt x="461" y="0"/>
                  </a:lnTo>
                </a:path>
              </a:pathLst>
            </a:custGeom>
            <a:noFill/>
            <a:ln w="38100">
              <a:solidFill>
                <a:srgbClr val="0000AA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4371" name="Rectangle 60">
              <a:extLst>
                <a:ext uri="{FF2B5EF4-FFF2-40B4-BE49-F238E27FC236}">
                  <a16:creationId xmlns:a16="http://schemas.microsoft.com/office/drawing/2014/main" id="{7D033918-7ED9-404D-BD9A-7CFE6E9695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06" y="2845"/>
              <a:ext cx="237" cy="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300">
                  <a:solidFill>
                    <a:srgbClr val="0000AA"/>
                  </a:solidFill>
                  <a:latin typeface="Arial" panose="020B0604020202020204" pitchFamily="34" charset="0"/>
                </a:rPr>
                <a:t>pure </a:t>
              </a:r>
              <a:endParaRPr lang="en-US" altLang="en-US">
                <a:latin typeface="Arial" panose="020B0604020202020204" pitchFamily="34" charset="0"/>
              </a:endParaRPr>
            </a:p>
          </p:txBody>
        </p:sp>
        <p:sp>
          <p:nvSpPr>
            <p:cNvPr id="54372" name="Rectangle 61">
              <a:extLst>
                <a:ext uri="{FF2B5EF4-FFF2-40B4-BE49-F238E27FC236}">
                  <a16:creationId xmlns:a16="http://schemas.microsoft.com/office/drawing/2014/main" id="{614AFA37-19E0-C540-91D3-73F0844B11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20" y="2968"/>
              <a:ext cx="474" cy="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300">
                  <a:solidFill>
                    <a:srgbClr val="0000AA"/>
                  </a:solidFill>
                  <a:latin typeface="Arial" panose="020B0604020202020204" pitchFamily="34" charset="0"/>
                </a:rPr>
                <a:t>(undoped)</a:t>
              </a:r>
              <a:endParaRPr lang="en-US" altLang="en-US">
                <a:latin typeface="Arial" panose="020B0604020202020204" pitchFamily="34" charset="0"/>
              </a:endParaRPr>
            </a:p>
          </p:txBody>
        </p:sp>
        <p:sp>
          <p:nvSpPr>
            <p:cNvPr id="54373" name="Rectangle 62">
              <a:extLst>
                <a:ext uri="{FF2B5EF4-FFF2-40B4-BE49-F238E27FC236}">
                  <a16:creationId xmlns:a16="http://schemas.microsoft.com/office/drawing/2014/main" id="{776B29FB-6BAC-2D47-87A6-A51DD092FE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5" y="3580"/>
              <a:ext cx="280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800">
                  <a:solidFill>
                    <a:srgbClr val="000000"/>
                  </a:solidFill>
                  <a:latin typeface="Arial" panose="020B0604020202020204" pitchFamily="34" charset="0"/>
                </a:rPr>
                <a:t>T(K)</a:t>
              </a:r>
              <a:endParaRPr lang="en-US" altLang="en-US">
                <a:latin typeface="Arial" panose="020B0604020202020204" pitchFamily="34" charset="0"/>
              </a:endParaRPr>
            </a:p>
          </p:txBody>
        </p:sp>
        <p:sp>
          <p:nvSpPr>
            <p:cNvPr id="54374" name="Line 63">
              <a:extLst>
                <a:ext uri="{FF2B5EF4-FFF2-40B4-BE49-F238E27FC236}">
                  <a16:creationId xmlns:a16="http://schemas.microsoft.com/office/drawing/2014/main" id="{CBA59271-91E7-9E45-873F-62A3268A144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97" y="3394"/>
              <a:ext cx="1" cy="46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" name="Group 122">
            <a:extLst>
              <a:ext uri="{FF2B5EF4-FFF2-40B4-BE49-F238E27FC236}">
                <a16:creationId xmlns:a16="http://schemas.microsoft.com/office/drawing/2014/main" id="{815D27E4-3BA1-BE46-BBAE-CEC9CA34E5E6}"/>
              </a:ext>
            </a:extLst>
          </p:cNvPr>
          <p:cNvGrpSpPr>
            <a:grpSpLocks/>
          </p:cNvGrpSpPr>
          <p:nvPr/>
        </p:nvGrpSpPr>
        <p:grpSpPr bwMode="auto">
          <a:xfrm>
            <a:off x="4648200" y="1066800"/>
            <a:ext cx="4114800" cy="5440363"/>
            <a:chOff x="2928" y="672"/>
            <a:chExt cx="2592" cy="3427"/>
          </a:xfrm>
        </p:grpSpPr>
        <p:sp>
          <p:nvSpPr>
            <p:cNvPr id="54280" name="Rectangle 7">
              <a:extLst>
                <a:ext uri="{FF2B5EF4-FFF2-40B4-BE49-F238E27FC236}">
                  <a16:creationId xmlns:a16="http://schemas.microsoft.com/office/drawing/2014/main" id="{EA466FBE-BB0B-2A49-B9F1-8841057201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28" y="672"/>
              <a:ext cx="2592" cy="18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>
                  <a:latin typeface="Arial" panose="020B0604020202020204" pitchFamily="34" charset="0"/>
                </a:rPr>
                <a:t>•  Comparison:</a:t>
              </a:r>
              <a:r>
                <a:rPr lang="en-US" altLang="en-US" sz="2200">
                  <a:latin typeface="Arial" panose="020B0604020202020204" pitchFamily="34" charset="0"/>
                </a:rPr>
                <a:t>  </a:t>
              </a:r>
              <a:r>
                <a:rPr lang="en-US" altLang="en-US" sz="2200">
                  <a:solidFill>
                    <a:srgbClr val="0000FF"/>
                  </a:solidFill>
                  <a:latin typeface="Arial" panose="020B0604020202020204" pitchFamily="34" charset="0"/>
                </a:rPr>
                <a:t>intrinsic</a:t>
              </a:r>
              <a:r>
                <a:rPr lang="en-US" altLang="en-US" sz="2200">
                  <a:latin typeface="Arial" panose="020B0604020202020204" pitchFamily="34" charset="0"/>
                </a:rPr>
                <a:t> vs</a:t>
              </a:r>
            </a:p>
            <a:p>
              <a:r>
                <a:rPr lang="en-US" altLang="en-US" sz="2200">
                  <a:latin typeface="Arial" panose="020B0604020202020204" pitchFamily="34" charset="0"/>
                </a:rPr>
                <a:t>       </a:t>
              </a:r>
              <a:r>
                <a:rPr lang="en-US" altLang="en-US" sz="2200">
                  <a:solidFill>
                    <a:schemeClr val="tx2"/>
                  </a:solidFill>
                  <a:latin typeface="Arial" panose="020B0604020202020204" pitchFamily="34" charset="0"/>
                </a:rPr>
                <a:t>extrinsic</a:t>
              </a:r>
              <a:r>
                <a:rPr lang="en-US" altLang="en-US" sz="2200">
                  <a:latin typeface="Arial" panose="020B0604020202020204" pitchFamily="34" charset="0"/>
                </a:rPr>
                <a:t> conduction...</a:t>
              </a:r>
              <a:endParaRPr lang="en-US" altLang="en-US">
                <a:latin typeface="Arial" panose="020B0604020202020204" pitchFamily="34" charset="0"/>
              </a:endParaRPr>
            </a:p>
            <a:p>
              <a:r>
                <a:rPr lang="en-US" altLang="en-US" sz="2000">
                  <a:latin typeface="Arial" panose="020B0604020202020204" pitchFamily="34" charset="0"/>
                </a:rPr>
                <a:t>    -- extrinsic doping level:</a:t>
              </a:r>
            </a:p>
            <a:p>
              <a:r>
                <a:rPr lang="en-US" altLang="en-US" sz="1800">
                  <a:latin typeface="Arial" panose="020B0604020202020204" pitchFamily="34" charset="0"/>
                </a:rPr>
                <a:t>        10</a:t>
              </a:r>
              <a:r>
                <a:rPr lang="en-US" altLang="en-US" sz="1800" baseline="20000">
                  <a:latin typeface="Arial" panose="020B0604020202020204" pitchFamily="34" charset="0"/>
                </a:rPr>
                <a:t>21</a:t>
              </a:r>
              <a:r>
                <a:rPr lang="en-US" altLang="en-US" sz="1800">
                  <a:latin typeface="Arial" panose="020B0604020202020204" pitchFamily="34" charset="0"/>
                </a:rPr>
                <a:t>/m</a:t>
              </a:r>
              <a:r>
                <a:rPr lang="en-US" altLang="en-US" sz="1800" baseline="20000">
                  <a:latin typeface="Arial" panose="020B0604020202020204" pitchFamily="34" charset="0"/>
                </a:rPr>
                <a:t>3</a:t>
              </a:r>
              <a:r>
                <a:rPr lang="en-US" altLang="en-US" sz="1800">
                  <a:latin typeface="Arial" panose="020B0604020202020204" pitchFamily="34" charset="0"/>
                </a:rPr>
                <a:t> of a </a:t>
              </a:r>
              <a:r>
                <a:rPr lang="en-US" altLang="en-US" sz="1800" i="1">
                  <a:latin typeface="Arial" panose="020B0604020202020204" pitchFamily="34" charset="0"/>
                </a:rPr>
                <a:t>n</a:t>
              </a:r>
              <a:r>
                <a:rPr lang="en-US" altLang="en-US" sz="1800">
                  <a:latin typeface="Arial" panose="020B0604020202020204" pitchFamily="34" charset="0"/>
                </a:rPr>
                <a:t>-type donor</a:t>
              </a:r>
            </a:p>
            <a:p>
              <a:r>
                <a:rPr lang="en-US" altLang="en-US" sz="1800">
                  <a:latin typeface="Arial" panose="020B0604020202020204" pitchFamily="34" charset="0"/>
                </a:rPr>
                <a:t>         impurity (such as P).</a:t>
              </a:r>
            </a:p>
            <a:p>
              <a:r>
                <a:rPr lang="en-US" altLang="en-US" sz="1800">
                  <a:latin typeface="Arial" panose="020B0604020202020204" pitchFamily="34" charset="0"/>
                </a:rPr>
                <a:t>    --  for </a:t>
              </a:r>
              <a:r>
                <a:rPr lang="en-US" altLang="en-US" sz="1800" i="1">
                  <a:latin typeface="Arial" panose="020B0604020202020204" pitchFamily="34" charset="0"/>
                </a:rPr>
                <a:t>T</a:t>
              </a:r>
              <a:r>
                <a:rPr lang="en-US" altLang="en-US" sz="1800">
                  <a:latin typeface="Arial" panose="020B0604020202020204" pitchFamily="34" charset="0"/>
                </a:rPr>
                <a:t> &lt; 100 K: "freeze-out“,</a:t>
              </a:r>
            </a:p>
            <a:p>
              <a:r>
                <a:rPr lang="en-US" altLang="en-US" sz="1800">
                  <a:latin typeface="Arial" panose="020B0604020202020204" pitchFamily="34" charset="0"/>
                </a:rPr>
                <a:t>        thermal energy insufficient to</a:t>
              </a:r>
            </a:p>
            <a:p>
              <a:r>
                <a:rPr lang="en-US" altLang="en-US" sz="1800">
                  <a:latin typeface="Arial" panose="020B0604020202020204" pitchFamily="34" charset="0"/>
                </a:rPr>
                <a:t>        excite electrons.</a:t>
              </a:r>
            </a:p>
            <a:p>
              <a:r>
                <a:rPr lang="en-US" altLang="en-US" sz="1800">
                  <a:latin typeface="Arial" panose="020B0604020202020204" pitchFamily="34" charset="0"/>
                </a:rPr>
                <a:t>    --  for 150 K &lt; </a:t>
              </a:r>
              <a:r>
                <a:rPr lang="en-US" altLang="en-US" sz="1800" i="1">
                  <a:latin typeface="Arial" panose="020B0604020202020204" pitchFamily="34" charset="0"/>
                </a:rPr>
                <a:t>T</a:t>
              </a:r>
              <a:r>
                <a:rPr lang="en-US" altLang="en-US" sz="1800">
                  <a:latin typeface="Arial" panose="020B0604020202020204" pitchFamily="34" charset="0"/>
                </a:rPr>
                <a:t> &lt; 450 K: "extrinsic"</a:t>
              </a:r>
            </a:p>
            <a:p>
              <a:r>
                <a:rPr lang="en-US" altLang="en-US" sz="1800">
                  <a:latin typeface="Arial" panose="020B0604020202020204" pitchFamily="34" charset="0"/>
                </a:rPr>
                <a:t>    --  for </a:t>
              </a:r>
              <a:r>
                <a:rPr lang="en-US" altLang="en-US" sz="1800" i="1">
                  <a:latin typeface="Arial" panose="020B0604020202020204" pitchFamily="34" charset="0"/>
                </a:rPr>
                <a:t>T</a:t>
              </a:r>
              <a:r>
                <a:rPr lang="en-US" altLang="en-US" sz="1800">
                  <a:latin typeface="Arial" panose="020B0604020202020204" pitchFamily="34" charset="0"/>
                </a:rPr>
                <a:t> &gt;&gt; 450 K:  "intrinsic"</a:t>
              </a:r>
            </a:p>
          </p:txBody>
        </p:sp>
        <p:grpSp>
          <p:nvGrpSpPr>
            <p:cNvPr id="54282" name="Group 121">
              <a:extLst>
                <a:ext uri="{FF2B5EF4-FFF2-40B4-BE49-F238E27FC236}">
                  <a16:creationId xmlns:a16="http://schemas.microsoft.com/office/drawing/2014/main" id="{B14E3459-3F56-DC4B-BBB0-F455CDC00B1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46" y="2710"/>
              <a:ext cx="1741" cy="1389"/>
              <a:chOff x="3046" y="2710"/>
              <a:chExt cx="1741" cy="1389"/>
            </a:xfrm>
          </p:grpSpPr>
          <p:sp>
            <p:nvSpPr>
              <p:cNvPr id="54283" name="Rectangle 66">
                <a:extLst>
                  <a:ext uri="{FF2B5EF4-FFF2-40B4-BE49-F238E27FC236}">
                    <a16:creationId xmlns:a16="http://schemas.microsoft.com/office/drawing/2014/main" id="{07CFBB21-D6D2-E54C-A7B5-7FD5B36C94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92" y="3033"/>
                <a:ext cx="215" cy="826"/>
              </a:xfrm>
              <a:prstGeom prst="rect">
                <a:avLst/>
              </a:prstGeom>
              <a:solidFill>
                <a:srgbClr val="006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54284" name="Rectangle 67">
                <a:extLst>
                  <a:ext uri="{FF2B5EF4-FFF2-40B4-BE49-F238E27FC236}">
                    <a16:creationId xmlns:a16="http://schemas.microsoft.com/office/drawing/2014/main" id="{DC81092D-1485-CF42-AC7D-840D110DD5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54" y="3033"/>
                <a:ext cx="538" cy="826"/>
              </a:xfrm>
              <a:prstGeom prst="rect">
                <a:avLst/>
              </a:prstGeom>
              <a:solidFill>
                <a:srgbClr val="66FF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54285" name="Rectangle 68">
                <a:extLst>
                  <a:ext uri="{FF2B5EF4-FFF2-40B4-BE49-F238E27FC236}">
                    <a16:creationId xmlns:a16="http://schemas.microsoft.com/office/drawing/2014/main" id="{4A438EB5-EE07-8A40-AF32-60FD03259B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" y="3033"/>
                <a:ext cx="216" cy="826"/>
              </a:xfrm>
              <a:prstGeom prst="rect">
                <a:avLst/>
              </a:prstGeom>
              <a:solidFill>
                <a:srgbClr val="99FF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grpSp>
            <p:nvGrpSpPr>
              <p:cNvPr id="54286" name="Group 69">
                <a:extLst>
                  <a:ext uri="{FF2B5EF4-FFF2-40B4-BE49-F238E27FC236}">
                    <a16:creationId xmlns:a16="http://schemas.microsoft.com/office/drawing/2014/main" id="{70126998-D1A1-9C4E-B58C-0805AC5165F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502" y="2920"/>
                <a:ext cx="72" cy="933"/>
                <a:chOff x="3502" y="2920"/>
                <a:chExt cx="72" cy="933"/>
              </a:xfrm>
            </p:grpSpPr>
            <p:sp>
              <p:nvSpPr>
                <p:cNvPr id="54323" name="Freeform 70">
                  <a:extLst>
                    <a:ext uri="{FF2B5EF4-FFF2-40B4-BE49-F238E27FC236}">
                      <a16:creationId xmlns:a16="http://schemas.microsoft.com/office/drawing/2014/main" id="{42A142B4-348D-5445-804E-57ACE1B059C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02" y="2920"/>
                  <a:ext cx="72" cy="77"/>
                </a:xfrm>
                <a:custGeom>
                  <a:avLst/>
                  <a:gdLst>
                    <a:gd name="T0" fmla="*/ 36 w 72"/>
                    <a:gd name="T1" fmla="*/ 0 h 77"/>
                    <a:gd name="T2" fmla="*/ 72 w 72"/>
                    <a:gd name="T3" fmla="*/ 77 h 77"/>
                    <a:gd name="T4" fmla="*/ 36 w 72"/>
                    <a:gd name="T5" fmla="*/ 54 h 77"/>
                    <a:gd name="T6" fmla="*/ 0 w 72"/>
                    <a:gd name="T7" fmla="*/ 77 h 77"/>
                    <a:gd name="T8" fmla="*/ 36 w 72"/>
                    <a:gd name="T9" fmla="*/ 0 h 7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"/>
                    <a:gd name="T16" fmla="*/ 0 h 77"/>
                    <a:gd name="T17" fmla="*/ 72 w 72"/>
                    <a:gd name="T18" fmla="*/ 77 h 7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" h="77">
                      <a:moveTo>
                        <a:pt x="36" y="0"/>
                      </a:moveTo>
                      <a:lnTo>
                        <a:pt x="72" y="77"/>
                      </a:lnTo>
                      <a:lnTo>
                        <a:pt x="36" y="54"/>
                      </a:lnTo>
                      <a:lnTo>
                        <a:pt x="0" y="77"/>
                      </a:lnTo>
                      <a:lnTo>
                        <a:pt x="3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54324" name="Line 71">
                  <a:extLst>
                    <a:ext uri="{FF2B5EF4-FFF2-40B4-BE49-F238E27FC236}">
                      <a16:creationId xmlns:a16="http://schemas.microsoft.com/office/drawing/2014/main" id="{0BCABE8C-5AC7-B74D-B0A1-04D4171B05A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538" y="2974"/>
                  <a:ext cx="1" cy="879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54287" name="Group 72">
                <a:extLst>
                  <a:ext uri="{FF2B5EF4-FFF2-40B4-BE49-F238E27FC236}">
                    <a16:creationId xmlns:a16="http://schemas.microsoft.com/office/drawing/2014/main" id="{11AAD83A-4D8E-DB4E-AC6F-2268FD62B36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538" y="3823"/>
                <a:ext cx="1023" cy="72"/>
                <a:chOff x="3538" y="3823"/>
                <a:chExt cx="1023" cy="72"/>
              </a:xfrm>
            </p:grpSpPr>
            <p:sp>
              <p:nvSpPr>
                <p:cNvPr id="54321" name="Freeform 73">
                  <a:extLst>
                    <a:ext uri="{FF2B5EF4-FFF2-40B4-BE49-F238E27FC236}">
                      <a16:creationId xmlns:a16="http://schemas.microsoft.com/office/drawing/2014/main" id="{057456D3-C228-3A44-B533-76D13AD91B1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83" y="3823"/>
                  <a:ext cx="78" cy="72"/>
                </a:xfrm>
                <a:custGeom>
                  <a:avLst/>
                  <a:gdLst>
                    <a:gd name="T0" fmla="*/ 78 w 78"/>
                    <a:gd name="T1" fmla="*/ 36 h 72"/>
                    <a:gd name="T2" fmla="*/ 0 w 78"/>
                    <a:gd name="T3" fmla="*/ 72 h 72"/>
                    <a:gd name="T4" fmla="*/ 24 w 78"/>
                    <a:gd name="T5" fmla="*/ 36 h 72"/>
                    <a:gd name="T6" fmla="*/ 0 w 78"/>
                    <a:gd name="T7" fmla="*/ 0 h 72"/>
                    <a:gd name="T8" fmla="*/ 78 w 78"/>
                    <a:gd name="T9" fmla="*/ 36 h 7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8"/>
                    <a:gd name="T16" fmla="*/ 0 h 72"/>
                    <a:gd name="T17" fmla="*/ 78 w 78"/>
                    <a:gd name="T18" fmla="*/ 72 h 7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8" h="72">
                      <a:moveTo>
                        <a:pt x="78" y="36"/>
                      </a:moveTo>
                      <a:lnTo>
                        <a:pt x="0" y="72"/>
                      </a:lnTo>
                      <a:lnTo>
                        <a:pt x="24" y="36"/>
                      </a:lnTo>
                      <a:lnTo>
                        <a:pt x="0" y="0"/>
                      </a:lnTo>
                      <a:lnTo>
                        <a:pt x="78" y="3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54322" name="Line 74">
                  <a:extLst>
                    <a:ext uri="{FF2B5EF4-FFF2-40B4-BE49-F238E27FC236}">
                      <a16:creationId xmlns:a16="http://schemas.microsoft.com/office/drawing/2014/main" id="{0D3FF814-B719-5C42-9A01-931EFB3299F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538" y="3859"/>
                  <a:ext cx="969" cy="1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54288" name="Rectangle 75">
                <a:extLst>
                  <a:ext uri="{FF2B5EF4-FFF2-40B4-BE49-F238E27FC236}">
                    <a16:creationId xmlns:a16="http://schemas.microsoft.com/office/drawing/2014/main" id="{AF331DD0-1A95-794B-87C7-4652F823BB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-5400000">
                <a:off x="2581" y="3408"/>
                <a:ext cx="1074" cy="1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9pPr>
              </a:lstStyle>
              <a:p>
                <a:r>
                  <a:rPr lang="en-US" altLang="en-US" sz="1500">
                    <a:solidFill>
                      <a:srgbClr val="000000"/>
                    </a:solidFill>
                    <a:latin typeface="Arial" panose="020B0604020202020204" pitchFamily="34" charset="0"/>
                  </a:rPr>
                  <a:t>conduction electron </a:t>
                </a:r>
                <a:endParaRPr lang="en-US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54289" name="Rectangle 76">
                <a:extLst>
                  <a:ext uri="{FF2B5EF4-FFF2-40B4-BE49-F238E27FC236}">
                    <a16:creationId xmlns:a16="http://schemas.microsoft.com/office/drawing/2014/main" id="{049D1026-3030-604E-A0EA-B5840291D9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-5400000">
                <a:off x="2675" y="3328"/>
                <a:ext cx="1234" cy="1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9pPr>
              </a:lstStyle>
              <a:p>
                <a:r>
                  <a:rPr lang="en-US" altLang="en-US" sz="1500">
                    <a:solidFill>
                      <a:srgbClr val="000000"/>
                    </a:solidFill>
                    <a:latin typeface="Arial" panose="020B0604020202020204" pitchFamily="34" charset="0"/>
                  </a:rPr>
                  <a:t>concentration (10</a:t>
                </a:r>
                <a:r>
                  <a:rPr lang="en-US" altLang="en-US" sz="1500" baseline="30000">
                    <a:solidFill>
                      <a:srgbClr val="000000"/>
                    </a:solidFill>
                    <a:latin typeface="Arial" panose="020B0604020202020204" pitchFamily="34" charset="0"/>
                  </a:rPr>
                  <a:t>21</a:t>
                </a:r>
                <a:r>
                  <a:rPr lang="en-US" altLang="en-US" sz="1500">
                    <a:solidFill>
                      <a:srgbClr val="000000"/>
                    </a:solidFill>
                    <a:latin typeface="Arial" panose="020B0604020202020204" pitchFamily="34" charset="0"/>
                  </a:rPr>
                  <a:t>/m</a:t>
                </a:r>
                <a:r>
                  <a:rPr lang="en-US" altLang="en-US" sz="1500" baseline="30000">
                    <a:solidFill>
                      <a:srgbClr val="000000"/>
                    </a:solidFill>
                    <a:latin typeface="Arial" panose="020B0604020202020204" pitchFamily="34" charset="0"/>
                  </a:rPr>
                  <a:t>3</a:t>
                </a:r>
                <a:r>
                  <a:rPr lang="en-US" altLang="en-US" sz="1500">
                    <a:solidFill>
                      <a:srgbClr val="000000"/>
                    </a:solidFill>
                    <a:latin typeface="Arial" panose="020B0604020202020204" pitchFamily="34" charset="0"/>
                  </a:rPr>
                  <a:t>)</a:t>
                </a:r>
                <a:endParaRPr lang="en-US" altLang="en-US" baseline="30000">
                  <a:latin typeface="Arial" panose="020B0604020202020204" pitchFamily="34" charset="0"/>
                </a:endParaRPr>
              </a:p>
            </p:txBody>
          </p:sp>
          <p:sp>
            <p:nvSpPr>
              <p:cNvPr id="54290" name="Rectangle 81">
                <a:extLst>
                  <a:ext uri="{FF2B5EF4-FFF2-40B4-BE49-F238E27FC236}">
                    <a16:creationId xmlns:a16="http://schemas.microsoft.com/office/drawing/2014/main" id="{60D9B492-2C0A-694D-BF55-631733705A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49" y="3942"/>
                <a:ext cx="73" cy="1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9pPr>
              </a:lstStyle>
              <a:p>
                <a:r>
                  <a:rPr lang="en-US" altLang="en-US" sz="1500" i="1">
                    <a:solidFill>
                      <a:srgbClr val="000000"/>
                    </a:solidFill>
                    <a:latin typeface="Arial" panose="020B0604020202020204" pitchFamily="34" charset="0"/>
                  </a:rPr>
                  <a:t>T</a:t>
                </a:r>
                <a:endParaRPr lang="en-US" altLang="en-US" i="1">
                  <a:latin typeface="Arial" panose="020B0604020202020204" pitchFamily="34" charset="0"/>
                </a:endParaRPr>
              </a:p>
            </p:txBody>
          </p:sp>
          <p:sp>
            <p:nvSpPr>
              <p:cNvPr id="54291" name="Rectangle 82">
                <a:extLst>
                  <a:ext uri="{FF2B5EF4-FFF2-40B4-BE49-F238E27FC236}">
                    <a16:creationId xmlns:a16="http://schemas.microsoft.com/office/drawing/2014/main" id="{ECBF93F2-DF68-C14E-AFFE-E5D6D4C465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27" y="3942"/>
                <a:ext cx="160" cy="1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9pPr>
              </a:lstStyle>
              <a:p>
                <a:r>
                  <a:rPr lang="en-US" altLang="en-US" sz="1500">
                    <a:solidFill>
                      <a:srgbClr val="000000"/>
                    </a:solidFill>
                    <a:latin typeface="Arial" panose="020B0604020202020204" pitchFamily="34" charset="0"/>
                  </a:rPr>
                  <a:t>(K)</a:t>
                </a:r>
                <a:endParaRPr lang="en-US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54292" name="Line 83">
                <a:extLst>
                  <a:ext uri="{FF2B5EF4-FFF2-40B4-BE49-F238E27FC236}">
                    <a16:creationId xmlns:a16="http://schemas.microsoft.com/office/drawing/2014/main" id="{70A7C80E-D6E9-4E40-8ECC-111B20F8ACB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682" y="3799"/>
                <a:ext cx="1" cy="108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293" name="Line 84">
                <a:extLst>
                  <a:ext uri="{FF2B5EF4-FFF2-40B4-BE49-F238E27FC236}">
                    <a16:creationId xmlns:a16="http://schemas.microsoft.com/office/drawing/2014/main" id="{47476693-077A-6B48-AFB6-06AE6EAE1B4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825" y="3799"/>
                <a:ext cx="1" cy="108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294" name="Line 85">
                <a:extLst>
                  <a:ext uri="{FF2B5EF4-FFF2-40B4-BE49-F238E27FC236}">
                    <a16:creationId xmlns:a16="http://schemas.microsoft.com/office/drawing/2014/main" id="{FAF6DAAC-7774-6542-8BA7-E5A4C2778D4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969" y="3799"/>
                <a:ext cx="1" cy="108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295" name="Line 86">
                <a:extLst>
                  <a:ext uri="{FF2B5EF4-FFF2-40B4-BE49-F238E27FC236}">
                    <a16:creationId xmlns:a16="http://schemas.microsoft.com/office/drawing/2014/main" id="{E7ABE991-008F-EA48-8F59-D869DEE34AD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112" y="3799"/>
                <a:ext cx="1" cy="108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296" name="Line 87">
                <a:extLst>
                  <a:ext uri="{FF2B5EF4-FFF2-40B4-BE49-F238E27FC236}">
                    <a16:creationId xmlns:a16="http://schemas.microsoft.com/office/drawing/2014/main" id="{AE7AF5D1-6D78-2144-B273-83E740D920D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256" y="3799"/>
                <a:ext cx="1" cy="108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297" name="Line 88">
                <a:extLst>
                  <a:ext uri="{FF2B5EF4-FFF2-40B4-BE49-F238E27FC236}">
                    <a16:creationId xmlns:a16="http://schemas.microsoft.com/office/drawing/2014/main" id="{F1062B3D-C9FA-4D43-99AF-D9815ACFEA9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400" y="3799"/>
                <a:ext cx="1" cy="108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298" name="Line 89">
                <a:extLst>
                  <a:ext uri="{FF2B5EF4-FFF2-40B4-BE49-F238E27FC236}">
                    <a16:creationId xmlns:a16="http://schemas.microsoft.com/office/drawing/2014/main" id="{DDF44B9A-387B-9943-87C7-1B8CEE611ED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538" y="3799"/>
                <a:ext cx="1" cy="108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299" name="Rectangle 90">
                <a:extLst>
                  <a:ext uri="{FF2B5EF4-FFF2-40B4-BE49-F238E27FC236}">
                    <a16:creationId xmlns:a16="http://schemas.microsoft.com/office/drawing/2014/main" id="{80119181-F573-054E-A9B8-BE771F6578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74" y="3936"/>
                <a:ext cx="227" cy="1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9pPr>
              </a:lstStyle>
              <a:p>
                <a:r>
                  <a:rPr lang="en-US" altLang="en-US" sz="1700">
                    <a:solidFill>
                      <a:srgbClr val="000000"/>
                    </a:solidFill>
                    <a:latin typeface="Arial" panose="020B0604020202020204" pitchFamily="34" charset="0"/>
                  </a:rPr>
                  <a:t>600</a:t>
                </a:r>
                <a:endParaRPr lang="en-US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54300" name="Rectangle 91">
                <a:extLst>
                  <a:ext uri="{FF2B5EF4-FFF2-40B4-BE49-F238E27FC236}">
                    <a16:creationId xmlns:a16="http://schemas.microsoft.com/office/drawing/2014/main" id="{39F5A4EC-D296-D645-81C8-03208C2D1D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75" y="3936"/>
                <a:ext cx="227" cy="1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9pPr>
              </a:lstStyle>
              <a:p>
                <a:r>
                  <a:rPr lang="en-US" altLang="en-US" sz="1700">
                    <a:solidFill>
                      <a:srgbClr val="000000"/>
                    </a:solidFill>
                    <a:latin typeface="Arial" panose="020B0604020202020204" pitchFamily="34" charset="0"/>
                  </a:rPr>
                  <a:t>400</a:t>
                </a:r>
                <a:endParaRPr lang="en-US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54301" name="Rectangle 93">
                <a:extLst>
                  <a:ext uri="{FF2B5EF4-FFF2-40B4-BE49-F238E27FC236}">
                    <a16:creationId xmlns:a16="http://schemas.microsoft.com/office/drawing/2014/main" id="{88054D2D-EEAE-154F-826D-895C8A159B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00" y="3936"/>
                <a:ext cx="227" cy="1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9pPr>
              </a:lstStyle>
              <a:p>
                <a:r>
                  <a:rPr lang="en-US" altLang="en-US" sz="1700">
                    <a:solidFill>
                      <a:srgbClr val="000000"/>
                    </a:solidFill>
                    <a:latin typeface="Arial" panose="020B0604020202020204" pitchFamily="34" charset="0"/>
                  </a:rPr>
                  <a:t>200</a:t>
                </a:r>
                <a:endParaRPr lang="en-US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54302" name="Rectangle 95">
                <a:extLst>
                  <a:ext uri="{FF2B5EF4-FFF2-40B4-BE49-F238E27FC236}">
                    <a16:creationId xmlns:a16="http://schemas.microsoft.com/office/drawing/2014/main" id="{5611437F-3A3A-114D-A38F-E3102A3EB3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84" y="3936"/>
                <a:ext cx="76" cy="1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9pPr>
              </a:lstStyle>
              <a:p>
                <a:r>
                  <a:rPr lang="en-US" altLang="en-US" sz="1700">
                    <a:solidFill>
                      <a:srgbClr val="000000"/>
                    </a:solidFill>
                    <a:latin typeface="Arial" panose="020B0604020202020204" pitchFamily="34" charset="0"/>
                  </a:rPr>
                  <a:t>0</a:t>
                </a:r>
                <a:endParaRPr lang="en-US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54303" name="Line 96">
                <a:extLst>
                  <a:ext uri="{FF2B5EF4-FFF2-40B4-BE49-F238E27FC236}">
                    <a16:creationId xmlns:a16="http://schemas.microsoft.com/office/drawing/2014/main" id="{50466D25-CF06-C44C-9593-C7133C469AA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84" y="3045"/>
                <a:ext cx="108" cy="1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304" name="Line 97">
                <a:extLst>
                  <a:ext uri="{FF2B5EF4-FFF2-40B4-BE49-F238E27FC236}">
                    <a16:creationId xmlns:a16="http://schemas.microsoft.com/office/drawing/2014/main" id="{966458E5-1273-5144-AAAC-F76555ABB2F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84" y="3315"/>
                <a:ext cx="108" cy="1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305" name="Line 98">
                <a:extLst>
                  <a:ext uri="{FF2B5EF4-FFF2-40B4-BE49-F238E27FC236}">
                    <a16:creationId xmlns:a16="http://schemas.microsoft.com/office/drawing/2014/main" id="{6F03BFED-5D6C-9049-85F5-DEB20195A8C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84" y="3590"/>
                <a:ext cx="108" cy="1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306" name="Line 99">
                <a:extLst>
                  <a:ext uri="{FF2B5EF4-FFF2-40B4-BE49-F238E27FC236}">
                    <a16:creationId xmlns:a16="http://schemas.microsoft.com/office/drawing/2014/main" id="{2F5F265A-B360-2E49-95B0-60BDB395DD1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84" y="3859"/>
                <a:ext cx="108" cy="1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307" name="Rectangle 100">
                <a:extLst>
                  <a:ext uri="{FF2B5EF4-FFF2-40B4-BE49-F238E27FC236}">
                    <a16:creationId xmlns:a16="http://schemas.microsoft.com/office/drawing/2014/main" id="{8897E8C7-0A00-CD4A-992B-C6F1032C2F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77" y="3775"/>
                <a:ext cx="76" cy="1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9pPr>
              </a:lstStyle>
              <a:p>
                <a:r>
                  <a:rPr lang="en-US" altLang="en-US" sz="1700">
                    <a:solidFill>
                      <a:srgbClr val="000000"/>
                    </a:solidFill>
                    <a:latin typeface="Arial" panose="020B0604020202020204" pitchFamily="34" charset="0"/>
                  </a:rPr>
                  <a:t>0</a:t>
                </a:r>
                <a:endParaRPr lang="en-US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54308" name="Rectangle 101">
                <a:extLst>
                  <a:ext uri="{FF2B5EF4-FFF2-40B4-BE49-F238E27FC236}">
                    <a16:creationId xmlns:a16="http://schemas.microsoft.com/office/drawing/2014/main" id="{6CC2FCFB-A69A-584C-91F6-D8665F00B3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77" y="3506"/>
                <a:ext cx="76" cy="1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9pPr>
              </a:lstStyle>
              <a:p>
                <a:r>
                  <a:rPr lang="en-US" altLang="en-US" sz="1700">
                    <a:solidFill>
                      <a:srgbClr val="000000"/>
                    </a:solidFill>
                    <a:latin typeface="Arial" panose="020B0604020202020204" pitchFamily="34" charset="0"/>
                  </a:rPr>
                  <a:t>1</a:t>
                </a:r>
                <a:endParaRPr lang="en-US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54309" name="Rectangle 102">
                <a:extLst>
                  <a:ext uri="{FF2B5EF4-FFF2-40B4-BE49-F238E27FC236}">
                    <a16:creationId xmlns:a16="http://schemas.microsoft.com/office/drawing/2014/main" id="{F66995BB-ABAB-5044-9134-4DD6A681C8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77" y="3236"/>
                <a:ext cx="76" cy="1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9pPr>
              </a:lstStyle>
              <a:p>
                <a:r>
                  <a:rPr lang="en-US" altLang="en-US" sz="1700">
                    <a:solidFill>
                      <a:srgbClr val="000000"/>
                    </a:solidFill>
                    <a:latin typeface="Arial" panose="020B0604020202020204" pitchFamily="34" charset="0"/>
                  </a:rPr>
                  <a:t>2</a:t>
                </a:r>
                <a:endParaRPr lang="en-US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54310" name="Rectangle 103">
                <a:extLst>
                  <a:ext uri="{FF2B5EF4-FFF2-40B4-BE49-F238E27FC236}">
                    <a16:creationId xmlns:a16="http://schemas.microsoft.com/office/drawing/2014/main" id="{E9124D10-791B-3B4A-A14F-EC45E99559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77" y="2967"/>
                <a:ext cx="76" cy="1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9pPr>
              </a:lstStyle>
              <a:p>
                <a:r>
                  <a:rPr lang="en-US" altLang="en-US" sz="1700">
                    <a:solidFill>
                      <a:srgbClr val="000000"/>
                    </a:solidFill>
                    <a:latin typeface="Arial" panose="020B0604020202020204" pitchFamily="34" charset="0"/>
                  </a:rPr>
                  <a:t>3</a:t>
                </a:r>
                <a:endParaRPr lang="en-US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54311" name="Freeform 104">
                <a:extLst>
                  <a:ext uri="{FF2B5EF4-FFF2-40B4-BE49-F238E27FC236}">
                    <a16:creationId xmlns:a16="http://schemas.microsoft.com/office/drawing/2014/main" id="{A747735A-52E8-F646-BA16-A90C01C55C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06" y="3039"/>
                <a:ext cx="288" cy="808"/>
              </a:xfrm>
              <a:custGeom>
                <a:avLst/>
                <a:gdLst>
                  <a:gd name="T0" fmla="*/ 288 w 288"/>
                  <a:gd name="T1" fmla="*/ 0 h 808"/>
                  <a:gd name="T2" fmla="*/ 282 w 288"/>
                  <a:gd name="T3" fmla="*/ 120 h 808"/>
                  <a:gd name="T4" fmla="*/ 276 w 288"/>
                  <a:gd name="T5" fmla="*/ 234 h 808"/>
                  <a:gd name="T6" fmla="*/ 264 w 288"/>
                  <a:gd name="T7" fmla="*/ 341 h 808"/>
                  <a:gd name="T8" fmla="*/ 258 w 288"/>
                  <a:gd name="T9" fmla="*/ 473 h 808"/>
                  <a:gd name="T10" fmla="*/ 246 w 288"/>
                  <a:gd name="T11" fmla="*/ 587 h 808"/>
                  <a:gd name="T12" fmla="*/ 240 w 288"/>
                  <a:gd name="T13" fmla="*/ 640 h 808"/>
                  <a:gd name="T14" fmla="*/ 222 w 288"/>
                  <a:gd name="T15" fmla="*/ 700 h 808"/>
                  <a:gd name="T16" fmla="*/ 198 w 288"/>
                  <a:gd name="T17" fmla="*/ 730 h 808"/>
                  <a:gd name="T18" fmla="*/ 168 w 288"/>
                  <a:gd name="T19" fmla="*/ 760 h 808"/>
                  <a:gd name="T20" fmla="*/ 108 w 288"/>
                  <a:gd name="T21" fmla="*/ 784 h 808"/>
                  <a:gd name="T22" fmla="*/ 54 w 288"/>
                  <a:gd name="T23" fmla="*/ 796 h 808"/>
                  <a:gd name="T24" fmla="*/ 24 w 288"/>
                  <a:gd name="T25" fmla="*/ 802 h 808"/>
                  <a:gd name="T26" fmla="*/ 0 w 288"/>
                  <a:gd name="T27" fmla="*/ 808 h 808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w 288"/>
                  <a:gd name="T43" fmla="*/ 0 h 808"/>
                  <a:gd name="T44" fmla="*/ 288 w 288"/>
                  <a:gd name="T45" fmla="*/ 808 h 808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T42" t="T43" r="T44" b="T45"/>
                <a:pathLst>
                  <a:path w="288" h="808">
                    <a:moveTo>
                      <a:pt x="288" y="0"/>
                    </a:moveTo>
                    <a:lnTo>
                      <a:pt x="282" y="120"/>
                    </a:lnTo>
                    <a:lnTo>
                      <a:pt x="276" y="234"/>
                    </a:lnTo>
                    <a:lnTo>
                      <a:pt x="264" y="341"/>
                    </a:lnTo>
                    <a:lnTo>
                      <a:pt x="258" y="473"/>
                    </a:lnTo>
                    <a:lnTo>
                      <a:pt x="246" y="587"/>
                    </a:lnTo>
                    <a:lnTo>
                      <a:pt x="240" y="640"/>
                    </a:lnTo>
                    <a:lnTo>
                      <a:pt x="222" y="700"/>
                    </a:lnTo>
                    <a:lnTo>
                      <a:pt x="198" y="730"/>
                    </a:lnTo>
                    <a:lnTo>
                      <a:pt x="168" y="760"/>
                    </a:lnTo>
                    <a:lnTo>
                      <a:pt x="108" y="784"/>
                    </a:lnTo>
                    <a:lnTo>
                      <a:pt x="54" y="796"/>
                    </a:lnTo>
                    <a:lnTo>
                      <a:pt x="24" y="802"/>
                    </a:lnTo>
                    <a:lnTo>
                      <a:pt x="0" y="808"/>
                    </a:lnTo>
                  </a:path>
                </a:pathLst>
              </a:custGeom>
              <a:noFill/>
              <a:ln w="38100">
                <a:solidFill>
                  <a:srgbClr val="000077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54312" name="Line 105">
                <a:extLst>
                  <a:ext uri="{FF2B5EF4-FFF2-40B4-BE49-F238E27FC236}">
                    <a16:creationId xmlns:a16="http://schemas.microsoft.com/office/drawing/2014/main" id="{ACDEC83B-CBD9-794A-BD07-A60BADFF41B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4106" y="3847"/>
                <a:ext cx="12" cy="12"/>
              </a:xfrm>
              <a:prstGeom prst="line">
                <a:avLst/>
              </a:prstGeom>
              <a:noFill/>
              <a:ln w="28575">
                <a:solidFill>
                  <a:srgbClr val="000077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313" name="Rectangle 108">
                <a:extLst>
                  <a:ext uri="{FF2B5EF4-FFF2-40B4-BE49-F238E27FC236}">
                    <a16:creationId xmlns:a16="http://schemas.microsoft.com/office/drawing/2014/main" id="{933A9CC4-771F-B241-8F62-5E25EF5B3D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-5400000">
                <a:off x="3350" y="3257"/>
                <a:ext cx="540" cy="1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9pPr>
              </a:lstStyle>
              <a:p>
                <a:r>
                  <a:rPr lang="en-US" altLang="en-US" sz="1500">
                    <a:solidFill>
                      <a:srgbClr val="000000"/>
                    </a:solidFill>
                    <a:latin typeface="Arial" panose="020B0604020202020204" pitchFamily="34" charset="0"/>
                  </a:rPr>
                  <a:t>freeze-out</a:t>
                </a:r>
                <a:endParaRPr lang="en-US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54314" name="Rectangle 109">
                <a:extLst>
                  <a:ext uri="{FF2B5EF4-FFF2-40B4-BE49-F238E27FC236}">
                    <a16:creationId xmlns:a16="http://schemas.microsoft.com/office/drawing/2014/main" id="{82F1AF5D-C12A-C14A-8CD2-58B60F58B3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-5400000">
                <a:off x="3778" y="3252"/>
                <a:ext cx="440" cy="1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9pPr>
              </a:lstStyle>
              <a:p>
                <a:r>
                  <a:rPr lang="en-US" altLang="en-US" sz="1500">
                    <a:solidFill>
                      <a:srgbClr val="000000"/>
                    </a:solidFill>
                    <a:latin typeface="Arial" panose="020B0604020202020204" pitchFamily="34" charset="0"/>
                  </a:rPr>
                  <a:t>extrinsic</a:t>
                </a:r>
                <a:endParaRPr lang="en-US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54315" name="Rectangle 110">
                <a:extLst>
                  <a:ext uri="{FF2B5EF4-FFF2-40B4-BE49-F238E27FC236}">
                    <a16:creationId xmlns:a16="http://schemas.microsoft.com/office/drawing/2014/main" id="{5DB5E805-AD46-0940-8F7A-A75503E8AC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-5400000">
                <a:off x="4230" y="3272"/>
                <a:ext cx="407" cy="1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9pPr>
              </a:lstStyle>
              <a:p>
                <a:r>
                  <a:rPr lang="en-US" altLang="en-US" sz="1500">
                    <a:solidFill>
                      <a:srgbClr val="000000"/>
                    </a:solidFill>
                    <a:latin typeface="Arial" panose="020B0604020202020204" pitchFamily="34" charset="0"/>
                  </a:rPr>
                  <a:t>intrinsic</a:t>
                </a:r>
                <a:endParaRPr lang="en-US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54316" name="Line 112">
                <a:extLst>
                  <a:ext uri="{FF2B5EF4-FFF2-40B4-BE49-F238E27FC236}">
                    <a16:creationId xmlns:a16="http://schemas.microsoft.com/office/drawing/2014/main" id="{61F5FF4F-D04B-3F46-B2A6-E8EBDEAFF60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74" y="2776"/>
                <a:ext cx="209" cy="1"/>
              </a:xfrm>
              <a:prstGeom prst="line">
                <a:avLst/>
              </a:prstGeom>
              <a:noFill/>
              <a:ln w="28575">
                <a:solidFill>
                  <a:srgbClr val="AA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317" name="Rectangle 113">
                <a:extLst>
                  <a:ext uri="{FF2B5EF4-FFF2-40B4-BE49-F238E27FC236}">
                    <a16:creationId xmlns:a16="http://schemas.microsoft.com/office/drawing/2014/main" id="{FC8CFD15-CBE7-A34B-9549-88C2153657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25" y="2710"/>
                <a:ext cx="334" cy="1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9pPr>
              </a:lstStyle>
              <a:p>
                <a:r>
                  <a:rPr lang="en-US" altLang="en-US" sz="1500">
                    <a:solidFill>
                      <a:srgbClr val="AA0000"/>
                    </a:solidFill>
                    <a:latin typeface="Arial" panose="020B0604020202020204" pitchFamily="34" charset="0"/>
                  </a:rPr>
                  <a:t>doped</a:t>
                </a:r>
                <a:endParaRPr lang="en-US" altLang="en-US">
                  <a:solidFill>
                    <a:srgbClr val="AA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54318" name="Line 114">
                <a:extLst>
                  <a:ext uri="{FF2B5EF4-FFF2-40B4-BE49-F238E27FC236}">
                    <a16:creationId xmlns:a16="http://schemas.microsoft.com/office/drawing/2014/main" id="{3EDB9487-0ED6-9744-804D-CD93E0150B5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74" y="2884"/>
                <a:ext cx="209" cy="1"/>
              </a:xfrm>
              <a:prstGeom prst="line">
                <a:avLst/>
              </a:prstGeom>
              <a:noFill/>
              <a:ln w="28575">
                <a:solidFill>
                  <a:srgbClr val="000077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319" name="Rectangle 115">
                <a:extLst>
                  <a:ext uri="{FF2B5EF4-FFF2-40B4-BE49-F238E27FC236}">
                    <a16:creationId xmlns:a16="http://schemas.microsoft.com/office/drawing/2014/main" id="{AC9F37B9-832C-2B45-BCEE-A021CD5AA8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25" y="2830"/>
                <a:ext cx="467" cy="1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9pPr>
              </a:lstStyle>
              <a:p>
                <a:r>
                  <a:rPr lang="en-US" altLang="en-US" sz="1500">
                    <a:solidFill>
                      <a:srgbClr val="000077"/>
                    </a:solidFill>
                    <a:latin typeface="Arial" panose="020B0604020202020204" pitchFamily="34" charset="0"/>
                  </a:rPr>
                  <a:t>undoped</a:t>
                </a:r>
                <a:endParaRPr lang="en-US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54320" name="Freeform 120">
                <a:extLst>
                  <a:ext uri="{FF2B5EF4-FFF2-40B4-BE49-F238E27FC236}">
                    <a16:creationId xmlns:a16="http://schemas.microsoft.com/office/drawing/2014/main" id="{FF713A1B-9EC7-7A44-9B35-4152DE3C3C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36" y="3044"/>
                <a:ext cx="844" cy="808"/>
              </a:xfrm>
              <a:custGeom>
                <a:avLst/>
                <a:gdLst>
                  <a:gd name="T0" fmla="*/ 0 w 844"/>
                  <a:gd name="T1" fmla="*/ 808 h 808"/>
                  <a:gd name="T2" fmla="*/ 84 w 844"/>
                  <a:gd name="T3" fmla="*/ 756 h 808"/>
                  <a:gd name="T4" fmla="*/ 152 w 844"/>
                  <a:gd name="T5" fmla="*/ 596 h 808"/>
                  <a:gd name="T6" fmla="*/ 204 w 844"/>
                  <a:gd name="T7" fmla="*/ 540 h 808"/>
                  <a:gd name="T8" fmla="*/ 328 w 844"/>
                  <a:gd name="T9" fmla="*/ 536 h 808"/>
                  <a:gd name="T10" fmla="*/ 664 w 844"/>
                  <a:gd name="T11" fmla="*/ 524 h 808"/>
                  <a:gd name="T12" fmla="*/ 780 w 844"/>
                  <a:gd name="T13" fmla="*/ 408 h 808"/>
                  <a:gd name="T14" fmla="*/ 820 w 844"/>
                  <a:gd name="T15" fmla="*/ 176 h 808"/>
                  <a:gd name="T16" fmla="*/ 844 w 844"/>
                  <a:gd name="T17" fmla="*/ 0 h 808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844"/>
                  <a:gd name="T28" fmla="*/ 0 h 808"/>
                  <a:gd name="T29" fmla="*/ 844 w 844"/>
                  <a:gd name="T30" fmla="*/ 808 h 808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844" h="808">
                    <a:moveTo>
                      <a:pt x="0" y="808"/>
                    </a:moveTo>
                    <a:cubicBezTo>
                      <a:pt x="29" y="799"/>
                      <a:pt x="59" y="791"/>
                      <a:pt x="84" y="756"/>
                    </a:cubicBezTo>
                    <a:cubicBezTo>
                      <a:pt x="109" y="721"/>
                      <a:pt x="132" y="632"/>
                      <a:pt x="152" y="596"/>
                    </a:cubicBezTo>
                    <a:cubicBezTo>
                      <a:pt x="172" y="560"/>
                      <a:pt x="175" y="550"/>
                      <a:pt x="204" y="540"/>
                    </a:cubicBezTo>
                    <a:cubicBezTo>
                      <a:pt x="233" y="530"/>
                      <a:pt x="251" y="539"/>
                      <a:pt x="328" y="536"/>
                    </a:cubicBezTo>
                    <a:cubicBezTo>
                      <a:pt x="405" y="533"/>
                      <a:pt x="589" y="545"/>
                      <a:pt x="664" y="524"/>
                    </a:cubicBezTo>
                    <a:cubicBezTo>
                      <a:pt x="739" y="503"/>
                      <a:pt x="754" y="466"/>
                      <a:pt x="780" y="408"/>
                    </a:cubicBezTo>
                    <a:cubicBezTo>
                      <a:pt x="806" y="350"/>
                      <a:pt x="809" y="244"/>
                      <a:pt x="820" y="176"/>
                    </a:cubicBezTo>
                    <a:cubicBezTo>
                      <a:pt x="831" y="108"/>
                      <a:pt x="837" y="54"/>
                      <a:pt x="844" y="0"/>
                    </a:cubicBezTo>
                  </a:path>
                </a:pathLst>
              </a:custGeom>
              <a:noFill/>
              <a:ln w="38100">
                <a:solidFill>
                  <a:srgbClr val="AA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4CE6EA2-BC0F-AD4C-AF1C-8424D97E90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fld id="{DBA8CF99-6C8E-984C-84F4-FAA7176C9C7C}" type="slidenum">
              <a:rPr lang="en-US" altLang="en-US" sz="1200">
                <a:latin typeface="Arial" panose="020B0604020202020204" pitchFamily="34" charset="0"/>
              </a:rPr>
              <a:pPr/>
              <a:t>27</a:t>
            </a:fld>
            <a:endParaRPr lang="en-US" altLang="en-US" sz="1200">
              <a:latin typeface="Arial" panose="020B0604020202020204" pitchFamily="34" charset="0"/>
            </a:endParaRPr>
          </a:p>
        </p:txBody>
      </p:sp>
      <p:sp>
        <p:nvSpPr>
          <p:cNvPr id="56324" name="Rectangle 2">
            <a:extLst>
              <a:ext uri="{FF2B5EF4-FFF2-40B4-BE49-F238E27FC236}">
                <a16:creationId xmlns:a16="http://schemas.microsoft.com/office/drawing/2014/main" id="{86CC3349-C377-454B-887E-F5244D68EE5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Number of Charge Carriers</a:t>
            </a:r>
            <a:endParaRPr lang="en-US" altLang="en-US">
              <a:cs typeface="Arial" panose="020B0604020202020204" pitchFamily="34" charset="0"/>
              <a:sym typeface="Symbol" pitchFamily="2" charset="2"/>
            </a:endParaRPr>
          </a:p>
        </p:txBody>
      </p:sp>
      <p:sp>
        <p:nvSpPr>
          <p:cNvPr id="56325" name="Rectangle 3">
            <a:extLst>
              <a:ext uri="{FF2B5EF4-FFF2-40B4-BE49-F238E27FC236}">
                <a16:creationId xmlns:a16="http://schemas.microsoft.com/office/drawing/2014/main" id="{C87E4C89-166E-B643-A80D-C485F340206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1219200"/>
            <a:ext cx="7772400" cy="1598613"/>
          </a:xfrm>
        </p:spPr>
        <p:txBody>
          <a:bodyPr/>
          <a:lstStyle/>
          <a:p>
            <a:pPr>
              <a:buFontTx/>
              <a:buNone/>
            </a:pPr>
            <a:r>
              <a:rPr lang="en-US" altLang="en-US" sz="2400" b="0" dirty="0">
                <a:solidFill>
                  <a:schemeClr val="accent2"/>
                </a:solidFill>
                <a:cs typeface="Arial" panose="020B0604020202020204" pitchFamily="34" charset="0"/>
                <a:sym typeface="Symbol" pitchFamily="2" charset="2"/>
              </a:rPr>
              <a:t>Intrinsic Conductivity</a:t>
            </a:r>
          </a:p>
          <a:p>
            <a:pPr lvl="1">
              <a:lnSpc>
                <a:spcPct val="150000"/>
              </a:lnSpc>
              <a:buFontTx/>
              <a:buNone/>
            </a:pPr>
            <a:r>
              <a:rPr lang="en-US" altLang="en-US" sz="2400" b="0" dirty="0">
                <a:ea typeface="ＭＳ Ｐゴシック" panose="020B0600070205080204" pitchFamily="34" charset="-128"/>
                <a:cs typeface="Arial" panose="020B0604020202020204" pitchFamily="34" charset="0"/>
                <a:sym typeface="Symbol" pitchFamily="2" charset="2"/>
              </a:rPr>
              <a:t>		 = </a:t>
            </a:r>
            <a:r>
              <a:rPr lang="en-US" altLang="en-US" sz="2400" b="0" i="1" dirty="0" err="1">
                <a:ea typeface="ＭＳ Ｐゴシック" panose="020B0600070205080204" pitchFamily="34" charset="-128"/>
                <a:cs typeface="Arial" panose="020B0604020202020204" pitchFamily="34" charset="0"/>
                <a:sym typeface="Symbol" pitchFamily="2" charset="2"/>
              </a:rPr>
              <a:t>n</a:t>
            </a:r>
            <a:r>
              <a:rPr lang="en-US" altLang="en-US" sz="2400" b="0" dirty="0" err="1">
                <a:ea typeface="ＭＳ Ｐゴシック" panose="020B0600070205080204" pitchFamily="34" charset="-128"/>
                <a:cs typeface="Arial" panose="020B0604020202020204" pitchFamily="34" charset="0"/>
                <a:sym typeface="Symbol" pitchFamily="2" charset="2"/>
              </a:rPr>
              <a:t>|</a:t>
            </a:r>
            <a:r>
              <a:rPr lang="en-US" altLang="en-US" sz="2400" b="0" i="1" dirty="0" err="1">
                <a:ea typeface="ＭＳ Ｐゴシック" panose="020B0600070205080204" pitchFamily="34" charset="-128"/>
                <a:cs typeface="Arial" panose="020B0604020202020204" pitchFamily="34" charset="0"/>
                <a:sym typeface="Symbol" pitchFamily="2" charset="2"/>
              </a:rPr>
              <a:t>e</a:t>
            </a:r>
            <a:r>
              <a:rPr lang="en-US" altLang="en-US" sz="2400" b="0" dirty="0">
                <a:ea typeface="ＭＳ Ｐゴシック" panose="020B0600070205080204" pitchFamily="34" charset="-128"/>
                <a:cs typeface="Arial" panose="020B0604020202020204" pitchFamily="34" charset="0"/>
                <a:sym typeface="Symbol" pitchFamily="2" charset="2"/>
              </a:rPr>
              <a:t>|</a:t>
            </a:r>
            <a:r>
              <a:rPr lang="en-US" altLang="en-US" sz="2400" b="0" i="1" baseline="-25000" dirty="0">
                <a:ea typeface="ＭＳ Ｐゴシック" panose="020B0600070205080204" pitchFamily="34" charset="-128"/>
                <a:cs typeface="Arial" panose="020B0604020202020204" pitchFamily="34" charset="0"/>
                <a:sym typeface="Symbol" pitchFamily="2" charset="2"/>
              </a:rPr>
              <a:t>e</a:t>
            </a:r>
            <a:r>
              <a:rPr lang="en-US" altLang="en-US" sz="2400" b="0" baseline="-25000" dirty="0">
                <a:ea typeface="ＭＳ Ｐゴシック" panose="020B0600070205080204" pitchFamily="34" charset="-128"/>
                <a:cs typeface="Arial" panose="020B0604020202020204" pitchFamily="34" charset="0"/>
                <a:sym typeface="Symbol" pitchFamily="2" charset="2"/>
              </a:rPr>
              <a:t> </a:t>
            </a:r>
            <a:r>
              <a:rPr lang="en-US" altLang="en-US" sz="2400" b="0" dirty="0">
                <a:ea typeface="ＭＳ Ｐゴシック" panose="020B0600070205080204" pitchFamily="34" charset="-128"/>
                <a:cs typeface="Arial" panose="020B0604020202020204" pitchFamily="34" charset="0"/>
                <a:sym typeface="Symbol" pitchFamily="2" charset="2"/>
              </a:rPr>
              <a:t>+ </a:t>
            </a:r>
            <a:r>
              <a:rPr lang="en-US" altLang="en-US" sz="2400" b="0" i="1" dirty="0" err="1">
                <a:ea typeface="ＭＳ Ｐゴシック" panose="020B0600070205080204" pitchFamily="34" charset="-128"/>
                <a:cs typeface="Arial" panose="020B0604020202020204" pitchFamily="34" charset="0"/>
                <a:sym typeface="Symbol" pitchFamily="2" charset="2"/>
              </a:rPr>
              <a:t>p</a:t>
            </a:r>
            <a:r>
              <a:rPr lang="en-US" altLang="en-US" sz="2400" b="0" dirty="0" err="1">
                <a:ea typeface="ＭＳ Ｐゴシック" panose="020B0600070205080204" pitchFamily="34" charset="-128"/>
                <a:cs typeface="Arial" panose="020B0604020202020204" pitchFamily="34" charset="0"/>
                <a:sym typeface="Symbol" pitchFamily="2" charset="2"/>
              </a:rPr>
              <a:t>|</a:t>
            </a:r>
            <a:r>
              <a:rPr lang="en-US" altLang="en-US" sz="2400" b="0" i="1" dirty="0" err="1">
                <a:ea typeface="ＭＳ Ｐゴシック" panose="020B0600070205080204" pitchFamily="34" charset="-128"/>
                <a:cs typeface="Arial" panose="020B0604020202020204" pitchFamily="34" charset="0"/>
                <a:sym typeface="Symbol" pitchFamily="2" charset="2"/>
              </a:rPr>
              <a:t>e</a:t>
            </a:r>
            <a:r>
              <a:rPr lang="en-US" altLang="en-US" sz="2400" b="0" dirty="0">
                <a:ea typeface="ＭＳ Ｐゴシック" panose="020B0600070205080204" pitchFamily="34" charset="-128"/>
                <a:cs typeface="Arial" panose="020B0604020202020204" pitchFamily="34" charset="0"/>
                <a:sym typeface="Symbol" pitchFamily="2" charset="2"/>
              </a:rPr>
              <a:t>|</a:t>
            </a:r>
            <a:r>
              <a:rPr lang="en-US" altLang="en-US" sz="2400" b="0" i="1" baseline="-25000" dirty="0">
                <a:ea typeface="ＭＳ Ｐゴシック" panose="020B0600070205080204" pitchFamily="34" charset="-128"/>
                <a:cs typeface="Arial" panose="020B0604020202020204" pitchFamily="34" charset="0"/>
                <a:sym typeface="Symbol" pitchFamily="2" charset="2"/>
              </a:rPr>
              <a:t>h</a:t>
            </a:r>
            <a:endParaRPr lang="en-US" altLang="en-US" sz="2400" b="0" dirty="0">
              <a:ea typeface="ＭＳ Ｐゴシック" panose="020B0600070205080204" pitchFamily="34" charset="-128"/>
              <a:cs typeface="Arial" panose="020B0604020202020204" pitchFamily="34" charset="0"/>
              <a:sym typeface="Symbol" pitchFamily="2" charset="2"/>
            </a:endParaRPr>
          </a:p>
        </p:txBody>
      </p:sp>
      <p:sp>
        <p:nvSpPr>
          <p:cNvPr id="56326" name="Rectangle 4">
            <a:extLst>
              <a:ext uri="{FF2B5EF4-FFF2-40B4-BE49-F238E27FC236}">
                <a16:creationId xmlns:a16="http://schemas.microsoft.com/office/drawing/2014/main" id="{6B15767B-8056-1648-B14E-C1B0F97EF8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3038" y="1752600"/>
            <a:ext cx="2819400" cy="609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graphicFrame>
        <p:nvGraphicFramePr>
          <p:cNvPr id="319493" name="Object 2">
            <a:extLst>
              <a:ext uri="{FF2B5EF4-FFF2-40B4-BE49-F238E27FC236}">
                <a16:creationId xmlns:a16="http://schemas.microsoft.com/office/drawing/2014/main" id="{1C1BACE8-EDCB-5841-9844-8403CAFAB86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162050" y="4081463"/>
          <a:ext cx="7354888" cy="1119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351" name="Equation" r:id="rId4" imgW="19748500" imgH="2997200" progId="Equation.3">
                  <p:embed/>
                </p:oleObj>
              </mc:Choice>
              <mc:Fallback>
                <p:oleObj name="Equation" r:id="rId4" imgW="19748500" imgH="299720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62050" y="4081463"/>
                        <a:ext cx="7354888" cy="11191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9497" name="Rectangle 9">
            <a:extLst>
              <a:ext uri="{FF2B5EF4-FFF2-40B4-BE49-F238E27FC236}">
                <a16:creationId xmlns:a16="http://schemas.microsoft.com/office/drawing/2014/main" id="{FA0A1B96-C3AE-704B-BA0B-7E99D77D03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1400" y="5422900"/>
            <a:ext cx="4359275" cy="89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prstDash val="dash"/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20000"/>
              </a:spcBef>
            </a:pPr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  <a:sym typeface="Symbol" pitchFamily="2" charset="2"/>
              </a:rPr>
              <a:t>For GaAs	</a:t>
            </a:r>
            <a:r>
              <a:rPr lang="en-US" altLang="en-US" i="1">
                <a:latin typeface="Arial" panose="020B0604020202020204" pitchFamily="34" charset="0"/>
                <a:cs typeface="Arial" panose="020B0604020202020204" pitchFamily="34" charset="0"/>
                <a:sym typeface="Symbol" pitchFamily="2" charset="2"/>
              </a:rPr>
              <a:t>n</a:t>
            </a:r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  <a:sym typeface="Symbol" pitchFamily="2" charset="2"/>
              </a:rPr>
              <a:t> = 4.8 x 10</a:t>
            </a:r>
            <a:r>
              <a:rPr lang="en-US" altLang="en-US" baseline="30000">
                <a:latin typeface="Arial" panose="020B0604020202020204" pitchFamily="34" charset="0"/>
                <a:cs typeface="Arial" panose="020B0604020202020204" pitchFamily="34" charset="0"/>
                <a:sym typeface="Symbol" pitchFamily="2" charset="2"/>
              </a:rPr>
              <a:t>24</a:t>
            </a:r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  <a:sym typeface="Symbol" pitchFamily="2" charset="2"/>
              </a:rPr>
              <a:t> m</a:t>
            </a:r>
            <a:r>
              <a:rPr lang="en-US" altLang="en-US" baseline="30000">
                <a:latin typeface="Arial" panose="020B0604020202020204" pitchFamily="34" charset="0"/>
                <a:cs typeface="Arial" panose="020B0604020202020204" pitchFamily="34" charset="0"/>
                <a:sym typeface="Symbol" pitchFamily="2" charset="2"/>
              </a:rPr>
              <a:t>-3</a:t>
            </a:r>
          </a:p>
          <a:p>
            <a:pPr>
              <a:spcBef>
                <a:spcPct val="20000"/>
              </a:spcBef>
            </a:pPr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  <a:sym typeface="Symbol" pitchFamily="2" charset="2"/>
              </a:rPr>
              <a:t>For Si   	</a:t>
            </a:r>
            <a:r>
              <a:rPr lang="en-US" altLang="en-US" i="1">
                <a:latin typeface="Arial" panose="020B0604020202020204" pitchFamily="34" charset="0"/>
                <a:cs typeface="Arial" panose="020B0604020202020204" pitchFamily="34" charset="0"/>
                <a:sym typeface="Symbol" pitchFamily="2" charset="2"/>
              </a:rPr>
              <a:t>n</a:t>
            </a:r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  <a:sym typeface="Symbol" pitchFamily="2" charset="2"/>
              </a:rPr>
              <a:t> = 1.3 x 10</a:t>
            </a:r>
            <a:r>
              <a:rPr lang="en-US" altLang="en-US" baseline="30000">
                <a:latin typeface="Arial" panose="020B0604020202020204" pitchFamily="34" charset="0"/>
                <a:cs typeface="Arial" panose="020B0604020202020204" pitchFamily="34" charset="0"/>
                <a:sym typeface="Symbol" pitchFamily="2" charset="2"/>
              </a:rPr>
              <a:t>16</a:t>
            </a:r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  <a:sym typeface="Symbol" pitchFamily="2" charset="2"/>
              </a:rPr>
              <a:t> m</a:t>
            </a:r>
            <a:r>
              <a:rPr lang="en-US" altLang="en-US" baseline="30000">
                <a:latin typeface="Arial" panose="020B0604020202020204" pitchFamily="34" charset="0"/>
                <a:cs typeface="Arial" panose="020B0604020202020204" pitchFamily="34" charset="0"/>
                <a:sym typeface="Symbol" pitchFamily="2" charset="2"/>
              </a:rPr>
              <a:t>-3</a:t>
            </a:r>
          </a:p>
        </p:txBody>
      </p:sp>
      <p:sp>
        <p:nvSpPr>
          <p:cNvPr id="319498" name="Rectangle 10">
            <a:extLst>
              <a:ext uri="{FF2B5EF4-FFF2-40B4-BE49-F238E27FC236}">
                <a16:creationId xmlns:a16="http://schemas.microsoft.com/office/drawing/2014/main" id="{8ABA0F0A-A025-C14E-B9D9-E5940ABC6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2579688"/>
            <a:ext cx="4881563" cy="904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prstDash val="dash"/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20000"/>
              </a:spcBef>
              <a:buFontTx/>
              <a:buChar char="•"/>
            </a:pPr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  <a:sym typeface="Symbol" pitchFamily="2" charset="2"/>
              </a:rPr>
              <a:t>  for intrinsic semiconductor </a:t>
            </a:r>
            <a:r>
              <a:rPr lang="en-US" altLang="en-US" i="1" dirty="0">
                <a:latin typeface="Arial" panose="020B0604020202020204" pitchFamily="34" charset="0"/>
                <a:cs typeface="Arial" panose="020B0604020202020204" pitchFamily="34" charset="0"/>
                <a:sym typeface="Symbol" pitchFamily="2" charset="2"/>
              </a:rPr>
              <a:t>n</a:t>
            </a:r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  <a:sym typeface="Symbol" pitchFamily="2" charset="2"/>
              </a:rPr>
              <a:t> = </a:t>
            </a:r>
            <a:r>
              <a:rPr lang="en-US" altLang="en-US" i="1" dirty="0">
                <a:latin typeface="Arial" panose="020B0604020202020204" pitchFamily="34" charset="0"/>
                <a:cs typeface="Arial" panose="020B0604020202020204" pitchFamily="34" charset="0"/>
                <a:sym typeface="Symbol" pitchFamily="2" charset="2"/>
              </a:rPr>
              <a:t>p</a:t>
            </a:r>
          </a:p>
          <a:p>
            <a:pPr>
              <a:spcBef>
                <a:spcPct val="20000"/>
              </a:spcBef>
            </a:pPr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  <a:sym typeface="Symbol" pitchFamily="2" charset="2"/>
              </a:rPr>
              <a:t>		 = </a:t>
            </a:r>
            <a:r>
              <a:rPr lang="en-US" altLang="en-US" i="1" dirty="0" err="1">
                <a:latin typeface="Arial" panose="020B0604020202020204" pitchFamily="34" charset="0"/>
                <a:cs typeface="Arial" panose="020B0604020202020204" pitchFamily="34" charset="0"/>
                <a:sym typeface="Symbol" pitchFamily="2" charset="2"/>
              </a:rPr>
              <a:t>n</a:t>
            </a:r>
            <a:r>
              <a:rPr lang="en-US" altLang="en-US" dirty="0" err="1">
                <a:latin typeface="Arial" panose="020B0604020202020204" pitchFamily="34" charset="0"/>
                <a:cs typeface="Arial" panose="020B0604020202020204" pitchFamily="34" charset="0"/>
                <a:sym typeface="Symbol" pitchFamily="2" charset="2"/>
              </a:rPr>
              <a:t>|</a:t>
            </a:r>
            <a:r>
              <a:rPr lang="en-US" altLang="en-US" i="1" dirty="0" err="1">
                <a:latin typeface="Arial" panose="020B0604020202020204" pitchFamily="34" charset="0"/>
                <a:cs typeface="Arial" panose="020B0604020202020204" pitchFamily="34" charset="0"/>
                <a:sym typeface="Symbol" pitchFamily="2" charset="2"/>
              </a:rPr>
              <a:t>e</a:t>
            </a:r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  <a:sym typeface="Symbol" pitchFamily="2" charset="2"/>
              </a:rPr>
              <a:t>|(</a:t>
            </a:r>
            <a:r>
              <a:rPr lang="en-US" altLang="en-US" i="1" baseline="-25000" dirty="0">
                <a:latin typeface="Arial" panose="020B0604020202020204" pitchFamily="34" charset="0"/>
                <a:cs typeface="Arial" panose="020B0604020202020204" pitchFamily="34" charset="0"/>
                <a:sym typeface="Symbol" pitchFamily="2" charset="2"/>
              </a:rPr>
              <a:t>e</a:t>
            </a:r>
            <a:r>
              <a:rPr lang="en-US" altLang="en-US" baseline="-25000" dirty="0">
                <a:latin typeface="Arial" panose="020B0604020202020204" pitchFamily="34" charset="0"/>
                <a:cs typeface="Arial" panose="020B0604020202020204" pitchFamily="34" charset="0"/>
                <a:sym typeface="Symbol" pitchFamily="2" charset="2"/>
              </a:rPr>
              <a:t> </a:t>
            </a:r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  <a:sym typeface="Symbol" pitchFamily="2" charset="2"/>
              </a:rPr>
              <a:t>+ </a:t>
            </a:r>
            <a:r>
              <a:rPr lang="en-US" altLang="en-US" i="1" baseline="-25000" dirty="0">
                <a:latin typeface="Arial" panose="020B0604020202020204" pitchFamily="34" charset="0"/>
                <a:cs typeface="Arial" panose="020B0604020202020204" pitchFamily="34" charset="0"/>
                <a:sym typeface="Symbol" pitchFamily="2" charset="2"/>
              </a:rPr>
              <a:t>h</a:t>
            </a:r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  <a:sym typeface="Symbol" pitchFamily="2" charset="2"/>
              </a:rPr>
              <a:t>)</a:t>
            </a:r>
          </a:p>
        </p:txBody>
      </p:sp>
      <p:sp>
        <p:nvSpPr>
          <p:cNvPr id="319499" name="Rectangle 11">
            <a:extLst>
              <a:ext uri="{FF2B5EF4-FFF2-40B4-BE49-F238E27FC236}">
                <a16:creationId xmlns:a16="http://schemas.microsoft.com/office/drawing/2014/main" id="{3F728B31-C0D9-274C-9CAB-948FE34393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3738" y="3665538"/>
            <a:ext cx="182403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prstDash val="dash"/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pPr>
              <a:buSzPct val="90000"/>
              <a:buFont typeface="Times" pitchFamily="2" charset="0"/>
              <a:buChar char="•"/>
            </a:pPr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  <a:sym typeface="Symbol" pitchFamily="2" charset="2"/>
              </a:rPr>
              <a:t>  Ex:  GaAs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194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194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194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194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194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9497" grpId="0"/>
      <p:bldP spid="319498" grpId="0"/>
      <p:bldP spid="31949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0D88D5AB-B33E-AE41-9117-6002A28AC2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fld id="{0292A3FD-5B67-534C-B943-25B4BB51306D}" type="slidenum">
              <a:rPr lang="en-US" altLang="en-US" sz="1200">
                <a:latin typeface="Arial" panose="020B0604020202020204" pitchFamily="34" charset="0"/>
              </a:rPr>
              <a:pPr/>
              <a:t>28</a:t>
            </a:fld>
            <a:endParaRPr lang="en-US" altLang="en-US" sz="1200">
              <a:latin typeface="Arial" panose="020B0604020202020204" pitchFamily="34" charset="0"/>
            </a:endParaRPr>
          </a:p>
        </p:txBody>
      </p:sp>
      <p:pic>
        <p:nvPicPr>
          <p:cNvPr id="58371" name="Picture 6" descr="Fig 18_24">
            <a:extLst>
              <a:ext uri="{FF2B5EF4-FFF2-40B4-BE49-F238E27FC236}">
                <a16:creationId xmlns:a16="http://schemas.microsoft.com/office/drawing/2014/main" id="{66ED8D98-DC1B-BD44-A56E-61A1D9251B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2700" y="1608138"/>
            <a:ext cx="6780213" cy="4567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8372" name="Rectangle 2">
            <a:extLst>
              <a:ext uri="{FF2B5EF4-FFF2-40B4-BE49-F238E27FC236}">
                <a16:creationId xmlns:a16="http://schemas.microsoft.com/office/drawing/2014/main" id="{7B49BD4F-C801-1F4D-B9A4-67876E4E80F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Junction Transistor</a:t>
            </a:r>
          </a:p>
        </p:txBody>
      </p:sp>
      <p:sp>
        <p:nvSpPr>
          <p:cNvPr id="58373" name="Rectangle 5">
            <a:extLst>
              <a:ext uri="{FF2B5EF4-FFF2-40B4-BE49-F238E27FC236}">
                <a16:creationId xmlns:a16="http://schemas.microsoft.com/office/drawing/2014/main" id="{F3AA0DCF-4A5A-FF45-B077-2D602FDFA9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5150" y="3781425"/>
            <a:ext cx="981075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200">
                <a:solidFill>
                  <a:srgbClr val="000000"/>
                </a:solidFill>
                <a:latin typeface="Arial" panose="020B0604020202020204" pitchFamily="34" charset="0"/>
              </a:rPr>
              <a:t>Fig. 18.24, </a:t>
            </a:r>
            <a:r>
              <a:rPr lang="en-US" altLang="en-US" sz="1200" i="1">
                <a:solidFill>
                  <a:srgbClr val="000000"/>
                </a:solidFill>
                <a:latin typeface="Arial" panose="020B0604020202020204" pitchFamily="34" charset="0"/>
              </a:rPr>
              <a:t>Callister 7e</a:t>
            </a:r>
            <a:r>
              <a:rPr lang="en-US" altLang="en-US" sz="1200">
                <a:solidFill>
                  <a:srgbClr val="000000"/>
                </a:solidFill>
                <a:latin typeface="Arial" panose="020B0604020202020204" pitchFamily="34" charset="0"/>
              </a:rPr>
              <a:t>. 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Slide Number Placeholder 5">
            <a:extLst>
              <a:ext uri="{FF2B5EF4-FFF2-40B4-BE49-F238E27FC236}">
                <a16:creationId xmlns:a16="http://schemas.microsoft.com/office/drawing/2014/main" id="{975B528D-593C-8F49-938D-168B114C39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fld id="{6CC26483-1DB3-7644-86CB-FFCCD6EBC193}" type="slidenum">
              <a:rPr lang="en-US" altLang="en-US" sz="1200">
                <a:latin typeface="Liberation Sans" charset="0"/>
              </a:rPr>
              <a:pPr/>
              <a:t>29</a:t>
            </a:fld>
            <a:endParaRPr lang="en-US" altLang="en-US" sz="1200">
              <a:latin typeface="Liberation Sans" charset="0"/>
            </a:endParaRPr>
          </a:p>
        </p:txBody>
      </p:sp>
      <p:pic>
        <p:nvPicPr>
          <p:cNvPr id="63490" name="Picture 6" descr="Fig 18_26">
            <a:extLst>
              <a:ext uri="{FF2B5EF4-FFF2-40B4-BE49-F238E27FC236}">
                <a16:creationId xmlns:a16="http://schemas.microsoft.com/office/drawing/2014/main" id="{3C6C6B9F-7D23-5C48-A95F-ABA0B16EF6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4038" y="1338263"/>
            <a:ext cx="5843587" cy="2557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3491" name="Rectangle 2">
            <a:extLst>
              <a:ext uri="{FF2B5EF4-FFF2-40B4-BE49-F238E27FC236}">
                <a16:creationId xmlns:a16="http://schemas.microsoft.com/office/drawing/2014/main" id="{0901F9BC-E0BF-FD41-BE94-89E9B99EA7B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Liberation Sans" charset="0"/>
              </a:rPr>
              <a:t>MOSFET Transistor </a:t>
            </a:r>
            <a:br>
              <a:rPr lang="en-US" altLang="en-US">
                <a:latin typeface="Liberation Sans" charset="0"/>
              </a:rPr>
            </a:br>
            <a:r>
              <a:rPr lang="en-US" altLang="en-US">
                <a:latin typeface="Liberation Sans" charset="0"/>
              </a:rPr>
              <a:t>Integrated Circuit Device</a:t>
            </a:r>
          </a:p>
        </p:txBody>
      </p:sp>
      <p:sp>
        <p:nvSpPr>
          <p:cNvPr id="63492" name="Rectangle 3">
            <a:extLst>
              <a:ext uri="{FF2B5EF4-FFF2-40B4-BE49-F238E27FC236}">
                <a16:creationId xmlns:a16="http://schemas.microsoft.com/office/drawing/2014/main" id="{B83B9856-0202-754E-9D2D-3CA73923E74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69925" y="4711700"/>
            <a:ext cx="7772400" cy="1403350"/>
          </a:xfrm>
        </p:spPr>
        <p:txBody>
          <a:bodyPr/>
          <a:lstStyle/>
          <a:p>
            <a:r>
              <a:rPr lang="en-US" altLang="en-US" sz="2000" b="0">
                <a:latin typeface="Liberation Sans" charset="0"/>
              </a:rPr>
              <a:t>Integrated circuits - state of the art ca. 50 </a:t>
            </a:r>
            <a:r>
              <a:rPr lang="en-US" altLang="en-US" sz="2000" b="0">
                <a:latin typeface="Liberation Sans" charset="0"/>
                <a:sym typeface="Symbol" pitchFamily="2" charset="2"/>
              </a:rPr>
              <a:t>nm line width</a:t>
            </a:r>
          </a:p>
          <a:p>
            <a:pPr lvl="1"/>
            <a:r>
              <a:rPr lang="en-US" altLang="en-US" sz="2000" b="0">
                <a:latin typeface="Liberation Sans" charset="0"/>
                <a:sym typeface="Symbol" pitchFamily="2" charset="2"/>
              </a:rPr>
              <a:t>~ 1,000,000,000 components on chip</a:t>
            </a:r>
          </a:p>
          <a:p>
            <a:pPr lvl="1"/>
            <a:r>
              <a:rPr lang="en-US" altLang="en-US" sz="2000" b="0">
                <a:latin typeface="Liberation Sans" charset="0"/>
                <a:sym typeface="Symbol" pitchFamily="2" charset="2"/>
              </a:rPr>
              <a:t>chips formed one layer at a time</a:t>
            </a:r>
            <a:endParaRPr lang="en-US" altLang="en-US" sz="2400" b="0">
              <a:latin typeface="Liberation Sans" charset="0"/>
              <a:sym typeface="MT Extra" pitchFamily="2" charset="77"/>
            </a:endParaRPr>
          </a:p>
        </p:txBody>
      </p:sp>
      <p:sp>
        <p:nvSpPr>
          <p:cNvPr id="63493" name="Rectangle 5">
            <a:extLst>
              <a:ext uri="{FF2B5EF4-FFF2-40B4-BE49-F238E27FC236}">
                <a16:creationId xmlns:a16="http://schemas.microsoft.com/office/drawing/2014/main" id="{118E3EFF-CC2D-B34B-8DFA-B778CC1221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99213" y="3633788"/>
            <a:ext cx="18796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200">
                <a:solidFill>
                  <a:srgbClr val="000000"/>
                </a:solidFill>
                <a:latin typeface="Liberation Sans" charset="0"/>
              </a:rPr>
              <a:t>Fig. 18.26, </a:t>
            </a:r>
            <a:r>
              <a:rPr lang="en-US" altLang="en-US" sz="1200" i="1">
                <a:solidFill>
                  <a:srgbClr val="000000"/>
                </a:solidFill>
                <a:latin typeface="Liberation Sans" charset="0"/>
              </a:rPr>
              <a:t>Callister &amp; Rethwisch 9e.</a:t>
            </a:r>
            <a:r>
              <a:rPr lang="en-US" altLang="en-US" sz="1200">
                <a:solidFill>
                  <a:srgbClr val="000000"/>
                </a:solidFill>
                <a:latin typeface="Liberation Sans" charset="0"/>
              </a:rPr>
              <a:t> </a:t>
            </a:r>
          </a:p>
        </p:txBody>
      </p:sp>
      <p:sp>
        <p:nvSpPr>
          <p:cNvPr id="63494" name="Rectangle 7">
            <a:extLst>
              <a:ext uri="{FF2B5EF4-FFF2-40B4-BE49-F238E27FC236}">
                <a16:creationId xmlns:a16="http://schemas.microsoft.com/office/drawing/2014/main" id="{B98BD880-88B4-5046-B467-788B09B8D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9925" y="4203700"/>
            <a:ext cx="7772400" cy="974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20000"/>
              </a:spcBef>
              <a:buFontTx/>
              <a:buChar char="•"/>
            </a:pPr>
            <a:r>
              <a:rPr lang="en-US" altLang="en-US" sz="2000">
                <a:latin typeface="Liberation Sans" charset="0"/>
              </a:rPr>
              <a:t>MOSFET (metal oxide semiconductor field effect transistor)</a:t>
            </a:r>
            <a:endParaRPr lang="en-US" altLang="en-US">
              <a:latin typeface="Liberation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47527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Slide Number Placeholder 3">
            <a:extLst>
              <a:ext uri="{FF2B5EF4-FFF2-40B4-BE49-F238E27FC236}">
                <a16:creationId xmlns:a16="http://schemas.microsoft.com/office/drawing/2014/main" id="{F5BA5ADC-5F1E-3048-832D-CB700E850E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fld id="{B5176170-816C-8A44-BA59-2AED4A32BAD4}" type="slidenum">
              <a:rPr lang="en-US" altLang="en-US" sz="1200">
                <a:latin typeface="Liberation Sans" charset="0"/>
              </a:rPr>
              <a:pPr/>
              <a:t>3</a:t>
            </a:fld>
            <a:endParaRPr lang="en-US" altLang="en-US" sz="1200">
              <a:latin typeface="Liberation Sans" charset="0"/>
            </a:endParaRPr>
          </a:p>
        </p:txBody>
      </p:sp>
      <p:sp>
        <p:nvSpPr>
          <p:cNvPr id="20482" name="Rectangle 33">
            <a:extLst>
              <a:ext uri="{FF2B5EF4-FFF2-40B4-BE49-F238E27FC236}">
                <a16:creationId xmlns:a16="http://schemas.microsoft.com/office/drawing/2014/main" id="{68891181-EDA3-9A41-B10D-BD820933882A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>
                <a:latin typeface="Liberation Sans" charset="0"/>
              </a:rPr>
              <a:t>Electrical Conduction</a:t>
            </a:r>
          </a:p>
        </p:txBody>
      </p:sp>
      <p:sp>
        <p:nvSpPr>
          <p:cNvPr id="20483" name="Rectangle 5">
            <a:extLst>
              <a:ext uri="{FF2B5EF4-FFF2-40B4-BE49-F238E27FC236}">
                <a16:creationId xmlns:a16="http://schemas.microsoft.com/office/drawing/2014/main" id="{E27B50B1-8234-1742-95CE-79CE7D8345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22775" y="1125538"/>
            <a:ext cx="269875" cy="381000"/>
          </a:xfrm>
          <a:prstGeom prst="rect">
            <a:avLst/>
          </a:prstGeom>
          <a:solidFill>
            <a:srgbClr val="CCE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>
              <a:latin typeface="Liberation Sans" charset="0"/>
            </a:endParaRPr>
          </a:p>
        </p:txBody>
      </p:sp>
      <p:sp>
        <p:nvSpPr>
          <p:cNvPr id="20484" name="Rectangle 6">
            <a:extLst>
              <a:ext uri="{FF2B5EF4-FFF2-40B4-BE49-F238E27FC236}">
                <a16:creationId xmlns:a16="http://schemas.microsoft.com/office/drawing/2014/main" id="{63E585BB-CD64-2C40-AC9E-17805745C6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4588" y="1125538"/>
            <a:ext cx="228600" cy="381000"/>
          </a:xfrm>
          <a:prstGeom prst="rect">
            <a:avLst/>
          </a:prstGeom>
          <a:solidFill>
            <a:srgbClr val="FF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>
              <a:latin typeface="Liberation Sans" charset="0"/>
            </a:endParaRPr>
          </a:p>
        </p:txBody>
      </p:sp>
      <p:sp>
        <p:nvSpPr>
          <p:cNvPr id="20485" name="Rectangle 7">
            <a:extLst>
              <a:ext uri="{FF2B5EF4-FFF2-40B4-BE49-F238E27FC236}">
                <a16:creationId xmlns:a16="http://schemas.microsoft.com/office/drawing/2014/main" id="{7E6D170C-9BDA-4849-9039-AD3A99C067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83188" y="1125538"/>
            <a:ext cx="250825" cy="381000"/>
          </a:xfrm>
          <a:prstGeom prst="rect">
            <a:avLst/>
          </a:prstGeom>
          <a:solidFill>
            <a:srgbClr val="99FF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>
              <a:latin typeface="Liberation Sans" charset="0"/>
            </a:endParaRPr>
          </a:p>
        </p:txBody>
      </p:sp>
      <p:sp>
        <p:nvSpPr>
          <p:cNvPr id="20486" name="Rectangle 9">
            <a:extLst>
              <a:ext uri="{FF2B5EF4-FFF2-40B4-BE49-F238E27FC236}">
                <a16:creationId xmlns:a16="http://schemas.microsoft.com/office/drawing/2014/main" id="{A2C21E92-ED2A-984C-A7C2-4977E776DD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8500" y="1066800"/>
            <a:ext cx="189388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>
                <a:latin typeface="Liberation Sans" charset="0"/>
              </a:rPr>
              <a:t>•  </a:t>
            </a:r>
            <a:r>
              <a:rPr lang="en-US" altLang="en-US">
                <a:solidFill>
                  <a:schemeClr val="accent2"/>
                </a:solidFill>
                <a:latin typeface="Liberation Sans" charset="0"/>
              </a:rPr>
              <a:t>Ohm's</a:t>
            </a:r>
            <a:r>
              <a:rPr lang="en-US" altLang="en-US">
                <a:latin typeface="Liberation Sans" charset="0"/>
              </a:rPr>
              <a:t> Law:</a:t>
            </a:r>
            <a:endParaRPr lang="en-US" altLang="en-US" sz="2200">
              <a:latin typeface="Liberation Sans" charset="0"/>
            </a:endParaRPr>
          </a:p>
        </p:txBody>
      </p:sp>
      <p:sp>
        <p:nvSpPr>
          <p:cNvPr id="20487" name="Rectangle 10">
            <a:extLst>
              <a:ext uri="{FF2B5EF4-FFF2-40B4-BE49-F238E27FC236}">
                <a16:creationId xmlns:a16="http://schemas.microsoft.com/office/drawing/2014/main" id="{66810585-F7F7-5244-B6E2-14698D8A6C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57688" y="1112838"/>
            <a:ext cx="1241425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i="1">
                <a:latin typeface="Liberation Sans" charset="0"/>
              </a:rPr>
              <a:t>V</a:t>
            </a:r>
            <a:r>
              <a:rPr lang="en-US" altLang="en-US">
                <a:latin typeface="Liberation Sans" charset="0"/>
              </a:rPr>
              <a:t> = </a:t>
            </a:r>
            <a:r>
              <a:rPr lang="en-US" altLang="en-US" sz="2600" i="1">
                <a:latin typeface="Times New Roman" panose="02020603050405020304" pitchFamily="18" charset="0"/>
              </a:rPr>
              <a:t>I</a:t>
            </a:r>
            <a:r>
              <a:rPr lang="en-US" altLang="en-US" i="1">
                <a:latin typeface="Liberation Sans" charset="0"/>
              </a:rPr>
              <a:t> R</a:t>
            </a:r>
          </a:p>
        </p:txBody>
      </p:sp>
      <p:sp>
        <p:nvSpPr>
          <p:cNvPr id="20488" name="Line 11">
            <a:extLst>
              <a:ext uri="{FF2B5EF4-FFF2-40B4-BE49-F238E27FC236}">
                <a16:creationId xmlns:a16="http://schemas.microsoft.com/office/drawing/2014/main" id="{46BB8B51-7C4E-B246-A4F5-BA67D9639C4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702050" y="1506538"/>
            <a:ext cx="533400" cy="2286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489" name="Rectangle 12">
            <a:extLst>
              <a:ext uri="{FF2B5EF4-FFF2-40B4-BE49-F238E27FC236}">
                <a16:creationId xmlns:a16="http://schemas.microsoft.com/office/drawing/2014/main" id="{E8B2C2B4-69F2-E94D-8D71-11D6DC3A0C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4063" y="1506538"/>
            <a:ext cx="3014662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>
                <a:solidFill>
                  <a:srgbClr val="0000FF"/>
                </a:solidFill>
                <a:latin typeface="Liberation Sans" charset="0"/>
              </a:rPr>
              <a:t>voltage drop (volts = J/C)</a:t>
            </a:r>
          </a:p>
          <a:p>
            <a:r>
              <a:rPr lang="en-US" altLang="en-US" sz="2000">
                <a:solidFill>
                  <a:srgbClr val="0000FF"/>
                </a:solidFill>
                <a:latin typeface="Liberation Sans" charset="0"/>
              </a:rPr>
              <a:t>    C = Coulomb</a:t>
            </a:r>
          </a:p>
        </p:txBody>
      </p:sp>
      <p:sp>
        <p:nvSpPr>
          <p:cNvPr id="20490" name="Rectangle 13">
            <a:extLst>
              <a:ext uri="{FF2B5EF4-FFF2-40B4-BE49-F238E27FC236}">
                <a16:creationId xmlns:a16="http://schemas.microsoft.com/office/drawing/2014/main" id="{D3957BB0-05AB-524E-90A5-920BE75F4D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22963" y="1506538"/>
            <a:ext cx="225901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>
                <a:solidFill>
                  <a:srgbClr val="006600"/>
                </a:solidFill>
                <a:latin typeface="Liberation Sans" charset="0"/>
              </a:rPr>
              <a:t>resistance (Ohms)</a:t>
            </a:r>
          </a:p>
        </p:txBody>
      </p:sp>
      <p:sp>
        <p:nvSpPr>
          <p:cNvPr id="20491" name="Line 14">
            <a:extLst>
              <a:ext uri="{FF2B5EF4-FFF2-40B4-BE49-F238E27FC236}">
                <a16:creationId xmlns:a16="http://schemas.microsoft.com/office/drawing/2014/main" id="{9E9E4566-EE97-E442-91A7-370DF13A830A}"/>
              </a:ext>
            </a:extLst>
          </p:cNvPr>
          <p:cNvSpPr>
            <a:spLocks noChangeShapeType="1"/>
          </p:cNvSpPr>
          <p:nvPr/>
        </p:nvSpPr>
        <p:spPr bwMode="auto">
          <a:xfrm>
            <a:off x="5378450" y="1506538"/>
            <a:ext cx="533400" cy="2286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492" name="Line 15">
            <a:extLst>
              <a:ext uri="{FF2B5EF4-FFF2-40B4-BE49-F238E27FC236}">
                <a16:creationId xmlns:a16="http://schemas.microsoft.com/office/drawing/2014/main" id="{487B15A9-5D66-5543-9CFC-18EB3FC8BBE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730750" y="1506538"/>
            <a:ext cx="266700" cy="381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493" name="Rectangle 16">
            <a:extLst>
              <a:ext uri="{FF2B5EF4-FFF2-40B4-BE49-F238E27FC236}">
                <a16:creationId xmlns:a16="http://schemas.microsoft.com/office/drawing/2014/main" id="{EBAA7476-C930-B64B-8461-497F12DBFB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89363" y="1795463"/>
            <a:ext cx="250666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>
                <a:solidFill>
                  <a:schemeClr val="tx2"/>
                </a:solidFill>
                <a:latin typeface="Liberation Sans" charset="0"/>
              </a:rPr>
              <a:t>current (amps = C/s)</a:t>
            </a:r>
          </a:p>
        </p:txBody>
      </p:sp>
      <p:grpSp>
        <p:nvGrpSpPr>
          <p:cNvPr id="2" name="Group 31">
            <a:extLst>
              <a:ext uri="{FF2B5EF4-FFF2-40B4-BE49-F238E27FC236}">
                <a16:creationId xmlns:a16="http://schemas.microsoft.com/office/drawing/2014/main" id="{8D2F9343-B8E7-EB40-AA93-678923BC7C1C}"/>
              </a:ext>
            </a:extLst>
          </p:cNvPr>
          <p:cNvGrpSpPr>
            <a:grpSpLocks/>
          </p:cNvGrpSpPr>
          <p:nvPr/>
        </p:nvGrpSpPr>
        <p:grpSpPr bwMode="auto">
          <a:xfrm>
            <a:off x="762000" y="4651375"/>
            <a:ext cx="4479925" cy="984250"/>
            <a:chOff x="480" y="2930"/>
            <a:chExt cx="2822" cy="620"/>
          </a:xfrm>
        </p:grpSpPr>
        <p:grpSp>
          <p:nvGrpSpPr>
            <p:cNvPr id="20506" name="Group 95">
              <a:extLst>
                <a:ext uri="{FF2B5EF4-FFF2-40B4-BE49-F238E27FC236}">
                  <a16:creationId xmlns:a16="http://schemas.microsoft.com/office/drawing/2014/main" id="{99E22808-BA71-DF48-84C6-EBAE2777BAE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10" y="3016"/>
              <a:ext cx="492" cy="534"/>
              <a:chOff x="2834" y="2829"/>
              <a:chExt cx="492" cy="534"/>
            </a:xfrm>
          </p:grpSpPr>
          <p:sp>
            <p:nvSpPr>
              <p:cNvPr id="20508" name="Rectangle 26">
                <a:extLst>
                  <a:ext uri="{FF2B5EF4-FFF2-40B4-BE49-F238E27FC236}">
                    <a16:creationId xmlns:a16="http://schemas.microsoft.com/office/drawing/2014/main" id="{44DF956E-56C4-C843-A741-9046979AAC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57" y="3120"/>
                <a:ext cx="144" cy="240"/>
              </a:xfrm>
              <a:prstGeom prst="rect">
                <a:avLst/>
              </a:prstGeom>
              <a:solidFill>
                <a:srgbClr val="99FF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Liberation Sans" charset="0"/>
                </a:endParaRPr>
              </a:p>
            </p:txBody>
          </p:sp>
          <p:sp>
            <p:nvSpPr>
              <p:cNvPr id="20509" name="Rectangle 27">
                <a:extLst>
                  <a:ext uri="{FF2B5EF4-FFF2-40B4-BE49-F238E27FC236}">
                    <a16:creationId xmlns:a16="http://schemas.microsoft.com/office/drawing/2014/main" id="{E01EF3A5-5923-EB46-B2DE-3FCEE9DB80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48" y="2976"/>
                <a:ext cx="144" cy="240"/>
              </a:xfrm>
              <a:prstGeom prst="rect">
                <a:avLst/>
              </a:prstGeom>
              <a:solidFill>
                <a:srgbClr val="CC99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Liberation Sans" charset="0"/>
                </a:endParaRPr>
              </a:p>
            </p:txBody>
          </p:sp>
          <p:graphicFrame>
            <p:nvGraphicFramePr>
              <p:cNvPr id="20510" name="Object 67">
                <a:extLst>
                  <a:ext uri="{FF2B5EF4-FFF2-40B4-BE49-F238E27FC236}">
                    <a16:creationId xmlns:a16="http://schemas.microsoft.com/office/drawing/2014/main" id="{A7FA28BC-D7C5-A94D-A180-423983880831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834" y="2829"/>
              <a:ext cx="492" cy="53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86055" name="Equation" r:id="rId4" imgW="419100" imgH="457200" progId="Equation.3">
                      <p:embed/>
                    </p:oleObj>
                  </mc:Choice>
                  <mc:Fallback>
                    <p:oleObj name="Equation" r:id="rId4" imgW="419100" imgH="457200" progId="Equation.3">
                      <p:embed/>
                      <p:pic>
                        <p:nvPicPr>
                          <p:cNvPr id="20510" name="Object 67">
                            <a:extLst>
                              <a:ext uri="{FF2B5EF4-FFF2-40B4-BE49-F238E27FC236}">
                                <a16:creationId xmlns:a16="http://schemas.microsoft.com/office/drawing/2014/main" id="{A7FA28BC-D7C5-A94D-A180-423983880831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834" y="2829"/>
                            <a:ext cx="492" cy="534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>
                                      <a:alpha val="74997"/>
                                    </a:schemeClr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20507" name="Rectangle 79">
              <a:extLst>
                <a:ext uri="{FF2B5EF4-FFF2-40B4-BE49-F238E27FC236}">
                  <a16:creationId xmlns:a16="http://schemas.microsoft.com/office/drawing/2014/main" id="{49147D48-CB00-E647-B1EE-C0A633E89C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" y="2930"/>
              <a:ext cx="1595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prstDash val="dash"/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>
                  <a:latin typeface="Liberation Sans" charset="0"/>
                </a:rPr>
                <a:t>•  </a:t>
              </a:r>
              <a:r>
                <a:rPr lang="en-US" altLang="en-US">
                  <a:solidFill>
                    <a:schemeClr val="accent2"/>
                  </a:solidFill>
                  <a:latin typeface="Liberation Sans" charset="0"/>
                </a:rPr>
                <a:t>Conductivity, </a:t>
              </a:r>
              <a:r>
                <a:rPr lang="en-US" altLang="en-US" i="1">
                  <a:solidFill>
                    <a:schemeClr val="accent2"/>
                  </a:solidFill>
                  <a:latin typeface="Liberation Sans" charset="0"/>
                </a:rPr>
                <a:t>σ</a:t>
              </a:r>
            </a:p>
          </p:txBody>
        </p:sp>
      </p:grpSp>
      <p:grpSp>
        <p:nvGrpSpPr>
          <p:cNvPr id="4" name="Group 33">
            <a:extLst>
              <a:ext uri="{FF2B5EF4-FFF2-40B4-BE49-F238E27FC236}">
                <a16:creationId xmlns:a16="http://schemas.microsoft.com/office/drawing/2014/main" id="{2709E5F2-2BE5-4D42-A7C3-BC807B2F403F}"/>
              </a:ext>
            </a:extLst>
          </p:cNvPr>
          <p:cNvGrpSpPr>
            <a:grpSpLocks/>
          </p:cNvGrpSpPr>
          <p:nvPr/>
        </p:nvGrpSpPr>
        <p:grpSpPr bwMode="auto">
          <a:xfrm>
            <a:off x="701675" y="2625725"/>
            <a:ext cx="8139113" cy="2195513"/>
            <a:chOff x="442" y="1654"/>
            <a:chExt cx="5127" cy="1383"/>
          </a:xfrm>
        </p:grpSpPr>
        <p:sp>
          <p:nvSpPr>
            <p:cNvPr id="20496" name="Rectangle 90">
              <a:extLst>
                <a:ext uri="{FF2B5EF4-FFF2-40B4-BE49-F238E27FC236}">
                  <a16:creationId xmlns:a16="http://schemas.microsoft.com/office/drawing/2014/main" id="{A96A996D-AE19-414A-80D5-CF1D511000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09" y="2371"/>
              <a:ext cx="158" cy="240"/>
            </a:xfrm>
            <a:prstGeom prst="rect">
              <a:avLst/>
            </a:prstGeom>
            <a:solidFill>
              <a:srgbClr val="99FF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Liberation Sans" charset="0"/>
              </a:endParaRPr>
            </a:p>
          </p:txBody>
        </p:sp>
        <p:sp>
          <p:nvSpPr>
            <p:cNvPr id="20497" name="Rectangle 91">
              <a:extLst>
                <a:ext uri="{FF2B5EF4-FFF2-40B4-BE49-F238E27FC236}">
                  <a16:creationId xmlns:a16="http://schemas.microsoft.com/office/drawing/2014/main" id="{FA555A73-4F25-2148-AC3D-89A874076E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05" y="2490"/>
              <a:ext cx="158" cy="240"/>
            </a:xfrm>
            <a:prstGeom prst="rect">
              <a:avLst/>
            </a:prstGeom>
            <a:solidFill>
              <a:srgbClr val="83C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Liberation Sans" charset="0"/>
              </a:endParaRPr>
            </a:p>
          </p:txBody>
        </p:sp>
        <p:sp>
          <p:nvSpPr>
            <p:cNvPr id="20498" name="Rectangle 92">
              <a:extLst>
                <a:ext uri="{FF2B5EF4-FFF2-40B4-BE49-F238E27FC236}">
                  <a16:creationId xmlns:a16="http://schemas.microsoft.com/office/drawing/2014/main" id="{F0B8C630-E58F-DB4F-B8FB-F5FBE479A5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76" y="2188"/>
              <a:ext cx="158" cy="240"/>
            </a:xfrm>
            <a:prstGeom prst="rect">
              <a:avLst/>
            </a:prstGeom>
            <a:solidFill>
              <a:srgbClr val="FF7B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Liberation Sans" charset="0"/>
              </a:endParaRPr>
            </a:p>
          </p:txBody>
        </p:sp>
        <p:sp>
          <p:nvSpPr>
            <p:cNvPr id="20499" name="Rectangle 84">
              <a:extLst>
                <a:ext uri="{FF2B5EF4-FFF2-40B4-BE49-F238E27FC236}">
                  <a16:creationId xmlns:a16="http://schemas.microsoft.com/office/drawing/2014/main" id="{51889A04-2744-CA40-BFFB-550B81966A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16" y="2188"/>
              <a:ext cx="158" cy="240"/>
            </a:xfrm>
            <a:prstGeom prst="rect">
              <a:avLst/>
            </a:prstGeom>
            <a:solidFill>
              <a:srgbClr val="99FF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Liberation Sans" charset="0"/>
              </a:endParaRPr>
            </a:p>
          </p:txBody>
        </p:sp>
        <p:sp>
          <p:nvSpPr>
            <p:cNvPr id="20500" name="Rectangle 18">
              <a:extLst>
                <a:ext uri="{FF2B5EF4-FFF2-40B4-BE49-F238E27FC236}">
                  <a16:creationId xmlns:a16="http://schemas.microsoft.com/office/drawing/2014/main" id="{D6A8C530-EE98-FE4A-B177-D1783FE186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" y="1654"/>
              <a:ext cx="5127" cy="6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>
                  <a:latin typeface="Liberation Sans" charset="0"/>
                </a:rPr>
                <a:t>•  </a:t>
              </a:r>
              <a:r>
                <a:rPr lang="en-US" altLang="en-US">
                  <a:solidFill>
                    <a:srgbClr val="008800"/>
                  </a:solidFill>
                  <a:latin typeface="Liberation Sans" charset="0"/>
                </a:rPr>
                <a:t>Resistivity, </a:t>
              </a:r>
              <a:r>
                <a:rPr lang="en-US" altLang="en-US" i="1">
                  <a:solidFill>
                    <a:srgbClr val="008800"/>
                  </a:solidFill>
                  <a:latin typeface="Liberation Serif" charset="0"/>
                </a:rPr>
                <a:t>ρ</a:t>
              </a:r>
              <a:r>
                <a:rPr lang="en-US" altLang="en-US">
                  <a:latin typeface="Liberation Sans" charset="0"/>
                </a:rPr>
                <a:t>: </a:t>
              </a:r>
              <a:br>
                <a:rPr lang="en-US" altLang="en-US">
                  <a:latin typeface="Liberation Sans" charset="0"/>
                </a:rPr>
              </a:br>
              <a:r>
                <a:rPr lang="en-US" altLang="en-US">
                  <a:latin typeface="Liberation Sans" charset="0"/>
                </a:rPr>
                <a:t>    --  </a:t>
              </a:r>
              <a:r>
                <a:rPr lang="en-US" altLang="en-US" sz="2000">
                  <a:latin typeface="Liberation Sans" charset="0"/>
                  <a:sym typeface="MT Extra" pitchFamily="2" charset="77"/>
                </a:rPr>
                <a:t>a material property that is independent of sample size and </a:t>
              </a:r>
              <a:br>
                <a:rPr lang="en-US" altLang="en-US" sz="2000">
                  <a:latin typeface="Liberation Sans" charset="0"/>
                  <a:sym typeface="MT Extra" pitchFamily="2" charset="77"/>
                </a:rPr>
              </a:br>
              <a:r>
                <a:rPr lang="en-US" altLang="en-US" sz="2000">
                  <a:latin typeface="Liberation Sans" charset="0"/>
                  <a:sym typeface="MT Extra" pitchFamily="2" charset="77"/>
                </a:rPr>
                <a:t>          geometry</a:t>
              </a:r>
            </a:p>
          </p:txBody>
        </p:sp>
        <p:sp>
          <p:nvSpPr>
            <p:cNvPr id="20501" name="Text Box 85">
              <a:extLst>
                <a:ext uri="{FF2B5EF4-FFF2-40B4-BE49-F238E27FC236}">
                  <a16:creationId xmlns:a16="http://schemas.microsoft.com/office/drawing/2014/main" id="{3C94AB2F-DC42-4B42-B67E-E435A0478CC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48" y="2070"/>
              <a:ext cx="1562" cy="4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prstDash val="dash"/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2000">
                  <a:solidFill>
                    <a:schemeClr val="tx2"/>
                  </a:solidFill>
                  <a:latin typeface="Liberation Sans" charset="0"/>
                </a:rPr>
                <a:t>cross-sectional area</a:t>
              </a:r>
            </a:p>
            <a:p>
              <a:r>
                <a:rPr lang="en-US" altLang="en-US" sz="2000">
                  <a:solidFill>
                    <a:schemeClr val="tx2"/>
                  </a:solidFill>
                  <a:latin typeface="Liberation Sans" charset="0"/>
                </a:rPr>
                <a:t> of current flow</a:t>
              </a:r>
              <a:endParaRPr lang="en-US" altLang="en-US">
                <a:latin typeface="Liberation Sans" charset="0"/>
              </a:endParaRPr>
            </a:p>
          </p:txBody>
        </p:sp>
        <p:sp>
          <p:nvSpPr>
            <p:cNvPr id="20502" name="Text Box 86">
              <a:extLst>
                <a:ext uri="{FF2B5EF4-FFF2-40B4-BE49-F238E27FC236}">
                  <a16:creationId xmlns:a16="http://schemas.microsoft.com/office/drawing/2014/main" id="{3A11A587-C7F6-F44E-A96C-24E10780930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48" y="2595"/>
              <a:ext cx="987" cy="4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prstDash val="dash"/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2000">
                  <a:solidFill>
                    <a:srgbClr val="0000FF"/>
                  </a:solidFill>
                  <a:latin typeface="Liberation Sans" charset="0"/>
                </a:rPr>
                <a:t>current flow </a:t>
              </a:r>
              <a:br>
                <a:rPr lang="en-US" altLang="en-US" sz="2000">
                  <a:solidFill>
                    <a:srgbClr val="0000FF"/>
                  </a:solidFill>
                  <a:latin typeface="Liberation Sans" charset="0"/>
                </a:rPr>
              </a:br>
              <a:r>
                <a:rPr lang="en-US" altLang="en-US" sz="2000">
                  <a:solidFill>
                    <a:srgbClr val="0000FF"/>
                  </a:solidFill>
                  <a:latin typeface="Liberation Sans" charset="0"/>
                </a:rPr>
                <a:t> path length</a:t>
              </a:r>
              <a:endParaRPr lang="en-US" altLang="en-US">
                <a:latin typeface="Liberation Sans" charset="0"/>
              </a:endParaRPr>
            </a:p>
          </p:txBody>
        </p:sp>
        <p:sp>
          <p:nvSpPr>
            <p:cNvPr id="20503" name="Line 89">
              <a:extLst>
                <a:ext uri="{FF2B5EF4-FFF2-40B4-BE49-F238E27FC236}">
                  <a16:creationId xmlns:a16="http://schemas.microsoft.com/office/drawing/2014/main" id="{BCF75FF1-6946-9C4D-8B9F-8C359A13EB5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409" y="2214"/>
              <a:ext cx="470" cy="11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04" name="Line 94">
              <a:extLst>
                <a:ext uri="{FF2B5EF4-FFF2-40B4-BE49-F238E27FC236}">
                  <a16:creationId xmlns:a16="http://schemas.microsoft.com/office/drawing/2014/main" id="{F419360B-4DD9-B94E-9BFD-C058CD80F13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88" y="2628"/>
              <a:ext cx="501" cy="9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aphicFrame>
          <p:nvGraphicFramePr>
            <p:cNvPr id="20505" name="Object 81">
              <a:extLst>
                <a:ext uri="{FF2B5EF4-FFF2-40B4-BE49-F238E27FC236}">
                  <a16:creationId xmlns:a16="http://schemas.microsoft.com/office/drawing/2014/main" id="{A31F2800-3877-3546-8440-E76535636A6D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814" y="2179"/>
            <a:ext cx="643" cy="51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6056" name="Equation" r:id="rId6" imgW="520700" imgH="419100" progId="Equation.3">
                    <p:embed/>
                  </p:oleObj>
                </mc:Choice>
                <mc:Fallback>
                  <p:oleObj name="Equation" r:id="rId6" imgW="520700" imgH="419100" progId="Equation.3">
                    <p:embed/>
                    <p:pic>
                      <p:nvPicPr>
                        <p:cNvPr id="20505" name="Object 81">
                          <a:extLst>
                            <a:ext uri="{FF2B5EF4-FFF2-40B4-BE49-F238E27FC236}">
                              <a16:creationId xmlns:a16="http://schemas.microsoft.com/office/drawing/2014/main" id="{A31F2800-3877-3546-8440-E76535636A6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14" y="2179"/>
                          <a:ext cx="643" cy="51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>
                                    <a:alpha val="74997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1956887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7C6362-E123-6543-A4B9-C078B7395D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fld id="{66FC5BB3-08DA-EE4A-BFF4-63B4A43758CE}" type="slidenum">
              <a:rPr lang="en-US" altLang="en-US" sz="1200">
                <a:latin typeface="Arial" panose="020B0604020202020204" pitchFamily="34" charset="0"/>
              </a:rPr>
              <a:pPr/>
              <a:t>30</a:t>
            </a:fld>
            <a:endParaRPr lang="en-US" altLang="en-US" sz="1200">
              <a:latin typeface="Arial" panose="020B0604020202020204" pitchFamily="34" charset="0"/>
            </a:endParaRPr>
          </a:p>
        </p:txBody>
      </p:sp>
      <p:pic>
        <p:nvPicPr>
          <p:cNvPr id="60419" name="Picture 6" descr="Fig 18_26">
            <a:extLst>
              <a:ext uri="{FF2B5EF4-FFF2-40B4-BE49-F238E27FC236}">
                <a16:creationId xmlns:a16="http://schemas.microsoft.com/office/drawing/2014/main" id="{384807B3-2FB0-9D44-B565-42D0291289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8472" y="2061701"/>
            <a:ext cx="7358685" cy="32205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420" name="Rectangle 2">
            <a:extLst>
              <a:ext uri="{FF2B5EF4-FFF2-40B4-BE49-F238E27FC236}">
                <a16:creationId xmlns:a16="http://schemas.microsoft.com/office/drawing/2014/main" id="{29AD7FB9-A0E9-7A4D-AE20-BB2CF978B07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Integrated Circuit Devices: FET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lide Number Placeholder 3">
            <a:extLst>
              <a:ext uri="{FF2B5EF4-FFF2-40B4-BE49-F238E27FC236}">
                <a16:creationId xmlns:a16="http://schemas.microsoft.com/office/drawing/2014/main" id="{3BE3AD9E-67B3-DB4A-BD32-7706BFF81C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fld id="{75EB91E3-13EA-7545-A460-BAF8CDA6892F}" type="slidenum">
              <a:rPr lang="en-US" altLang="en-US" sz="1200">
                <a:latin typeface="Arial" panose="020B0604020202020204" pitchFamily="34" charset="0"/>
              </a:rPr>
              <a:pPr/>
              <a:t>31</a:t>
            </a:fld>
            <a:endParaRPr lang="en-US" altLang="en-US" sz="1200">
              <a:latin typeface="Arial" panose="020B0604020202020204" pitchFamily="34" charset="0"/>
            </a:endParaRPr>
          </a:p>
        </p:txBody>
      </p:sp>
      <p:sp>
        <p:nvSpPr>
          <p:cNvPr id="50183" name="Rectangle 10">
            <a:extLst>
              <a:ext uri="{FF2B5EF4-FFF2-40B4-BE49-F238E27FC236}">
                <a16:creationId xmlns:a16="http://schemas.microsoft.com/office/drawing/2014/main" id="{B98677AA-FA53-FD44-B372-C651F68ADEB4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383650" y="269682"/>
            <a:ext cx="8166100" cy="533400"/>
          </a:xfrm>
        </p:spPr>
        <p:txBody>
          <a:bodyPr/>
          <a:lstStyle/>
          <a:p>
            <a:r>
              <a:rPr lang="en-US" altLang="en-US" dirty="0"/>
              <a:t>Solid-State Semiconductor Devices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EB35CD-8230-BA49-9050-261EF37ADE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537242"/>
            <a:ext cx="9144000" cy="232075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A48E427-E9B0-BB44-905E-8C60140680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6534" y="930300"/>
            <a:ext cx="3603216" cy="376085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4E12567-3B3A-F248-BA3E-12D0D2191D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3650" y="1857153"/>
            <a:ext cx="4369440" cy="1907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9962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lide Number Placeholder 3">
            <a:extLst>
              <a:ext uri="{FF2B5EF4-FFF2-40B4-BE49-F238E27FC236}">
                <a16:creationId xmlns:a16="http://schemas.microsoft.com/office/drawing/2014/main" id="{3BE3AD9E-67B3-DB4A-BD32-7706BFF81C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fld id="{75EB91E3-13EA-7545-A460-BAF8CDA6892F}" type="slidenum">
              <a:rPr lang="en-US" altLang="en-US" sz="1200">
                <a:latin typeface="Arial" panose="020B0604020202020204" pitchFamily="34" charset="0"/>
              </a:rPr>
              <a:pPr/>
              <a:t>32</a:t>
            </a:fld>
            <a:endParaRPr lang="en-US" altLang="en-US" sz="1200">
              <a:latin typeface="Arial" panose="020B0604020202020204" pitchFamily="34" charset="0"/>
            </a:endParaRPr>
          </a:p>
        </p:txBody>
      </p:sp>
      <p:sp>
        <p:nvSpPr>
          <p:cNvPr id="50183" name="Rectangle 10">
            <a:extLst>
              <a:ext uri="{FF2B5EF4-FFF2-40B4-BE49-F238E27FC236}">
                <a16:creationId xmlns:a16="http://schemas.microsoft.com/office/drawing/2014/main" id="{B98677AA-FA53-FD44-B372-C651F68ADEB4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383650" y="269682"/>
            <a:ext cx="8166100" cy="533400"/>
          </a:xfrm>
        </p:spPr>
        <p:txBody>
          <a:bodyPr/>
          <a:lstStyle/>
          <a:p>
            <a:r>
              <a:rPr lang="en-US" altLang="en-US" dirty="0"/>
              <a:t>Solid-State Semiconductor Devices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FDE09FD-5C7E-384E-B179-664A354622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423" y="1291750"/>
            <a:ext cx="6998554" cy="511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3942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lide Number Placeholder 3">
            <a:extLst>
              <a:ext uri="{FF2B5EF4-FFF2-40B4-BE49-F238E27FC236}">
                <a16:creationId xmlns:a16="http://schemas.microsoft.com/office/drawing/2014/main" id="{3BE3AD9E-67B3-DB4A-BD32-7706BFF81C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fld id="{75EB91E3-13EA-7545-A460-BAF8CDA6892F}" type="slidenum">
              <a:rPr lang="en-US" altLang="en-US" sz="1200">
                <a:latin typeface="Arial" panose="020B0604020202020204" pitchFamily="34" charset="0"/>
              </a:rPr>
              <a:pPr/>
              <a:t>33</a:t>
            </a:fld>
            <a:endParaRPr lang="en-US" altLang="en-US" sz="1200">
              <a:latin typeface="Arial" panose="020B0604020202020204" pitchFamily="34" charset="0"/>
            </a:endParaRPr>
          </a:p>
        </p:txBody>
      </p:sp>
      <p:sp>
        <p:nvSpPr>
          <p:cNvPr id="50183" name="Rectangle 10">
            <a:extLst>
              <a:ext uri="{FF2B5EF4-FFF2-40B4-BE49-F238E27FC236}">
                <a16:creationId xmlns:a16="http://schemas.microsoft.com/office/drawing/2014/main" id="{B98677AA-FA53-FD44-B372-C651F68ADEB4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383650" y="76216"/>
            <a:ext cx="8166100" cy="533400"/>
          </a:xfrm>
        </p:spPr>
        <p:txBody>
          <a:bodyPr/>
          <a:lstStyle/>
          <a:p>
            <a:r>
              <a:rPr lang="en-US" altLang="en-US" dirty="0"/>
              <a:t>Solid-State Semiconductor Devices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FDE09FD-5C7E-384E-B179-664A354622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1555" y="686703"/>
            <a:ext cx="6407611" cy="46805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26E6F5B-F4FD-B84A-8B3E-6730C9417C2A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1030777" y="2111432"/>
            <a:ext cx="2926080" cy="570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2840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CA4C47-913D-AD43-AC2E-FE12B8148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Silicon single crystals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C21116-409C-1E44-B92D-CF5DD5E50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38F4D-92DE-2543-AEB8-082C416E14A1}" type="slidenum">
              <a:rPr lang="en-US" altLang="en-US" smtClean="0"/>
              <a:pPr/>
              <a:t>34</a:t>
            </a:fld>
            <a:endParaRPr lang="en-US" alt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DA8428C-F181-1442-B88B-02D41C3ED6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3556" y="1505989"/>
            <a:ext cx="1726968" cy="460524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A8E1A1B-BD61-DF48-B7FB-1D27C1C69A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0901" y="1482953"/>
            <a:ext cx="3585290" cy="4628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0096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0C2EB-192C-A34B-BCFC-440F539A75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Czochralski</a:t>
            </a:r>
            <a:r>
              <a:rPr lang="en-US" dirty="0"/>
              <a:t> process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D0644D-B945-A34D-B14E-1C59CD2AC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38F4D-92DE-2543-AEB8-082C416E14A1}" type="slidenum">
              <a:rPr lang="en-US" altLang="en-US" smtClean="0"/>
              <a:pPr/>
              <a:t>35</a:t>
            </a:fld>
            <a:endParaRPr lang="en-US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EAA8C5-7D5B-3242-B89F-0B42836972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519" y="1273921"/>
            <a:ext cx="3802109" cy="42370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0F2B027-4EB7-0040-8016-C4B394CD6A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7345" y="1340744"/>
            <a:ext cx="2081533" cy="418055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CCB592E-6193-0E4E-8B1A-5B8EFA15DA3A}"/>
              </a:ext>
            </a:extLst>
          </p:cNvPr>
          <p:cNvSpPr txBox="1"/>
          <p:nvPr/>
        </p:nvSpPr>
        <p:spPr>
          <a:xfrm>
            <a:off x="232759" y="5770785"/>
            <a:ext cx="671209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Currently 300 mm (12 inch) wide x 775 </a:t>
            </a:r>
            <a:r>
              <a:rPr lang="en-US" dirty="0">
                <a:latin typeface="Symbol" pitchFamily="2" charset="2"/>
                <a:cs typeface="Arial" panose="020B0604020202020204" pitchFamily="34" charset="0"/>
              </a:rPr>
              <a:t>m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 thick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450 mm (18 inch) x 925 </a:t>
            </a:r>
            <a:r>
              <a:rPr lang="en-US" dirty="0">
                <a:latin typeface="Symbol" pitchFamily="2" charset="2"/>
                <a:cs typeface="Arial" panose="020B0604020202020204" pitchFamily="34" charset="0"/>
              </a:rPr>
              <a:t>m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 in development</a:t>
            </a:r>
          </a:p>
        </p:txBody>
      </p:sp>
    </p:spTree>
    <p:extLst>
      <p:ext uri="{BB962C8B-B14F-4D97-AF65-F5344CB8AC3E}">
        <p14:creationId xmlns:p14="http://schemas.microsoft.com/office/powerpoint/2010/main" val="17135488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9CCB72-F37C-B349-A55B-7743257FB8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175" y="588818"/>
            <a:ext cx="7772400" cy="533400"/>
          </a:xfrm>
        </p:spPr>
        <p:txBody>
          <a:bodyPr/>
          <a:lstStyle/>
          <a:p>
            <a:r>
              <a:rPr lang="en-US" dirty="0"/>
              <a:t>Wafers: single crystal Si slices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5D6C1A-E74B-A44A-B3B7-F46F064AFD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38F4D-92DE-2543-AEB8-082C416E14A1}" type="slidenum">
              <a:rPr lang="en-US" altLang="en-US" smtClean="0"/>
              <a:pPr/>
              <a:t>36</a:t>
            </a:fld>
            <a:endParaRPr lang="en-US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922B22-554F-5546-BA5E-C6634A995D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9308" y="1796905"/>
            <a:ext cx="3766127" cy="37661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8AB58A1-BB67-2E4A-A0B2-18F76A4D8A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81" y="1667357"/>
            <a:ext cx="3423882" cy="22728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A0C9376-7AEB-8846-9355-8D0FF4CD1C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9363" y="4096393"/>
            <a:ext cx="2032000" cy="1930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E3224A8-F657-2741-946F-DB4C1A86FF3C}"/>
              </a:ext>
            </a:extLst>
          </p:cNvPr>
          <p:cNvSpPr txBox="1"/>
          <p:nvPr/>
        </p:nvSpPr>
        <p:spPr>
          <a:xfrm>
            <a:off x="255698" y="6072277"/>
            <a:ext cx="22924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2-inch (51 mm), 4-inch (100 mm), 6-inch (150 mm), and 8-inch (200 mm) wafers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43C8150-F353-564B-B033-5CD51EF103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041" y="4198449"/>
            <a:ext cx="2231005" cy="181725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3E661F0-1EDE-1544-BF2D-63CE3D35445A}"/>
              </a:ext>
            </a:extLst>
          </p:cNvPr>
          <p:cNvSpPr txBox="1"/>
          <p:nvPr/>
        </p:nvSpPr>
        <p:spPr>
          <a:xfrm>
            <a:off x="5081316" y="5576731"/>
            <a:ext cx="377058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Larger wafers (200 mm and up)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only have a single notch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1ADA9BF-0F46-C949-9622-D592C6AF3EDE}"/>
              </a:ext>
            </a:extLst>
          </p:cNvPr>
          <p:cNvSpPr txBox="1"/>
          <p:nvPr/>
        </p:nvSpPr>
        <p:spPr>
          <a:xfrm>
            <a:off x="2898057" y="6026793"/>
            <a:ext cx="19912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a=0.5431 nm</a:t>
            </a:r>
          </a:p>
        </p:txBody>
      </p:sp>
    </p:spTree>
    <p:extLst>
      <p:ext uri="{BB962C8B-B14F-4D97-AF65-F5344CB8AC3E}">
        <p14:creationId xmlns:p14="http://schemas.microsoft.com/office/powerpoint/2010/main" val="22469267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DAF00-DD4B-8946-8930-6D4032F87D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Photolithography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6FED41-4CA4-B144-9D69-5ED5927837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38F4D-92DE-2543-AEB8-082C416E14A1}" type="slidenum">
              <a:rPr lang="en-US" altLang="en-US" smtClean="0"/>
              <a:pPr/>
              <a:t>37</a:t>
            </a:fld>
            <a:endParaRPr lang="en-US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64B4AC-A383-2148-AE0F-C16F6C74FC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8713" y="1402984"/>
            <a:ext cx="4566574" cy="4795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7033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7ACFE5-C027-E745-A86F-00FD44678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Doping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B6D41C-D75E-7B4A-AF8F-71AD60BFB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38F4D-92DE-2543-AEB8-082C416E14A1}" type="slidenum">
              <a:rPr lang="en-US" altLang="en-US" smtClean="0"/>
              <a:pPr/>
              <a:t>38</a:t>
            </a:fld>
            <a:endParaRPr lang="en-US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D08B526-4975-B142-8A15-9D0D5F3418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830" y="1111103"/>
            <a:ext cx="7589520" cy="5096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4341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CA4C47-913D-AD43-AC2E-FE12B8148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Ionic Conduction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C21116-409C-1E44-B92D-CF5DD5E50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38F4D-92DE-2543-AEB8-082C416E14A1}" type="slidenum">
              <a:rPr lang="en-US" altLang="en-US" smtClean="0"/>
              <a:pPr/>
              <a:t>39</a:t>
            </a:fld>
            <a:endParaRPr lang="en-US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C7E622-BCA2-E143-B123-CC37CB62FBA8}"/>
              </a:ext>
            </a:extLst>
          </p:cNvPr>
          <p:cNvSpPr txBox="1"/>
          <p:nvPr/>
        </p:nvSpPr>
        <p:spPr>
          <a:xfrm>
            <a:off x="385871" y="1236885"/>
            <a:ext cx="86950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Charged anions and cations can respond to electric fields and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contribute to current if they are sufficiently mobile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F0EE90A-855D-2849-9985-30E9E35B6671}"/>
                  </a:ext>
                </a:extLst>
              </p:cNvPr>
              <p:cNvSpPr txBox="1"/>
              <p:nvPr/>
            </p:nvSpPr>
            <p:spPr>
              <a:xfrm>
                <a:off x="2882348" y="2647745"/>
                <a:ext cx="356161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𝑡𝑜𝑡𝑎𝑙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𝑒𝑙𝑒𝑐𝑡𝑟𝑜𝑛𝑖𝑐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dirty="0"/>
                  <a:t>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𝑖𝑜𝑛𝑖𝑐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F0EE90A-855D-2849-9985-30E9E35B66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2348" y="2647745"/>
                <a:ext cx="3561616" cy="369332"/>
              </a:xfrm>
              <a:prstGeom prst="rect">
                <a:avLst/>
              </a:prstGeom>
              <a:blipFill>
                <a:blip r:embed="rId2"/>
                <a:stretch>
                  <a:fillRect l="-1779" t="-19355" r="-2135" b="-451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AC6A852-9C64-CC46-8C28-53CD0A41515C}"/>
                  </a:ext>
                </a:extLst>
              </p:cNvPr>
              <p:cNvSpPr txBox="1"/>
              <p:nvPr/>
            </p:nvSpPr>
            <p:spPr>
              <a:xfrm>
                <a:off x="3558569" y="3513680"/>
                <a:ext cx="1500090" cy="6890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𝑘𝑇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AC6A852-9C64-CC46-8C28-53CD0A4151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8569" y="3513680"/>
                <a:ext cx="1500090" cy="689035"/>
              </a:xfrm>
              <a:prstGeom prst="rect">
                <a:avLst/>
              </a:prstGeom>
              <a:blipFill>
                <a:blip r:embed="rId3"/>
                <a:stretch>
                  <a:fillRect l="-3361" b="-1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F370F7FC-139B-DA47-B471-14D5C94488A3}"/>
                  </a:ext>
                </a:extLst>
              </p:cNvPr>
              <p:cNvSpPr/>
              <p:nvPr/>
            </p:nvSpPr>
            <p:spPr>
              <a:xfrm>
                <a:off x="3167672" y="4443303"/>
                <a:ext cx="2459519" cy="6169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𝐼</m:t>
                        </m:r>
                      </m:sub>
                    </m:sSub>
                  </m:oMath>
                </a14:m>
                <a:r>
                  <a:rPr lang="en-US" dirty="0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exp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⁡(−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𝑅𝑇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F370F7FC-139B-DA47-B471-14D5C94488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7672" y="4443303"/>
                <a:ext cx="2459519" cy="616964"/>
              </a:xfrm>
              <a:prstGeom prst="rect">
                <a:avLst/>
              </a:prstGeom>
              <a:blipFill>
                <a:blip r:embed="rId4"/>
                <a:stretch>
                  <a:fillRect b="-122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22B897FB-2C99-0743-A34E-C1A5D6C3B643}"/>
              </a:ext>
            </a:extLst>
          </p:cNvPr>
          <p:cNvSpPr txBox="1"/>
          <p:nvPr/>
        </p:nvSpPr>
        <p:spPr>
          <a:xfrm>
            <a:off x="264646" y="5398108"/>
            <a:ext cx="88793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Important in certain ceramics, electrolytes, conjugated polymers</a:t>
            </a:r>
          </a:p>
        </p:txBody>
      </p:sp>
    </p:spTree>
    <p:extLst>
      <p:ext uri="{BB962C8B-B14F-4D97-AF65-F5344CB8AC3E}">
        <p14:creationId xmlns:p14="http://schemas.microsoft.com/office/powerpoint/2010/main" val="20532476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lide Number Placeholder 3">
            <a:extLst>
              <a:ext uri="{FF2B5EF4-FFF2-40B4-BE49-F238E27FC236}">
                <a16:creationId xmlns:a16="http://schemas.microsoft.com/office/drawing/2014/main" id="{55A77276-E745-F647-AF25-112813280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fld id="{9F8CE277-9BEC-154F-95BA-15F1DFA9A5B0}" type="slidenum">
              <a:rPr lang="en-US" altLang="en-US" sz="1200">
                <a:latin typeface="Arial" panose="020B0604020202020204" pitchFamily="34" charset="0"/>
              </a:rPr>
              <a:pPr/>
              <a:t>4</a:t>
            </a:fld>
            <a:endParaRPr lang="en-US" altLang="en-US" sz="1200">
              <a:latin typeface="Arial" panose="020B0604020202020204" pitchFamily="34" charset="0"/>
            </a:endParaRPr>
          </a:p>
        </p:txBody>
      </p:sp>
      <p:sp>
        <p:nvSpPr>
          <p:cNvPr id="19460" name="Rectangle 33">
            <a:extLst>
              <a:ext uri="{FF2B5EF4-FFF2-40B4-BE49-F238E27FC236}">
                <a16:creationId xmlns:a16="http://schemas.microsoft.com/office/drawing/2014/main" id="{7B60DF89-CB6A-E04F-A8D7-C878621060C7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/>
              <a:t>Electrical Conduction</a:t>
            </a:r>
          </a:p>
        </p:txBody>
      </p:sp>
      <p:grpSp>
        <p:nvGrpSpPr>
          <p:cNvPr id="2" name="Group 72">
            <a:extLst>
              <a:ext uri="{FF2B5EF4-FFF2-40B4-BE49-F238E27FC236}">
                <a16:creationId xmlns:a16="http://schemas.microsoft.com/office/drawing/2014/main" id="{4E256ADF-C475-DD46-8D80-43508EAD7359}"/>
              </a:ext>
            </a:extLst>
          </p:cNvPr>
          <p:cNvGrpSpPr>
            <a:grpSpLocks/>
          </p:cNvGrpSpPr>
          <p:nvPr/>
        </p:nvGrpSpPr>
        <p:grpSpPr bwMode="auto">
          <a:xfrm>
            <a:off x="777875" y="3522663"/>
            <a:ext cx="3744913" cy="868362"/>
            <a:chOff x="432" y="3610"/>
            <a:chExt cx="2359" cy="547"/>
          </a:xfrm>
        </p:grpSpPr>
        <p:sp>
          <p:nvSpPr>
            <p:cNvPr id="19501" name="Rectangle 31">
              <a:extLst>
                <a:ext uri="{FF2B5EF4-FFF2-40B4-BE49-F238E27FC236}">
                  <a16:creationId xmlns:a16="http://schemas.microsoft.com/office/drawing/2014/main" id="{D9CE8997-D43B-4643-96B4-A866CCCE31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2" y="3610"/>
              <a:ext cx="1177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>
                  <a:latin typeface="Arial" panose="020B0604020202020204" pitchFamily="34" charset="0"/>
                </a:rPr>
                <a:t>•  Resistance:</a:t>
              </a:r>
              <a:endParaRPr lang="en-US" altLang="en-US" sz="2200">
                <a:latin typeface="Arial" panose="020B0604020202020204" pitchFamily="34" charset="0"/>
              </a:endParaRPr>
            </a:p>
          </p:txBody>
        </p:sp>
        <p:graphicFrame>
          <p:nvGraphicFramePr>
            <p:cNvPr id="19458" name="Object 2">
              <a:extLst>
                <a:ext uri="{FF2B5EF4-FFF2-40B4-BE49-F238E27FC236}">
                  <a16:creationId xmlns:a16="http://schemas.microsoft.com/office/drawing/2014/main" id="{8F4FDD35-C4DB-024E-971A-0B5912AEBBD8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763" y="3708"/>
            <a:ext cx="1028" cy="44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523" name="Equation" r:id="rId4" imgW="20777200" imgH="9067800" progId="Equation.3">
                    <p:embed/>
                  </p:oleObj>
                </mc:Choice>
                <mc:Fallback>
                  <p:oleObj name="Equation" r:id="rId4" imgW="20777200" imgH="9067800" progId="Equation.3">
                    <p:embed/>
                    <p:pic>
                      <p:nvPicPr>
                        <p:cNvPr id="0" name="Object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63" y="3708"/>
                          <a:ext cx="1028" cy="44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9462" name="Group 78">
            <a:extLst>
              <a:ext uri="{FF2B5EF4-FFF2-40B4-BE49-F238E27FC236}">
                <a16:creationId xmlns:a16="http://schemas.microsoft.com/office/drawing/2014/main" id="{AA0C8275-87C1-0247-82EE-D945D1BBCB06}"/>
              </a:ext>
            </a:extLst>
          </p:cNvPr>
          <p:cNvGrpSpPr>
            <a:grpSpLocks/>
          </p:cNvGrpSpPr>
          <p:nvPr/>
        </p:nvGrpSpPr>
        <p:grpSpPr bwMode="auto">
          <a:xfrm>
            <a:off x="698500" y="1066800"/>
            <a:ext cx="7488238" cy="2362200"/>
            <a:chOff x="440" y="672"/>
            <a:chExt cx="4717" cy="1488"/>
          </a:xfrm>
        </p:grpSpPr>
        <p:sp>
          <p:nvSpPr>
            <p:cNvPr id="19465" name="AutoShape 35">
              <a:extLst>
                <a:ext uri="{FF2B5EF4-FFF2-40B4-BE49-F238E27FC236}">
                  <a16:creationId xmlns:a16="http://schemas.microsoft.com/office/drawing/2014/main" id="{DB2F6C0E-5810-1A47-89D4-BCB2A70B4A01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1680" y="1341"/>
              <a:ext cx="2400" cy="8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466" name="Rectangle 5">
              <a:extLst>
                <a:ext uri="{FF2B5EF4-FFF2-40B4-BE49-F238E27FC236}">
                  <a16:creationId xmlns:a16="http://schemas.microsoft.com/office/drawing/2014/main" id="{95766D28-D920-BB48-8AA2-9564D26C92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73" y="768"/>
              <a:ext cx="288" cy="240"/>
            </a:xfrm>
            <a:prstGeom prst="rect">
              <a:avLst/>
            </a:prstGeom>
            <a:solidFill>
              <a:srgbClr val="CCE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9467" name="Rectangle 6">
              <a:extLst>
                <a:ext uri="{FF2B5EF4-FFF2-40B4-BE49-F238E27FC236}">
                  <a16:creationId xmlns:a16="http://schemas.microsoft.com/office/drawing/2014/main" id="{FFD12ACD-FA8B-1D4A-B54A-BCA64CBEF7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26" y="768"/>
              <a:ext cx="144" cy="240"/>
            </a:xfrm>
            <a:prstGeom prst="rect">
              <a:avLst/>
            </a:prstGeom>
            <a:solidFill>
              <a:srgbClr val="FF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9468" name="Rectangle 7">
              <a:extLst>
                <a:ext uri="{FF2B5EF4-FFF2-40B4-BE49-F238E27FC236}">
                  <a16:creationId xmlns:a16="http://schemas.microsoft.com/office/drawing/2014/main" id="{B5D8C17D-117E-3A4C-89A5-FF56E64049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70" y="768"/>
              <a:ext cx="158" cy="240"/>
            </a:xfrm>
            <a:prstGeom prst="rect">
              <a:avLst/>
            </a:prstGeom>
            <a:solidFill>
              <a:srgbClr val="99FF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9469" name="Rectangle 9">
              <a:extLst>
                <a:ext uri="{FF2B5EF4-FFF2-40B4-BE49-F238E27FC236}">
                  <a16:creationId xmlns:a16="http://schemas.microsoft.com/office/drawing/2014/main" id="{551C08ED-89A5-6E45-BDB4-6A51C3F797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0" y="672"/>
              <a:ext cx="1182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>
                  <a:latin typeface="Arial" panose="020B0604020202020204" pitchFamily="34" charset="0"/>
                </a:rPr>
                <a:t>•  </a:t>
              </a:r>
              <a:r>
                <a:rPr lang="en-US" altLang="en-US">
                  <a:solidFill>
                    <a:schemeClr val="accent2"/>
                  </a:solidFill>
                  <a:latin typeface="Arial" panose="020B0604020202020204" pitchFamily="34" charset="0"/>
                </a:rPr>
                <a:t>Ohm's</a:t>
              </a:r>
              <a:r>
                <a:rPr lang="en-US" altLang="en-US">
                  <a:latin typeface="Arial" panose="020B0604020202020204" pitchFamily="34" charset="0"/>
                </a:rPr>
                <a:t> Law:</a:t>
              </a:r>
              <a:endParaRPr lang="en-US" altLang="en-US" sz="2200">
                <a:latin typeface="Arial" panose="020B0604020202020204" pitchFamily="34" charset="0"/>
              </a:endParaRPr>
            </a:p>
          </p:txBody>
        </p:sp>
        <p:sp>
          <p:nvSpPr>
            <p:cNvPr id="19470" name="Rectangle 10">
              <a:extLst>
                <a:ext uri="{FF2B5EF4-FFF2-40B4-BE49-F238E27FC236}">
                  <a16:creationId xmlns:a16="http://schemas.microsoft.com/office/drawing/2014/main" id="{085347AE-BE10-A546-92C4-0E6A861ACD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5" y="768"/>
              <a:ext cx="82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>
                  <a:latin typeface="Symbol" pitchFamily="2" charset="2"/>
                </a:rPr>
                <a:t>D</a:t>
              </a:r>
              <a:r>
                <a:rPr lang="en-US" altLang="en-US" i="1">
                  <a:latin typeface="Arial" panose="020B0604020202020204" pitchFamily="34" charset="0"/>
                </a:rPr>
                <a:t>V</a:t>
              </a:r>
              <a:r>
                <a:rPr lang="en-US" altLang="en-US">
                  <a:latin typeface="Arial" panose="020B0604020202020204" pitchFamily="34" charset="0"/>
                </a:rPr>
                <a:t> = </a:t>
              </a:r>
              <a:r>
                <a:rPr lang="en-US" altLang="en-US" i="1">
                  <a:latin typeface="Arial" panose="020B0604020202020204" pitchFamily="34" charset="0"/>
                </a:rPr>
                <a:t>I R</a:t>
              </a:r>
            </a:p>
          </p:txBody>
        </p:sp>
        <p:sp>
          <p:nvSpPr>
            <p:cNvPr id="19471" name="Line 11">
              <a:extLst>
                <a:ext uri="{FF2B5EF4-FFF2-40B4-BE49-F238E27FC236}">
                  <a16:creationId xmlns:a16="http://schemas.microsoft.com/office/drawing/2014/main" id="{191802C4-372E-2E41-8933-6A1BC789B78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337" y="1008"/>
              <a:ext cx="336" cy="14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472" name="Rectangle 12">
              <a:extLst>
                <a:ext uri="{FF2B5EF4-FFF2-40B4-BE49-F238E27FC236}">
                  <a16:creationId xmlns:a16="http://schemas.microsoft.com/office/drawing/2014/main" id="{95B56DCD-F65A-7A4A-83F4-174433CF4F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" y="1008"/>
              <a:ext cx="1475" cy="4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2000">
                  <a:solidFill>
                    <a:srgbClr val="0000FF"/>
                  </a:solidFill>
                  <a:latin typeface="Arial" panose="020B0604020202020204" pitchFamily="34" charset="0"/>
                </a:rPr>
                <a:t>voltage drop (volts)</a:t>
              </a:r>
            </a:p>
            <a:p>
              <a:r>
                <a:rPr lang="en-US" altLang="en-US" sz="2000">
                  <a:solidFill>
                    <a:srgbClr val="0000FF"/>
                  </a:solidFill>
                  <a:latin typeface="Arial" panose="020B0604020202020204" pitchFamily="34" charset="0"/>
                </a:rPr>
                <a:t>    C = Coulomb</a:t>
              </a:r>
            </a:p>
          </p:txBody>
        </p:sp>
        <p:sp>
          <p:nvSpPr>
            <p:cNvPr id="19473" name="Rectangle 13">
              <a:extLst>
                <a:ext uri="{FF2B5EF4-FFF2-40B4-BE49-F238E27FC236}">
                  <a16:creationId xmlns:a16="http://schemas.microsoft.com/office/drawing/2014/main" id="{4B236B8B-ECFE-C44D-BD63-8AB19B610B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36" y="1008"/>
              <a:ext cx="1421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2000">
                  <a:solidFill>
                    <a:srgbClr val="006600"/>
                  </a:solidFill>
                  <a:latin typeface="Arial" panose="020B0604020202020204" pitchFamily="34" charset="0"/>
                </a:rPr>
                <a:t>resistance (Ohms)</a:t>
              </a:r>
            </a:p>
          </p:txBody>
        </p:sp>
        <p:sp>
          <p:nvSpPr>
            <p:cNvPr id="19474" name="Line 14">
              <a:extLst>
                <a:ext uri="{FF2B5EF4-FFF2-40B4-BE49-F238E27FC236}">
                  <a16:creationId xmlns:a16="http://schemas.microsoft.com/office/drawing/2014/main" id="{F30AF6CF-B6E7-8A4E-AA12-84E67931F7B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93" y="1008"/>
              <a:ext cx="336" cy="14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475" name="Line 15">
              <a:extLst>
                <a:ext uri="{FF2B5EF4-FFF2-40B4-BE49-F238E27FC236}">
                  <a16:creationId xmlns:a16="http://schemas.microsoft.com/office/drawing/2014/main" id="{AC369497-5B83-A04F-8657-0125E97A83F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985" y="1008"/>
              <a:ext cx="168" cy="24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476" name="Rectangle 16">
              <a:extLst>
                <a:ext uri="{FF2B5EF4-FFF2-40B4-BE49-F238E27FC236}">
                  <a16:creationId xmlns:a16="http://schemas.microsoft.com/office/drawing/2014/main" id="{F3881A51-A2DD-2F42-AF58-23D1FFD01B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2" y="1190"/>
              <a:ext cx="1575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2000">
                  <a:solidFill>
                    <a:schemeClr val="tx2"/>
                  </a:solidFill>
                  <a:latin typeface="Arial" panose="020B0604020202020204" pitchFamily="34" charset="0"/>
                </a:rPr>
                <a:t>current (amps = C/s)</a:t>
              </a:r>
            </a:p>
          </p:txBody>
        </p:sp>
        <p:sp>
          <p:nvSpPr>
            <p:cNvPr id="19477" name="Freeform 38">
              <a:extLst>
                <a:ext uri="{FF2B5EF4-FFF2-40B4-BE49-F238E27FC236}">
                  <a16:creationId xmlns:a16="http://schemas.microsoft.com/office/drawing/2014/main" id="{E0372139-324E-7646-947E-A299292C12E9}"/>
                </a:ext>
              </a:extLst>
            </p:cNvPr>
            <p:cNvSpPr>
              <a:spLocks/>
            </p:cNvSpPr>
            <p:nvPr/>
          </p:nvSpPr>
          <p:spPr bwMode="auto">
            <a:xfrm>
              <a:off x="2459" y="1626"/>
              <a:ext cx="1522" cy="226"/>
            </a:xfrm>
            <a:custGeom>
              <a:avLst/>
              <a:gdLst>
                <a:gd name="T0" fmla="*/ 0 w 1522"/>
                <a:gd name="T1" fmla="*/ 0 h 226"/>
                <a:gd name="T2" fmla="*/ 0 w 1522"/>
                <a:gd name="T3" fmla="*/ 226 h 226"/>
                <a:gd name="T4" fmla="*/ 1522 w 1522"/>
                <a:gd name="T5" fmla="*/ 226 h 226"/>
                <a:gd name="T6" fmla="*/ 1522 w 1522"/>
                <a:gd name="T7" fmla="*/ 17 h 22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522"/>
                <a:gd name="T13" fmla="*/ 0 h 226"/>
                <a:gd name="T14" fmla="*/ 1522 w 1522"/>
                <a:gd name="T15" fmla="*/ 226 h 22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522" h="226">
                  <a:moveTo>
                    <a:pt x="0" y="0"/>
                  </a:moveTo>
                  <a:lnTo>
                    <a:pt x="0" y="226"/>
                  </a:lnTo>
                  <a:lnTo>
                    <a:pt x="1522" y="226"/>
                  </a:lnTo>
                  <a:lnTo>
                    <a:pt x="1522" y="17"/>
                  </a:lnTo>
                </a:path>
              </a:pathLst>
            </a:custGeom>
            <a:noFill/>
            <a:ln w="19050">
              <a:solidFill>
                <a:srgbClr val="0033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9478" name="Rectangle 40">
              <a:extLst>
                <a:ext uri="{FF2B5EF4-FFF2-40B4-BE49-F238E27FC236}">
                  <a16:creationId xmlns:a16="http://schemas.microsoft.com/office/drawing/2014/main" id="{B62E0416-2F0A-C046-BC2D-BA1AAF2251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69" y="1742"/>
              <a:ext cx="285" cy="19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grpSp>
          <p:nvGrpSpPr>
            <p:cNvPr id="19479" name="Group 45">
              <a:extLst>
                <a:ext uri="{FF2B5EF4-FFF2-40B4-BE49-F238E27FC236}">
                  <a16:creationId xmlns:a16="http://schemas.microsoft.com/office/drawing/2014/main" id="{80C23112-A8C8-8442-9428-3D614836F17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65" y="1643"/>
              <a:ext cx="628" cy="70"/>
              <a:chOff x="2865" y="1643"/>
              <a:chExt cx="628" cy="70"/>
            </a:xfrm>
          </p:grpSpPr>
          <p:sp>
            <p:nvSpPr>
              <p:cNvPr id="19499" name="Freeform 43">
                <a:extLst>
                  <a:ext uri="{FF2B5EF4-FFF2-40B4-BE49-F238E27FC236}">
                    <a16:creationId xmlns:a16="http://schemas.microsoft.com/office/drawing/2014/main" id="{E819683F-ECFB-3046-A9DC-D9052EC787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18" y="1643"/>
                <a:ext cx="75" cy="70"/>
              </a:xfrm>
              <a:custGeom>
                <a:avLst/>
                <a:gdLst>
                  <a:gd name="T0" fmla="*/ 75 w 75"/>
                  <a:gd name="T1" fmla="*/ 35 h 70"/>
                  <a:gd name="T2" fmla="*/ 0 w 75"/>
                  <a:gd name="T3" fmla="*/ 70 h 70"/>
                  <a:gd name="T4" fmla="*/ 23 w 75"/>
                  <a:gd name="T5" fmla="*/ 35 h 70"/>
                  <a:gd name="T6" fmla="*/ 0 w 75"/>
                  <a:gd name="T7" fmla="*/ 0 h 70"/>
                  <a:gd name="T8" fmla="*/ 75 w 75"/>
                  <a:gd name="T9" fmla="*/ 35 h 7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"/>
                  <a:gd name="T16" fmla="*/ 0 h 70"/>
                  <a:gd name="T17" fmla="*/ 75 w 75"/>
                  <a:gd name="T18" fmla="*/ 70 h 7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" h="70">
                    <a:moveTo>
                      <a:pt x="75" y="35"/>
                    </a:moveTo>
                    <a:lnTo>
                      <a:pt x="0" y="70"/>
                    </a:lnTo>
                    <a:lnTo>
                      <a:pt x="23" y="35"/>
                    </a:lnTo>
                    <a:lnTo>
                      <a:pt x="0" y="0"/>
                    </a:lnTo>
                    <a:lnTo>
                      <a:pt x="75" y="35"/>
                    </a:lnTo>
                    <a:close/>
                  </a:path>
                </a:pathLst>
              </a:custGeom>
              <a:solidFill>
                <a:srgbClr val="CC0000"/>
              </a:solidFill>
              <a:ln w="9525">
                <a:solidFill>
                  <a:srgbClr val="CC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9500" name="Line 44">
                <a:extLst>
                  <a:ext uri="{FF2B5EF4-FFF2-40B4-BE49-F238E27FC236}">
                    <a16:creationId xmlns:a16="http://schemas.microsoft.com/office/drawing/2014/main" id="{7E84ECF9-B5DC-A74D-BB3F-57A87C06E26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65" y="1678"/>
                <a:ext cx="576" cy="1"/>
              </a:xfrm>
              <a:prstGeom prst="line">
                <a:avLst/>
              </a:prstGeom>
              <a:noFill/>
              <a:ln w="19050">
                <a:solidFill>
                  <a:srgbClr val="CC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9480" name="Rectangle 46">
              <a:extLst>
                <a:ext uri="{FF2B5EF4-FFF2-40B4-BE49-F238E27FC236}">
                  <a16:creationId xmlns:a16="http://schemas.microsoft.com/office/drawing/2014/main" id="{7A1E762F-EF7B-D744-8939-1E9E3319CA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3" y="1591"/>
              <a:ext cx="110" cy="19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9481" name="Rectangle 47">
              <a:extLst>
                <a:ext uri="{FF2B5EF4-FFF2-40B4-BE49-F238E27FC236}">
                  <a16:creationId xmlns:a16="http://schemas.microsoft.com/office/drawing/2014/main" id="{8EC74BA0-70C2-7C4A-B0BB-129042813B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47" y="1591"/>
              <a:ext cx="44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2000" i="1">
                  <a:solidFill>
                    <a:srgbClr val="CC0000"/>
                  </a:solidFill>
                  <a:latin typeface="Arial" panose="020B0604020202020204" pitchFamily="34" charset="0"/>
                </a:rPr>
                <a:t>I</a:t>
              </a:r>
              <a:endParaRPr lang="en-US" altLang="en-US" i="1">
                <a:latin typeface="Arial" panose="020B0604020202020204" pitchFamily="34" charset="0"/>
              </a:endParaRPr>
            </a:p>
          </p:txBody>
        </p:sp>
        <p:sp>
          <p:nvSpPr>
            <p:cNvPr id="19482" name="Rectangle 48">
              <a:extLst>
                <a:ext uri="{FF2B5EF4-FFF2-40B4-BE49-F238E27FC236}">
                  <a16:creationId xmlns:a16="http://schemas.microsoft.com/office/drawing/2014/main" id="{48660EF5-4950-E245-96EA-911AC8CEF9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43" y="1573"/>
              <a:ext cx="76" cy="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700" i="1">
                  <a:solidFill>
                    <a:srgbClr val="CC0000"/>
                  </a:solidFill>
                  <a:latin typeface="Arial" panose="020B0604020202020204" pitchFamily="34" charset="0"/>
                </a:rPr>
                <a:t>e</a:t>
              </a:r>
              <a:endParaRPr lang="en-US" altLang="en-US">
                <a:latin typeface="Arial" panose="020B0604020202020204" pitchFamily="34" charset="0"/>
              </a:endParaRPr>
            </a:p>
          </p:txBody>
        </p:sp>
        <p:sp>
          <p:nvSpPr>
            <p:cNvPr id="19483" name="Rectangle 49">
              <a:extLst>
                <a:ext uri="{FF2B5EF4-FFF2-40B4-BE49-F238E27FC236}">
                  <a16:creationId xmlns:a16="http://schemas.microsoft.com/office/drawing/2014/main" id="{84026F72-B7AB-5E45-9CCB-81D4FB0B01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25" y="1532"/>
              <a:ext cx="45" cy="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700">
                  <a:solidFill>
                    <a:srgbClr val="CC0000"/>
                  </a:solidFill>
                  <a:latin typeface="Arial" panose="020B0604020202020204" pitchFamily="34" charset="0"/>
                </a:rPr>
                <a:t>-</a:t>
              </a:r>
              <a:endParaRPr lang="en-US" altLang="en-US">
                <a:latin typeface="Arial" panose="020B0604020202020204" pitchFamily="34" charset="0"/>
              </a:endParaRPr>
            </a:p>
          </p:txBody>
        </p:sp>
        <p:grpSp>
          <p:nvGrpSpPr>
            <p:cNvPr id="19484" name="Group 52">
              <a:extLst>
                <a:ext uri="{FF2B5EF4-FFF2-40B4-BE49-F238E27FC236}">
                  <a16:creationId xmlns:a16="http://schemas.microsoft.com/office/drawing/2014/main" id="{9CAE8B4A-CF89-8348-AE38-8846B60ADD6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76" y="1509"/>
              <a:ext cx="465" cy="70"/>
              <a:chOff x="1976" y="1509"/>
              <a:chExt cx="465" cy="70"/>
            </a:xfrm>
          </p:grpSpPr>
          <p:sp>
            <p:nvSpPr>
              <p:cNvPr id="19497" name="Freeform 50">
                <a:extLst>
                  <a:ext uri="{FF2B5EF4-FFF2-40B4-BE49-F238E27FC236}">
                    <a16:creationId xmlns:a16="http://schemas.microsoft.com/office/drawing/2014/main" id="{096EB0CF-D954-BD47-B51F-49A072BEDE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66" y="1509"/>
                <a:ext cx="75" cy="70"/>
              </a:xfrm>
              <a:custGeom>
                <a:avLst/>
                <a:gdLst>
                  <a:gd name="T0" fmla="*/ 75 w 75"/>
                  <a:gd name="T1" fmla="*/ 35 h 70"/>
                  <a:gd name="T2" fmla="*/ 0 w 75"/>
                  <a:gd name="T3" fmla="*/ 70 h 70"/>
                  <a:gd name="T4" fmla="*/ 23 w 75"/>
                  <a:gd name="T5" fmla="*/ 35 h 70"/>
                  <a:gd name="T6" fmla="*/ 0 w 75"/>
                  <a:gd name="T7" fmla="*/ 0 h 70"/>
                  <a:gd name="T8" fmla="*/ 75 w 75"/>
                  <a:gd name="T9" fmla="*/ 35 h 7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"/>
                  <a:gd name="T16" fmla="*/ 0 h 70"/>
                  <a:gd name="T17" fmla="*/ 75 w 75"/>
                  <a:gd name="T18" fmla="*/ 70 h 7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" h="70">
                    <a:moveTo>
                      <a:pt x="75" y="35"/>
                    </a:moveTo>
                    <a:lnTo>
                      <a:pt x="0" y="70"/>
                    </a:lnTo>
                    <a:lnTo>
                      <a:pt x="23" y="35"/>
                    </a:lnTo>
                    <a:lnTo>
                      <a:pt x="0" y="0"/>
                    </a:lnTo>
                    <a:lnTo>
                      <a:pt x="75" y="35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9498" name="Line 51">
                <a:extLst>
                  <a:ext uri="{FF2B5EF4-FFF2-40B4-BE49-F238E27FC236}">
                    <a16:creationId xmlns:a16="http://schemas.microsoft.com/office/drawing/2014/main" id="{36DEC851-88C7-B548-AF40-E18DB3CA87E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76" y="1527"/>
                <a:ext cx="413" cy="17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9485" name="Rectangle 53">
              <a:extLst>
                <a:ext uri="{FF2B5EF4-FFF2-40B4-BE49-F238E27FC236}">
                  <a16:creationId xmlns:a16="http://schemas.microsoft.com/office/drawing/2014/main" id="{8A3024B9-65C7-194C-AE12-6D57C38D52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7" y="1422"/>
              <a:ext cx="91" cy="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700" i="1">
                  <a:solidFill>
                    <a:srgbClr val="555555"/>
                  </a:solidFill>
                  <a:latin typeface="Arial" panose="020B0604020202020204" pitchFamily="34" charset="0"/>
                </a:rPr>
                <a:t>A</a:t>
              </a:r>
              <a:endParaRPr lang="en-US" altLang="en-US" i="1">
                <a:latin typeface="Arial" panose="020B0604020202020204" pitchFamily="34" charset="0"/>
              </a:endParaRPr>
            </a:p>
          </p:txBody>
        </p:sp>
        <p:sp>
          <p:nvSpPr>
            <p:cNvPr id="19486" name="Rectangle 54">
              <a:extLst>
                <a:ext uri="{FF2B5EF4-FFF2-40B4-BE49-F238E27FC236}">
                  <a16:creationId xmlns:a16="http://schemas.microsoft.com/office/drawing/2014/main" id="{9E93D58D-4D16-8B48-87EA-7D6FB75BCF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61" y="1550"/>
              <a:ext cx="360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500">
                  <a:solidFill>
                    <a:srgbClr val="000000"/>
                  </a:solidFill>
                  <a:latin typeface="Arial" panose="020B0604020202020204" pitchFamily="34" charset="0"/>
                </a:rPr>
                <a:t>(cross </a:t>
              </a:r>
              <a:endParaRPr lang="en-US" altLang="en-US">
                <a:latin typeface="Arial" panose="020B0604020202020204" pitchFamily="34" charset="0"/>
              </a:endParaRPr>
            </a:p>
          </p:txBody>
        </p:sp>
        <p:sp>
          <p:nvSpPr>
            <p:cNvPr id="19487" name="Rectangle 55">
              <a:extLst>
                <a:ext uri="{FF2B5EF4-FFF2-40B4-BE49-F238E27FC236}">
                  <a16:creationId xmlns:a16="http://schemas.microsoft.com/office/drawing/2014/main" id="{D4AA797B-16CB-854C-9233-C735297756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61" y="1684"/>
              <a:ext cx="287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500">
                  <a:solidFill>
                    <a:srgbClr val="000000"/>
                  </a:solidFill>
                  <a:latin typeface="Arial" panose="020B0604020202020204" pitchFamily="34" charset="0"/>
                </a:rPr>
                <a:t>sect. </a:t>
              </a:r>
              <a:endParaRPr lang="en-US" altLang="en-US">
                <a:latin typeface="Arial" panose="020B0604020202020204" pitchFamily="34" charset="0"/>
              </a:endParaRPr>
            </a:p>
          </p:txBody>
        </p:sp>
        <p:sp>
          <p:nvSpPr>
            <p:cNvPr id="19488" name="Rectangle 56">
              <a:extLst>
                <a:ext uri="{FF2B5EF4-FFF2-40B4-BE49-F238E27FC236}">
                  <a16:creationId xmlns:a16="http://schemas.microsoft.com/office/drawing/2014/main" id="{B288D9FA-EB0E-D94B-A3B3-634891F495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61" y="1818"/>
              <a:ext cx="280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500">
                  <a:solidFill>
                    <a:srgbClr val="000000"/>
                  </a:solidFill>
                  <a:latin typeface="Arial" panose="020B0604020202020204" pitchFamily="34" charset="0"/>
                </a:rPr>
                <a:t>area)</a:t>
              </a:r>
              <a:endParaRPr lang="en-US" altLang="en-US">
                <a:latin typeface="Arial" panose="020B0604020202020204" pitchFamily="34" charset="0"/>
              </a:endParaRPr>
            </a:p>
          </p:txBody>
        </p:sp>
        <p:sp>
          <p:nvSpPr>
            <p:cNvPr id="19489" name="Rectangle 42">
              <a:extLst>
                <a:ext uri="{FF2B5EF4-FFF2-40B4-BE49-F238E27FC236}">
                  <a16:creationId xmlns:a16="http://schemas.microsoft.com/office/drawing/2014/main" id="{69EB94C3-7F66-AC43-80AA-E9BBD71DE2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05" y="1742"/>
              <a:ext cx="205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2000">
                  <a:solidFill>
                    <a:srgbClr val="003399"/>
                  </a:solidFill>
                  <a:latin typeface="Symbol" pitchFamily="2" charset="2"/>
                </a:rPr>
                <a:t>D</a:t>
              </a:r>
              <a:r>
                <a:rPr lang="en-US" altLang="en-US" sz="2000" i="1">
                  <a:solidFill>
                    <a:srgbClr val="003399"/>
                  </a:solidFill>
                  <a:latin typeface="Arial" panose="020B0604020202020204" pitchFamily="34" charset="0"/>
                </a:rPr>
                <a:t>V</a:t>
              </a:r>
              <a:endParaRPr lang="en-US" altLang="en-US" i="1">
                <a:latin typeface="Arial" panose="020B0604020202020204" pitchFamily="34" charset="0"/>
              </a:endParaRPr>
            </a:p>
          </p:txBody>
        </p:sp>
        <p:sp>
          <p:nvSpPr>
            <p:cNvPr id="19490" name="Line 37">
              <a:extLst>
                <a:ext uri="{FF2B5EF4-FFF2-40B4-BE49-F238E27FC236}">
                  <a16:creationId xmlns:a16="http://schemas.microsoft.com/office/drawing/2014/main" id="{CCCC6AC1-CE37-234A-B33E-766C8047153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94" y="1544"/>
              <a:ext cx="1452" cy="1"/>
            </a:xfrm>
            <a:prstGeom prst="line">
              <a:avLst/>
            </a:prstGeom>
            <a:noFill/>
            <a:ln w="147638">
              <a:solidFill>
                <a:srgbClr val="6666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9491" name="Group 77">
              <a:extLst>
                <a:ext uri="{FF2B5EF4-FFF2-40B4-BE49-F238E27FC236}">
                  <a16:creationId xmlns:a16="http://schemas.microsoft.com/office/drawing/2014/main" id="{051BFB39-5828-744D-87DC-E172505B6F5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59" y="1910"/>
              <a:ext cx="1522" cy="163"/>
              <a:chOff x="2459" y="1910"/>
              <a:chExt cx="1522" cy="163"/>
            </a:xfrm>
          </p:grpSpPr>
          <p:sp>
            <p:nvSpPr>
              <p:cNvPr id="19492" name="Freeform 57">
                <a:extLst>
                  <a:ext uri="{FF2B5EF4-FFF2-40B4-BE49-F238E27FC236}">
                    <a16:creationId xmlns:a16="http://schemas.microsoft.com/office/drawing/2014/main" id="{4739585A-8A5C-874E-AF25-82FF96A0FD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59" y="1945"/>
                <a:ext cx="75" cy="70"/>
              </a:xfrm>
              <a:custGeom>
                <a:avLst/>
                <a:gdLst>
                  <a:gd name="T0" fmla="*/ 0 w 75"/>
                  <a:gd name="T1" fmla="*/ 35 h 70"/>
                  <a:gd name="T2" fmla="*/ 75 w 75"/>
                  <a:gd name="T3" fmla="*/ 0 h 70"/>
                  <a:gd name="T4" fmla="*/ 52 w 75"/>
                  <a:gd name="T5" fmla="*/ 35 h 70"/>
                  <a:gd name="T6" fmla="*/ 75 w 75"/>
                  <a:gd name="T7" fmla="*/ 70 h 70"/>
                  <a:gd name="T8" fmla="*/ 0 w 75"/>
                  <a:gd name="T9" fmla="*/ 35 h 7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"/>
                  <a:gd name="T16" fmla="*/ 0 h 70"/>
                  <a:gd name="T17" fmla="*/ 75 w 75"/>
                  <a:gd name="T18" fmla="*/ 70 h 7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" h="70">
                    <a:moveTo>
                      <a:pt x="0" y="35"/>
                    </a:moveTo>
                    <a:lnTo>
                      <a:pt x="75" y="0"/>
                    </a:lnTo>
                    <a:lnTo>
                      <a:pt x="52" y="35"/>
                    </a:lnTo>
                    <a:lnTo>
                      <a:pt x="75" y="70"/>
                    </a:lnTo>
                    <a:lnTo>
                      <a:pt x="0" y="35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9493" name="Freeform 58">
                <a:extLst>
                  <a:ext uri="{FF2B5EF4-FFF2-40B4-BE49-F238E27FC236}">
                    <a16:creationId xmlns:a16="http://schemas.microsoft.com/office/drawing/2014/main" id="{91E7AA88-9232-3849-A6D4-9FB0C87CAD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06" y="1945"/>
                <a:ext cx="75" cy="70"/>
              </a:xfrm>
              <a:custGeom>
                <a:avLst/>
                <a:gdLst>
                  <a:gd name="T0" fmla="*/ 75 w 75"/>
                  <a:gd name="T1" fmla="*/ 35 h 70"/>
                  <a:gd name="T2" fmla="*/ 0 w 75"/>
                  <a:gd name="T3" fmla="*/ 70 h 70"/>
                  <a:gd name="T4" fmla="*/ 23 w 75"/>
                  <a:gd name="T5" fmla="*/ 35 h 70"/>
                  <a:gd name="T6" fmla="*/ 0 w 75"/>
                  <a:gd name="T7" fmla="*/ 0 h 70"/>
                  <a:gd name="T8" fmla="*/ 75 w 75"/>
                  <a:gd name="T9" fmla="*/ 35 h 7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"/>
                  <a:gd name="T16" fmla="*/ 0 h 70"/>
                  <a:gd name="T17" fmla="*/ 75 w 75"/>
                  <a:gd name="T18" fmla="*/ 70 h 7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" h="70">
                    <a:moveTo>
                      <a:pt x="75" y="35"/>
                    </a:moveTo>
                    <a:lnTo>
                      <a:pt x="0" y="70"/>
                    </a:lnTo>
                    <a:lnTo>
                      <a:pt x="23" y="35"/>
                    </a:lnTo>
                    <a:lnTo>
                      <a:pt x="0" y="0"/>
                    </a:lnTo>
                    <a:lnTo>
                      <a:pt x="75" y="35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9494" name="Line 59">
                <a:extLst>
                  <a:ext uri="{FF2B5EF4-FFF2-40B4-BE49-F238E27FC236}">
                    <a16:creationId xmlns:a16="http://schemas.microsoft.com/office/drawing/2014/main" id="{570E5EDF-C74C-EC4E-B17D-5DA38FC4497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511" y="1980"/>
                <a:ext cx="1418" cy="1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495" name="Rectangle 61">
                <a:extLst>
                  <a:ext uri="{FF2B5EF4-FFF2-40B4-BE49-F238E27FC236}">
                    <a16:creationId xmlns:a16="http://schemas.microsoft.com/office/drawing/2014/main" id="{999D0CE8-145B-2448-9DAA-88E35615D3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39" y="1910"/>
                <a:ext cx="93" cy="1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9496" name="Rectangle 62">
                <a:extLst>
                  <a:ext uri="{FF2B5EF4-FFF2-40B4-BE49-F238E27FC236}">
                    <a16:creationId xmlns:a16="http://schemas.microsoft.com/office/drawing/2014/main" id="{8639BFB0-929C-CF4F-B3C5-05086635AB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39" y="1910"/>
                <a:ext cx="76" cy="1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9pPr>
              </a:lstStyle>
              <a:p>
                <a:r>
                  <a:rPr lang="en-US" altLang="en-US" sz="1700" i="1">
                    <a:solidFill>
                      <a:srgbClr val="000000"/>
                    </a:solidFill>
                    <a:latin typeface="Arial" panose="020B0604020202020204" pitchFamily="34" charset="0"/>
                  </a:rPr>
                  <a:t>L</a:t>
                </a:r>
                <a:endParaRPr lang="en-US" altLang="en-US" i="1">
                  <a:latin typeface="Arial" panose="020B0604020202020204" pitchFamily="34" charset="0"/>
                </a:endParaRPr>
              </a:p>
            </p:txBody>
          </p:sp>
        </p:grpSp>
      </p:grpSp>
      <p:sp>
        <p:nvSpPr>
          <p:cNvPr id="19463" name="Text Box 79">
            <a:extLst>
              <a:ext uri="{FF2B5EF4-FFF2-40B4-BE49-F238E27FC236}">
                <a16:creationId xmlns:a16="http://schemas.microsoft.com/office/drawing/2014/main" id="{41D93B80-EE36-B44A-A5E5-DB9E37C2A9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4684713"/>
            <a:ext cx="30273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prstDash val="dash"/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>
                <a:latin typeface="Arial" panose="020B0604020202020204" pitchFamily="34" charset="0"/>
              </a:rPr>
              <a:t>Resitivity:</a:t>
            </a:r>
            <a:r>
              <a:rPr lang="en-US" altLang="en-US"/>
              <a:t> </a:t>
            </a:r>
            <a:r>
              <a:rPr lang="en-US" altLang="en-US">
                <a:latin typeface="Symbol" pitchFamily="2" charset="2"/>
              </a:rPr>
              <a:t>r </a:t>
            </a:r>
            <a:r>
              <a:rPr lang="en-US" altLang="en-US">
                <a:latin typeface="Arial" panose="020B0604020202020204" pitchFamily="34" charset="0"/>
              </a:rPr>
              <a:t>(Ohm-m)</a:t>
            </a:r>
          </a:p>
        </p:txBody>
      </p:sp>
      <p:sp>
        <p:nvSpPr>
          <p:cNvPr id="19464" name="Text Box 80">
            <a:extLst>
              <a:ext uri="{FF2B5EF4-FFF2-40B4-BE49-F238E27FC236}">
                <a16:creationId xmlns:a16="http://schemas.microsoft.com/office/drawing/2014/main" id="{45188A93-BD20-0A43-B021-5ADAB1F274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9000" y="5429250"/>
            <a:ext cx="3886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prstDash val="dash"/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>
                <a:latin typeface="Arial" panose="020B0604020202020204" pitchFamily="34" charset="0"/>
              </a:rPr>
              <a:t>Conductivity:</a:t>
            </a:r>
            <a:r>
              <a:rPr lang="en-US" altLang="en-US"/>
              <a:t> 1/</a:t>
            </a:r>
            <a:r>
              <a:rPr lang="en-US" altLang="en-US">
                <a:latin typeface="Symbol" pitchFamily="2" charset="2"/>
              </a:rPr>
              <a:t>r </a:t>
            </a:r>
            <a:r>
              <a:rPr lang="en-US" altLang="en-US">
                <a:latin typeface="Arial" panose="020B0604020202020204" pitchFamily="34" charset="0"/>
              </a:rPr>
              <a:t>(Ohm-m)</a:t>
            </a:r>
            <a:r>
              <a:rPr lang="en-US" altLang="en-US" baseline="30000">
                <a:latin typeface="Arial" panose="020B0604020202020204" pitchFamily="34" charset="0"/>
              </a:rPr>
              <a:t>-1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5E0464-01B7-124D-96B2-1F26666329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fld id="{8684C200-88F6-2341-A48A-E23CA6AB1E7C}" type="slidenum">
              <a:rPr lang="en-US" altLang="en-US" sz="1200">
                <a:latin typeface="Arial" panose="020B0604020202020204" pitchFamily="34" charset="0"/>
              </a:rPr>
              <a:pPr/>
              <a:t>40</a:t>
            </a:fld>
            <a:endParaRPr lang="en-US" altLang="en-US" sz="1200">
              <a:latin typeface="Arial" panose="020B0604020202020204" pitchFamily="34" charset="0"/>
            </a:endParaRPr>
          </a:p>
        </p:txBody>
      </p:sp>
      <p:pic>
        <p:nvPicPr>
          <p:cNvPr id="64515" name="Picture 6" descr="Fig 18_35">
            <a:extLst>
              <a:ext uri="{FF2B5EF4-FFF2-40B4-BE49-F238E27FC236}">
                <a16:creationId xmlns:a16="http://schemas.microsoft.com/office/drawing/2014/main" id="{C7EA1A43-4E1C-A644-9E33-965B8A6C1A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463" y="2070100"/>
            <a:ext cx="7213600" cy="4303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4516" name="Rectangle 2">
            <a:extLst>
              <a:ext uri="{FF2B5EF4-FFF2-40B4-BE49-F238E27FC236}">
                <a16:creationId xmlns:a16="http://schemas.microsoft.com/office/drawing/2014/main" id="{ABE4D778-102D-874A-87BC-9FB7F1B0C1A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533400"/>
          </a:xfrm>
        </p:spPr>
        <p:txBody>
          <a:bodyPr/>
          <a:lstStyle/>
          <a:p>
            <a:r>
              <a:rPr lang="en-US" altLang="en-US">
                <a:sym typeface="MT Extra" pitchFamily="2" charset="77"/>
              </a:rPr>
              <a:t>Ferroelectric Ceramics</a:t>
            </a:r>
          </a:p>
        </p:txBody>
      </p:sp>
      <p:sp>
        <p:nvSpPr>
          <p:cNvPr id="64517" name="Rectangle 3">
            <a:extLst>
              <a:ext uri="{FF2B5EF4-FFF2-40B4-BE49-F238E27FC236}">
                <a16:creationId xmlns:a16="http://schemas.microsoft.com/office/drawing/2014/main" id="{601F01AD-49A9-9D4C-B04A-FF2BFB0618E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838200"/>
            <a:ext cx="8091488" cy="1408113"/>
          </a:xfrm>
        </p:spPr>
        <p:txBody>
          <a:bodyPr/>
          <a:lstStyle/>
          <a:p>
            <a:pPr>
              <a:buFontTx/>
              <a:buNone/>
            </a:pPr>
            <a:r>
              <a:rPr lang="en-US" altLang="en-US" sz="2400" b="0">
                <a:solidFill>
                  <a:schemeClr val="accent2"/>
                </a:solidFill>
                <a:sym typeface="MT Extra" pitchFamily="2" charset="77"/>
              </a:rPr>
              <a:t>Ferroelectric Ceramics</a:t>
            </a:r>
            <a:r>
              <a:rPr lang="en-US" altLang="en-US" sz="2400" b="0">
                <a:sym typeface="MT Extra" pitchFamily="2" charset="77"/>
              </a:rPr>
              <a:t> are dipolar below Curie </a:t>
            </a:r>
            <a:r>
              <a:rPr lang="en-US" altLang="en-US" sz="2400" b="0" i="1">
                <a:sym typeface="MT Extra" pitchFamily="2" charset="77"/>
              </a:rPr>
              <a:t>T</a:t>
            </a:r>
            <a:r>
              <a:rPr lang="en-US" altLang="en-US" sz="2400" b="0" i="1" baseline="-25000">
                <a:sym typeface="MT Extra" pitchFamily="2" charset="77"/>
              </a:rPr>
              <a:t>C</a:t>
            </a:r>
            <a:r>
              <a:rPr lang="en-US" altLang="en-US" sz="2400" b="0">
                <a:sym typeface="MT Extra" pitchFamily="2" charset="77"/>
              </a:rPr>
              <a:t> = 120</a:t>
            </a:r>
            <a:r>
              <a:rPr lang="en-US" altLang="en-US" sz="2400" b="0">
                <a:cs typeface="Arial" panose="020B0604020202020204" pitchFamily="34" charset="0"/>
                <a:sym typeface="MT Extra" pitchFamily="2" charset="77"/>
              </a:rPr>
              <a:t>ºC</a:t>
            </a:r>
            <a:endParaRPr lang="en-US" altLang="en-US" sz="2400" b="0" u="sng">
              <a:sym typeface="MT Extra" pitchFamily="2" charset="77"/>
            </a:endParaRPr>
          </a:p>
          <a:p>
            <a:r>
              <a:rPr lang="en-US" altLang="en-US" sz="2400" b="0">
                <a:cs typeface="Arial" panose="020B0604020202020204" pitchFamily="34" charset="0"/>
                <a:sym typeface="MT Extra" pitchFamily="2" charset="77"/>
              </a:rPr>
              <a:t>cooled below </a:t>
            </a:r>
            <a:r>
              <a:rPr lang="en-US" altLang="en-US" sz="2400" b="0" i="1">
                <a:cs typeface="Arial" panose="020B0604020202020204" pitchFamily="34" charset="0"/>
                <a:sym typeface="MT Extra" pitchFamily="2" charset="77"/>
              </a:rPr>
              <a:t>T</a:t>
            </a:r>
            <a:r>
              <a:rPr lang="en-US" altLang="en-US" sz="2400" b="0" i="1" baseline="-25000">
                <a:cs typeface="Arial" panose="020B0604020202020204" pitchFamily="34" charset="0"/>
                <a:sym typeface="MT Extra" pitchFamily="2" charset="77"/>
              </a:rPr>
              <a:t>c</a:t>
            </a:r>
            <a:r>
              <a:rPr lang="en-US" altLang="en-US" sz="2400" b="0">
                <a:cs typeface="Arial" panose="020B0604020202020204" pitchFamily="34" charset="0"/>
                <a:sym typeface="MT Extra" pitchFamily="2" charset="77"/>
              </a:rPr>
              <a:t> in strong electric field - make material with strong dipole moment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BC9FE617-969B-054C-B5F5-9F5F931FCB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fld id="{7854B9A6-1A73-234E-8C33-F230FE1DE439}" type="slidenum">
              <a:rPr lang="en-US" altLang="en-US" sz="1200">
                <a:latin typeface="Arial" panose="020B0604020202020204" pitchFamily="34" charset="0"/>
              </a:rPr>
              <a:pPr/>
              <a:t>41</a:t>
            </a:fld>
            <a:endParaRPr lang="en-US" altLang="en-US" sz="1200">
              <a:latin typeface="Arial" panose="020B0604020202020204" pitchFamily="34" charset="0"/>
            </a:endParaRPr>
          </a:p>
        </p:txBody>
      </p:sp>
      <p:pic>
        <p:nvPicPr>
          <p:cNvPr id="66563" name="Picture 32" descr="Fig 18_36">
            <a:extLst>
              <a:ext uri="{FF2B5EF4-FFF2-40B4-BE49-F238E27FC236}">
                <a16:creationId xmlns:a16="http://schemas.microsoft.com/office/drawing/2014/main" id="{CB8CA01B-E702-974D-B40F-BAA1620D43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0" y="1911350"/>
            <a:ext cx="7434263" cy="3768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6564" name="Rectangle 2">
            <a:extLst>
              <a:ext uri="{FF2B5EF4-FFF2-40B4-BE49-F238E27FC236}">
                <a16:creationId xmlns:a16="http://schemas.microsoft.com/office/drawing/2014/main" id="{FED927B2-0CA2-1447-9524-ACCFC0B949B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09600" y="685800"/>
            <a:ext cx="7772400" cy="533400"/>
          </a:xfrm>
        </p:spPr>
        <p:txBody>
          <a:bodyPr/>
          <a:lstStyle/>
          <a:p>
            <a:r>
              <a:rPr lang="en-US" altLang="en-US"/>
              <a:t>Piezoelectric Materials</a:t>
            </a:r>
            <a:endParaRPr lang="en-US" altLang="en-US">
              <a:sym typeface="MT Extra" pitchFamily="2" charset="77"/>
            </a:endParaRPr>
          </a:p>
        </p:txBody>
      </p:sp>
      <p:sp>
        <p:nvSpPr>
          <p:cNvPr id="66565" name="Line 22">
            <a:extLst>
              <a:ext uri="{FF2B5EF4-FFF2-40B4-BE49-F238E27FC236}">
                <a16:creationId xmlns:a16="http://schemas.microsoft.com/office/drawing/2014/main" id="{26CAEC40-33B2-5E44-BDA1-7DF70133065A}"/>
              </a:ext>
            </a:extLst>
          </p:cNvPr>
          <p:cNvSpPr>
            <a:spLocks noChangeShapeType="1"/>
          </p:cNvSpPr>
          <p:nvPr/>
        </p:nvSpPr>
        <p:spPr bwMode="auto">
          <a:xfrm>
            <a:off x="1003300" y="4311650"/>
            <a:ext cx="7696200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6566" name="Line 23">
            <a:extLst>
              <a:ext uri="{FF2B5EF4-FFF2-40B4-BE49-F238E27FC236}">
                <a16:creationId xmlns:a16="http://schemas.microsoft.com/office/drawing/2014/main" id="{D7B400EE-1D52-614E-95F7-1D5B559479CE}"/>
              </a:ext>
            </a:extLst>
          </p:cNvPr>
          <p:cNvSpPr>
            <a:spLocks noChangeShapeType="1"/>
          </p:cNvSpPr>
          <p:nvPr/>
        </p:nvSpPr>
        <p:spPr bwMode="auto">
          <a:xfrm>
            <a:off x="958850" y="2501900"/>
            <a:ext cx="7696200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6567" name="Text Box 24">
            <a:extLst>
              <a:ext uri="{FF2B5EF4-FFF2-40B4-BE49-F238E27FC236}">
                <a16:creationId xmlns:a16="http://schemas.microsoft.com/office/drawing/2014/main" id="{D6C64AF8-7270-1240-B36A-2DB85FC7E0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400" y="4724400"/>
            <a:ext cx="6858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sz="2000">
                <a:latin typeface="Arial" panose="020B0604020202020204" pitchFamily="34" charset="0"/>
              </a:rPr>
              <a:t>at rest</a:t>
            </a:r>
          </a:p>
        </p:txBody>
      </p:sp>
      <p:sp>
        <p:nvSpPr>
          <p:cNvPr id="66568" name="Text Box 25">
            <a:extLst>
              <a:ext uri="{FF2B5EF4-FFF2-40B4-BE49-F238E27FC236}">
                <a16:creationId xmlns:a16="http://schemas.microsoft.com/office/drawing/2014/main" id="{701061C2-B1C0-6E4D-A086-DBB23355F0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4200" y="4724400"/>
            <a:ext cx="18288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sz="2000">
                <a:latin typeface="Arial" panose="020B0604020202020204" pitchFamily="34" charset="0"/>
              </a:rPr>
              <a:t>compression induces voltage</a:t>
            </a:r>
          </a:p>
        </p:txBody>
      </p:sp>
      <p:sp>
        <p:nvSpPr>
          <p:cNvPr id="66569" name="Text Box 26">
            <a:extLst>
              <a:ext uri="{FF2B5EF4-FFF2-40B4-BE49-F238E27FC236}">
                <a16:creationId xmlns:a16="http://schemas.microsoft.com/office/drawing/2014/main" id="{6FB2BD09-E8EB-1D4C-B888-48E85E054F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67400" y="4724400"/>
            <a:ext cx="2027238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sz="2000">
                <a:latin typeface="Arial" panose="020B0604020202020204" pitchFamily="34" charset="0"/>
              </a:rPr>
              <a:t>applied voltage induces expansion</a:t>
            </a:r>
          </a:p>
        </p:txBody>
      </p:sp>
      <p:sp>
        <p:nvSpPr>
          <p:cNvPr id="66571" name="Rectangle 30">
            <a:extLst>
              <a:ext uri="{FF2B5EF4-FFF2-40B4-BE49-F238E27FC236}">
                <a16:creationId xmlns:a16="http://schemas.microsoft.com/office/drawing/2014/main" id="{7D0698AF-FF96-8749-AB9F-FFB8260B2F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2138" y="1370013"/>
            <a:ext cx="8001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prstDash val="dash"/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>
                <a:solidFill>
                  <a:schemeClr val="accent2"/>
                </a:solidFill>
                <a:latin typeface="Arial" panose="020B0604020202020204" pitchFamily="34" charset="0"/>
                <a:sym typeface="MT Extra" pitchFamily="2" charset="77"/>
              </a:rPr>
              <a:t>Piezoelectricity</a:t>
            </a:r>
            <a:r>
              <a:rPr lang="en-US" altLang="en-US">
                <a:latin typeface="Arial" panose="020B0604020202020204" pitchFamily="34" charset="0"/>
                <a:sym typeface="MT Extra" pitchFamily="2" charset="77"/>
              </a:rPr>
              <a:t> – application of pressure produces current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2A050-B9AF-964C-9D61-13E672BF0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Capacitance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4673AD-88E6-4641-A74C-2BF1B2454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38F4D-92DE-2543-AEB8-082C416E14A1}" type="slidenum">
              <a:rPr lang="en-US" altLang="en-US" smtClean="0"/>
              <a:pPr/>
              <a:t>42</a:t>
            </a:fld>
            <a:endParaRPr lang="en-US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31CE37-E99F-A246-A84A-283BD8349A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963972"/>
            <a:ext cx="3550248" cy="41870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990AF02-7EE2-6943-9E06-C1533BB340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7518" y="1574359"/>
            <a:ext cx="2434779" cy="465615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0175F00-686F-B243-97EC-284430AAA687}"/>
                  </a:ext>
                </a:extLst>
              </p:cNvPr>
              <p:cNvSpPr txBox="1"/>
              <p:nvPr/>
            </p:nvSpPr>
            <p:spPr>
              <a:xfrm>
                <a:off x="7314489" y="1227437"/>
                <a:ext cx="1210139" cy="6938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0175F00-686F-B243-97EC-284430AAA6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4489" y="1227437"/>
                <a:ext cx="1210139" cy="693844"/>
              </a:xfrm>
              <a:prstGeom prst="rect">
                <a:avLst/>
              </a:prstGeom>
              <a:blipFill>
                <a:blip r:embed="rId4"/>
                <a:stretch>
                  <a:fillRect l="-5263" r="-4211" b="-1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A1D0776-3BE4-4347-86C6-C8E1BB411A83}"/>
                  </a:ext>
                </a:extLst>
              </p:cNvPr>
              <p:cNvSpPr txBox="1"/>
              <p:nvPr/>
            </p:nvSpPr>
            <p:spPr>
              <a:xfrm>
                <a:off x="7473347" y="243307"/>
                <a:ext cx="892424" cy="6939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A1D0776-3BE4-4347-86C6-C8E1BB411A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3347" y="243307"/>
                <a:ext cx="892424" cy="693908"/>
              </a:xfrm>
              <a:prstGeom prst="rect">
                <a:avLst/>
              </a:prstGeom>
              <a:blipFill>
                <a:blip r:embed="rId5"/>
                <a:stretch>
                  <a:fillRect l="-7042" t="-1786" r="-8451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97B2C8B-E9CE-8D45-B7FB-A4868595B32A}"/>
                  </a:ext>
                </a:extLst>
              </p:cNvPr>
              <p:cNvSpPr txBox="1"/>
              <p:nvPr/>
            </p:nvSpPr>
            <p:spPr>
              <a:xfrm>
                <a:off x="7380917" y="2211503"/>
                <a:ext cx="1077282" cy="6938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97B2C8B-E9CE-8D45-B7FB-A4868595B3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0917" y="2211503"/>
                <a:ext cx="1077282" cy="693844"/>
              </a:xfrm>
              <a:prstGeom prst="rect">
                <a:avLst/>
              </a:prstGeom>
              <a:blipFill>
                <a:blip r:embed="rId6"/>
                <a:stretch>
                  <a:fillRect l="-4651" r="-4651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1788615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B5EB69-5191-8046-A82F-BB102385D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Dielectric properties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783C52-83A5-D54B-AB6A-740C9E79D8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38F4D-92DE-2543-AEB8-082C416E14A1}" type="slidenum">
              <a:rPr lang="en-US" altLang="en-US" smtClean="0"/>
              <a:pPr/>
              <a:t>43</a:t>
            </a:fld>
            <a:endParaRPr lang="en-US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ED59955-0D65-EE4E-9704-D03D76187E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506" y="1360666"/>
            <a:ext cx="7240988" cy="497817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753A6B7-8DA1-A249-A46F-E29BEA1DD2DA}"/>
                  </a:ext>
                </a:extLst>
              </p:cNvPr>
              <p:cNvSpPr txBox="1"/>
              <p:nvPr/>
            </p:nvSpPr>
            <p:spPr>
              <a:xfrm>
                <a:off x="7080637" y="300072"/>
                <a:ext cx="1043554" cy="6952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𝜖</m:t>
                          </m:r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𝜖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753A6B7-8DA1-A249-A46F-E29BEA1DD2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0637" y="300072"/>
                <a:ext cx="1043554" cy="695255"/>
              </a:xfrm>
              <a:prstGeom prst="rect">
                <a:avLst/>
              </a:prstGeom>
              <a:blipFill>
                <a:blip r:embed="rId3"/>
                <a:stretch>
                  <a:fillRect l="-2410" b="-92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8429849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D82AC9-9A1D-F445-A96A-FC38B3662B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862" y="231371"/>
            <a:ext cx="7772400" cy="533400"/>
          </a:xfrm>
        </p:spPr>
        <p:txBody>
          <a:bodyPr/>
          <a:lstStyle/>
          <a:p>
            <a:r>
              <a:rPr lang="en-US" dirty="0"/>
              <a:t>Photovoltaics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9EB139-FBF5-8043-829E-F601922EB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38F4D-92DE-2543-AEB8-082C416E14A1}" type="slidenum">
              <a:rPr lang="en-US" altLang="en-US" smtClean="0"/>
              <a:pPr/>
              <a:t>44</a:t>
            </a:fld>
            <a:endParaRPr lang="en-US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E74AE2-0889-A34B-9B8C-242901C1F7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7211" y="1127719"/>
            <a:ext cx="5426364" cy="3578467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413D981B-FA99-0049-8C0D-28519A87A8F6}"/>
              </a:ext>
            </a:extLst>
          </p:cNvPr>
          <p:cNvSpPr txBox="1">
            <a:spLocks/>
          </p:cNvSpPr>
          <p:nvPr/>
        </p:nvSpPr>
        <p:spPr bwMode="auto">
          <a:xfrm>
            <a:off x="465442" y="4984661"/>
            <a:ext cx="77724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+mj-lt"/>
                <a:ea typeface="ＭＳ Ｐゴシック" panose="020B0600070205080204" pitchFamily="34" charset="-128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  <a:ea typeface="ＭＳ Ｐゴシック" panose="020B0600070205080204" pitchFamily="34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  <a:ea typeface="ＭＳ Ｐゴシック" panose="020B0600070205080204" pitchFamily="34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  <a:ea typeface="ＭＳ Ｐゴシック" panose="020B0600070205080204" pitchFamily="34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  <a:ea typeface="ＭＳ Ｐゴシック" panose="020B0600070205080204" pitchFamily="34" charset="-128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kern="0" dirty="0"/>
              <a:t>Light Emitting Diodes: (LEDs)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7B3C65-82C3-A346-B029-F51761C48B11}"/>
              </a:ext>
            </a:extLst>
          </p:cNvPr>
          <p:cNvSpPr txBox="1"/>
          <p:nvPr/>
        </p:nvSpPr>
        <p:spPr>
          <a:xfrm>
            <a:off x="1218739" y="5796537"/>
            <a:ext cx="57631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Reverse this process: current in, light out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EAEABF3-FCFC-9E41-BCC2-C129D748614B}"/>
              </a:ext>
            </a:extLst>
          </p:cNvPr>
          <p:cNvSpPr/>
          <p:nvPr/>
        </p:nvSpPr>
        <p:spPr>
          <a:xfrm>
            <a:off x="465442" y="2085955"/>
            <a:ext cx="165622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light in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current out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534145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2420A-B46F-474D-8C6F-221D1C54B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Tuning Band Gaps with Alloys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ACD0F9-3DB8-3642-A7AD-8EA43F6EE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38F4D-92DE-2543-AEB8-082C416E14A1}" type="slidenum">
              <a:rPr lang="en-US" altLang="en-US" smtClean="0"/>
              <a:pPr/>
              <a:t>45</a:t>
            </a:fld>
            <a:endParaRPr lang="en-US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06D00C-CAE7-7F4B-B166-161EF65283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8991" y="1576646"/>
            <a:ext cx="6126018" cy="395042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3ABEAF6-194E-0944-9B67-74ECD570179E}"/>
              </a:ext>
            </a:extLst>
          </p:cNvPr>
          <p:cNvSpPr txBox="1"/>
          <p:nvPr/>
        </p:nvSpPr>
        <p:spPr>
          <a:xfrm>
            <a:off x="2935081" y="5677773"/>
            <a:ext cx="3121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Lattice constant (Angstroms)</a:t>
            </a:r>
          </a:p>
        </p:txBody>
      </p:sp>
    </p:spTree>
    <p:extLst>
      <p:ext uri="{BB962C8B-B14F-4D97-AF65-F5344CB8AC3E}">
        <p14:creationId xmlns:p14="http://schemas.microsoft.com/office/powerpoint/2010/main" val="240990916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2420A-B46F-474D-8C6F-221D1C54B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Tuning Band Gaps with Alloys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ACD0F9-3DB8-3642-A7AD-8EA43F6EE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38F4D-92DE-2543-AEB8-082C416E14A1}" type="slidenum">
              <a:rPr lang="en-US" altLang="en-US" smtClean="0"/>
              <a:pPr/>
              <a:t>46</a:t>
            </a:fld>
            <a:endParaRPr lang="en-US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3E49CE-ABBC-7846-B620-9A3AC08D07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8664" y="1304058"/>
            <a:ext cx="6864928" cy="4793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46587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26E3AA-57BA-D943-910E-C6361AD69F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Tune crystal with composition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ADBF47-26AE-5A4B-BF3F-FE5457375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38F4D-92DE-2543-AEB8-082C416E14A1}" type="slidenum">
              <a:rPr lang="en-US" altLang="en-US" smtClean="0"/>
              <a:pPr/>
              <a:t>47</a:t>
            </a:fld>
            <a:endParaRPr lang="en-US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DDE0F7-3893-9D4A-93B6-38EAFF3268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3453" y="1341917"/>
            <a:ext cx="6171623" cy="463454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826464A-6BC3-7E46-9919-EF8F6D0E6370}"/>
              </a:ext>
            </a:extLst>
          </p:cNvPr>
          <p:cNvSpPr txBox="1"/>
          <p:nvPr/>
        </p:nvSpPr>
        <p:spPr>
          <a:xfrm>
            <a:off x="3392354" y="6030851"/>
            <a:ext cx="22204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Atomic fraction</a:t>
            </a:r>
          </a:p>
        </p:txBody>
      </p:sp>
    </p:spTree>
    <p:extLst>
      <p:ext uri="{BB962C8B-B14F-4D97-AF65-F5344CB8AC3E}">
        <p14:creationId xmlns:p14="http://schemas.microsoft.com/office/powerpoint/2010/main" val="318646931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A3AFC-2ECC-4E4D-A3AA-86FCB4524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Thermoelectrics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132BD4-AA35-B544-AB4A-C0FB26B2D4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38F4D-92DE-2543-AEB8-082C416E14A1}" type="slidenum">
              <a:rPr lang="en-US" altLang="en-US" smtClean="0"/>
              <a:pPr/>
              <a:t>48</a:t>
            </a:fld>
            <a:endParaRPr lang="en-US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995325-EA34-5A4A-A0B4-F22B6BD338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874" y="1635180"/>
            <a:ext cx="2299583" cy="239956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B229F01-DB1C-BE41-8843-44217450EA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5945" y="2930776"/>
            <a:ext cx="4117056" cy="322502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AB66298-F15C-BA46-8867-00776B92A60D}"/>
                  </a:ext>
                </a:extLst>
              </p:cNvPr>
              <p:cNvSpPr txBox="1"/>
              <p:nvPr/>
            </p:nvSpPr>
            <p:spPr>
              <a:xfrm>
                <a:off x="5907349" y="1590631"/>
                <a:ext cx="1514069" cy="7387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𝜅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AB66298-F15C-BA46-8867-00776B92A6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7349" y="1590631"/>
                <a:ext cx="1514069" cy="738728"/>
              </a:xfrm>
              <a:prstGeom prst="rect">
                <a:avLst/>
              </a:prstGeom>
              <a:blipFill>
                <a:blip r:embed="rId4"/>
                <a:stretch>
                  <a:fillRect l="-3333" r="-3333" b="-101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5609959-BFA6-3F48-8450-543673B7A189}"/>
                  </a:ext>
                </a:extLst>
              </p:cNvPr>
              <p:cNvSpPr txBox="1"/>
              <p:nvPr/>
            </p:nvSpPr>
            <p:spPr>
              <a:xfrm>
                <a:off x="3821890" y="1635180"/>
                <a:ext cx="1312026" cy="6914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5609959-BFA6-3F48-8450-543673B7A1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1890" y="1635180"/>
                <a:ext cx="1312026" cy="691471"/>
              </a:xfrm>
              <a:prstGeom prst="rect">
                <a:avLst/>
              </a:prstGeom>
              <a:blipFill>
                <a:blip r:embed="rId5"/>
                <a:stretch>
                  <a:fillRect l="-3846" r="-3846" b="-1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1856018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FC91A-8E36-5045-818F-01DCBD8DE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Thermoelectric Applications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C8C355-B8C9-1F4F-BDB7-DD6BCFFA05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38F4D-92DE-2543-AEB8-082C416E14A1}" type="slidenum">
              <a:rPr lang="en-US" altLang="en-US" smtClean="0"/>
              <a:pPr/>
              <a:t>49</a:t>
            </a:fld>
            <a:endParaRPr lang="en-US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B9A8E2-D957-664C-8312-2D28B1EC74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787" y="1247601"/>
            <a:ext cx="4584007" cy="45840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198A624-F9DE-8B40-9108-4623820D90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7474" y="1512916"/>
            <a:ext cx="4053378" cy="405337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3505B01-E9FE-404D-9452-9AA00ABE2216}"/>
              </a:ext>
            </a:extLst>
          </p:cNvPr>
          <p:cNvSpPr txBox="1"/>
          <p:nvPr/>
        </p:nvSpPr>
        <p:spPr>
          <a:xfrm>
            <a:off x="1810764" y="5875790"/>
            <a:ext cx="182774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Electricity in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Heat out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89889D-1748-DF4B-BB16-511069785F6C}"/>
              </a:ext>
            </a:extLst>
          </p:cNvPr>
          <p:cNvSpPr txBox="1"/>
          <p:nvPr/>
        </p:nvSpPr>
        <p:spPr>
          <a:xfrm>
            <a:off x="6076604" y="5497469"/>
            <a:ext cx="201529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Heat in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Electricity out</a:t>
            </a:r>
          </a:p>
        </p:txBody>
      </p:sp>
    </p:spTree>
    <p:extLst>
      <p:ext uri="{BB962C8B-B14F-4D97-AF65-F5344CB8AC3E}">
        <p14:creationId xmlns:p14="http://schemas.microsoft.com/office/powerpoint/2010/main" val="20780878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Slide Number Placeholder 6">
            <a:extLst>
              <a:ext uri="{FF2B5EF4-FFF2-40B4-BE49-F238E27FC236}">
                <a16:creationId xmlns:a16="http://schemas.microsoft.com/office/drawing/2014/main" id="{B7F90497-9D27-8347-BEAD-FB2FE57A8C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fld id="{26B0401E-5EED-FF4A-ADD5-D1279C8C2E63}" type="slidenum">
              <a:rPr lang="en-US" altLang="en-US" sz="1200">
                <a:latin typeface="Liberation Sans" charset="0"/>
              </a:rPr>
              <a:pPr/>
              <a:t>5</a:t>
            </a:fld>
            <a:endParaRPr lang="en-US" altLang="en-US" sz="1200">
              <a:latin typeface="Liberation Sans" charset="0"/>
            </a:endParaRPr>
          </a:p>
        </p:txBody>
      </p:sp>
      <p:sp>
        <p:nvSpPr>
          <p:cNvPr id="2055" name="Rectangle 54">
            <a:extLst>
              <a:ext uri="{FF2B5EF4-FFF2-40B4-BE49-F238E27FC236}">
                <a16:creationId xmlns:a16="http://schemas.microsoft.com/office/drawing/2014/main" id="{BF3A1AB2-7B72-1743-93A6-01C6E77BE4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89850" y="3338513"/>
            <a:ext cx="523875" cy="720725"/>
          </a:xfrm>
          <a:prstGeom prst="rect">
            <a:avLst/>
          </a:prstGeom>
          <a:solidFill>
            <a:schemeClr val="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prstDash val="dash"/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>
              <a:latin typeface="Liberation Sans" charset="0"/>
            </a:endParaRPr>
          </a:p>
        </p:txBody>
      </p:sp>
      <p:sp>
        <p:nvSpPr>
          <p:cNvPr id="2056" name="Rectangle 53">
            <a:extLst>
              <a:ext uri="{FF2B5EF4-FFF2-40B4-BE49-F238E27FC236}">
                <a16:creationId xmlns:a16="http://schemas.microsoft.com/office/drawing/2014/main" id="{5FE1C23D-165D-1949-9924-89EF55E3F2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29513" y="1933575"/>
            <a:ext cx="541337" cy="720725"/>
          </a:xfrm>
          <a:prstGeom prst="rect">
            <a:avLst/>
          </a:prstGeom>
          <a:solidFill>
            <a:srgbClr val="99FF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prstDash val="dash"/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>
              <a:latin typeface="Liberation Sans" charset="0"/>
            </a:endParaRPr>
          </a:p>
        </p:txBody>
      </p:sp>
      <p:sp>
        <p:nvSpPr>
          <p:cNvPr id="22532" name="Rectangle 2">
            <a:extLst>
              <a:ext uri="{FF2B5EF4-FFF2-40B4-BE49-F238E27FC236}">
                <a16:creationId xmlns:a16="http://schemas.microsoft.com/office/drawing/2014/main" id="{B6D3A798-4286-EE46-990D-1AF11FF2BB2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Liberation Sans" charset="0"/>
              </a:rPr>
              <a:t>Electrical Properties</a:t>
            </a:r>
          </a:p>
        </p:txBody>
      </p:sp>
      <p:sp>
        <p:nvSpPr>
          <p:cNvPr id="22533" name="Rectangle 3">
            <a:extLst>
              <a:ext uri="{FF2B5EF4-FFF2-40B4-BE49-F238E27FC236}">
                <a16:creationId xmlns:a16="http://schemas.microsoft.com/office/drawing/2014/main" id="{FB37644C-0209-DE43-B75E-111B13068207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696913" y="1203325"/>
            <a:ext cx="6924675" cy="4892675"/>
          </a:xfrm>
        </p:spPr>
        <p:txBody>
          <a:bodyPr/>
          <a:lstStyle/>
          <a:p>
            <a:r>
              <a:rPr lang="en-US" altLang="en-US" sz="2400" b="0">
                <a:latin typeface="Liberation Sans" charset="0"/>
                <a:sym typeface="Symbol" pitchFamily="2" charset="2"/>
              </a:rPr>
              <a:t>Which will have the greater resistance?</a:t>
            </a:r>
          </a:p>
          <a:p>
            <a:endParaRPr lang="en-US" altLang="en-US" sz="2400" b="0">
              <a:latin typeface="Liberation Sans" charset="0"/>
              <a:sym typeface="Symbol" pitchFamily="2" charset="2"/>
            </a:endParaRPr>
          </a:p>
          <a:p>
            <a:endParaRPr lang="en-US" altLang="en-US" sz="2400" b="0">
              <a:latin typeface="Liberation Sans" charset="0"/>
              <a:sym typeface="Symbol" pitchFamily="2" charset="2"/>
            </a:endParaRPr>
          </a:p>
          <a:p>
            <a:endParaRPr lang="en-US" altLang="en-US" sz="2400" b="0">
              <a:latin typeface="Liberation Sans" charset="0"/>
              <a:sym typeface="Symbol" pitchFamily="2" charset="2"/>
            </a:endParaRPr>
          </a:p>
          <a:p>
            <a:endParaRPr lang="en-US" altLang="en-US" sz="2400" b="0">
              <a:latin typeface="Liberation Sans" charset="0"/>
              <a:sym typeface="Symbol" pitchFamily="2" charset="2"/>
            </a:endParaRPr>
          </a:p>
          <a:p>
            <a:endParaRPr lang="en-US" altLang="en-US" sz="2400" b="0">
              <a:latin typeface="Liberation Sans" charset="0"/>
              <a:sym typeface="Symbol" pitchFamily="2" charset="2"/>
            </a:endParaRPr>
          </a:p>
          <a:p>
            <a:endParaRPr lang="en-US" altLang="en-US" sz="2400" b="0">
              <a:latin typeface="Liberation Sans" charset="0"/>
              <a:sym typeface="Symbol" pitchFamily="2" charset="2"/>
            </a:endParaRPr>
          </a:p>
          <a:p>
            <a:endParaRPr lang="en-US" altLang="en-US" sz="2400" b="0">
              <a:latin typeface="Liberation Sans" charset="0"/>
              <a:sym typeface="Symbol" pitchFamily="2" charset="2"/>
            </a:endParaRPr>
          </a:p>
          <a:p>
            <a:r>
              <a:rPr lang="en-US" altLang="en-US" sz="2400" b="0">
                <a:latin typeface="Liberation Sans" charset="0"/>
                <a:sym typeface="Symbol" pitchFamily="2" charset="2"/>
              </a:rPr>
              <a:t>Analogous to flow of water in a pipe</a:t>
            </a:r>
          </a:p>
          <a:p>
            <a:r>
              <a:rPr lang="en-US" altLang="en-US" sz="2400" b="0">
                <a:latin typeface="Liberation Sans" charset="0"/>
                <a:sym typeface="Symbol" pitchFamily="2" charset="2"/>
              </a:rPr>
              <a:t>Resistance depends on sample geometry and size.</a:t>
            </a:r>
          </a:p>
        </p:txBody>
      </p:sp>
      <p:sp>
        <p:nvSpPr>
          <p:cNvPr id="22534" name="Line 15">
            <a:extLst>
              <a:ext uri="{FF2B5EF4-FFF2-40B4-BE49-F238E27FC236}">
                <a16:creationId xmlns:a16="http://schemas.microsoft.com/office/drawing/2014/main" id="{23907910-D639-524E-A434-78EF90DB9A55}"/>
              </a:ext>
            </a:extLst>
          </p:cNvPr>
          <p:cNvSpPr>
            <a:spLocks noChangeShapeType="1"/>
          </p:cNvSpPr>
          <p:nvPr/>
        </p:nvSpPr>
        <p:spPr bwMode="auto">
          <a:xfrm>
            <a:off x="1676400" y="2176463"/>
            <a:ext cx="0" cy="377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535" name="Line 16">
            <a:extLst>
              <a:ext uri="{FF2B5EF4-FFF2-40B4-BE49-F238E27FC236}">
                <a16:creationId xmlns:a16="http://schemas.microsoft.com/office/drawing/2014/main" id="{B1491AE8-4FFF-AB4C-8824-DD4DC0CED7E9}"/>
              </a:ext>
            </a:extLst>
          </p:cNvPr>
          <p:cNvSpPr>
            <a:spLocks noChangeShapeType="1"/>
          </p:cNvSpPr>
          <p:nvPr/>
        </p:nvSpPr>
        <p:spPr bwMode="auto">
          <a:xfrm>
            <a:off x="1676400" y="3213100"/>
            <a:ext cx="0" cy="7540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536" name="Text Box 18">
            <a:extLst>
              <a:ext uri="{FF2B5EF4-FFF2-40B4-BE49-F238E27FC236}">
                <a16:creationId xmlns:a16="http://schemas.microsoft.com/office/drawing/2014/main" id="{02254D85-AA38-F442-B79F-7C78095AA4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1413" y="2171700"/>
            <a:ext cx="4318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prstDash val="dash"/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2000" i="1">
                <a:latin typeface="Liberation Sans" charset="0"/>
              </a:rPr>
              <a:t>D</a:t>
            </a:r>
          </a:p>
        </p:txBody>
      </p:sp>
      <p:sp>
        <p:nvSpPr>
          <p:cNvPr id="22537" name="Text Box 19">
            <a:extLst>
              <a:ext uri="{FF2B5EF4-FFF2-40B4-BE49-F238E27FC236}">
                <a16:creationId xmlns:a16="http://schemas.microsoft.com/office/drawing/2014/main" id="{DF540D46-81A9-0041-BA11-8E9F0D6870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4888" y="3370263"/>
            <a:ext cx="56038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prstDash val="dash"/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2000">
                <a:latin typeface="Liberation Sans" charset="0"/>
              </a:rPr>
              <a:t>2</a:t>
            </a:r>
            <a:r>
              <a:rPr lang="en-US" altLang="en-US" sz="2000" i="1">
                <a:latin typeface="Liberation Sans" charset="0"/>
              </a:rPr>
              <a:t>D</a:t>
            </a:r>
          </a:p>
        </p:txBody>
      </p:sp>
      <p:graphicFrame>
        <p:nvGraphicFramePr>
          <p:cNvPr id="2050" name="Object 20">
            <a:extLst>
              <a:ext uri="{FF2B5EF4-FFF2-40B4-BE49-F238E27FC236}">
                <a16:creationId xmlns:a16="http://schemas.microsoft.com/office/drawing/2014/main" id="{86616296-BC75-174E-A9CB-E7EADB8B471A}"/>
              </a:ext>
            </a:extLst>
          </p:cNvPr>
          <p:cNvGraphicFramePr>
            <a:graphicFrameLocks noGrp="1" noChangeAspect="1"/>
          </p:cNvGraphicFramePr>
          <p:nvPr>
            <p:ph sz="half" idx="2"/>
          </p:nvPr>
        </p:nvGraphicFramePr>
        <p:xfrm>
          <a:off x="5943600" y="1919288"/>
          <a:ext cx="2132013" cy="1236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165" name="Equation" r:id="rId4" imgW="1270000" imgH="736600" progId="Equation.3">
                  <p:embed/>
                </p:oleObj>
              </mc:Choice>
              <mc:Fallback>
                <p:oleObj name="Equation" r:id="rId4" imgW="1270000" imgH="736600" progId="Equation.3">
                  <p:embed/>
                  <p:pic>
                    <p:nvPicPr>
                      <p:cNvPr id="2050" name="Object 20">
                        <a:extLst>
                          <a:ext uri="{FF2B5EF4-FFF2-40B4-BE49-F238E27FC236}">
                            <a16:creationId xmlns:a16="http://schemas.microsoft.com/office/drawing/2014/main" id="{86616296-BC75-174E-A9CB-E7EADB8B471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43600" y="1919288"/>
                        <a:ext cx="2132013" cy="12366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539" name="AutoShape 39">
            <a:extLst>
              <a:ext uri="{FF2B5EF4-FFF2-40B4-BE49-F238E27FC236}">
                <a16:creationId xmlns:a16="http://schemas.microsoft.com/office/drawing/2014/main" id="{D1518892-3B8A-AB44-8BE6-8002E2C5D591}"/>
              </a:ext>
            </a:extLst>
          </p:cNvPr>
          <p:cNvSpPr>
            <a:spLocks noChangeArrowheads="1"/>
          </p:cNvSpPr>
          <p:nvPr/>
        </p:nvSpPr>
        <p:spPr bwMode="auto">
          <a:xfrm rot="-5400000">
            <a:off x="3484562" y="696913"/>
            <a:ext cx="390525" cy="3365500"/>
          </a:xfrm>
          <a:prstGeom prst="can">
            <a:avLst>
              <a:gd name="adj" fmla="val 48755"/>
            </a:avLst>
          </a:prstGeom>
          <a:solidFill>
            <a:srgbClr val="99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>
              <a:latin typeface="Liberation Sans" charset="0"/>
            </a:endParaRPr>
          </a:p>
        </p:txBody>
      </p:sp>
      <p:sp>
        <p:nvSpPr>
          <p:cNvPr id="22540" name="AutoShape 41">
            <a:extLst>
              <a:ext uri="{FF2B5EF4-FFF2-40B4-BE49-F238E27FC236}">
                <a16:creationId xmlns:a16="http://schemas.microsoft.com/office/drawing/2014/main" id="{39D0BD6D-7927-144C-AA81-4913A3F120EF}"/>
              </a:ext>
            </a:extLst>
          </p:cNvPr>
          <p:cNvSpPr>
            <a:spLocks noChangeArrowheads="1"/>
          </p:cNvSpPr>
          <p:nvPr/>
        </p:nvSpPr>
        <p:spPr bwMode="auto">
          <a:xfrm rot="-5400000">
            <a:off x="2604294" y="2588419"/>
            <a:ext cx="758825" cy="2020887"/>
          </a:xfrm>
          <a:prstGeom prst="can">
            <a:avLst>
              <a:gd name="adj" fmla="val 41994"/>
            </a:avLst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>
              <a:latin typeface="Liberation Sans" charset="0"/>
            </a:endParaRPr>
          </a:p>
        </p:txBody>
      </p:sp>
      <p:sp>
        <p:nvSpPr>
          <p:cNvPr id="22541" name="Line 44">
            <a:extLst>
              <a:ext uri="{FF2B5EF4-FFF2-40B4-BE49-F238E27FC236}">
                <a16:creationId xmlns:a16="http://schemas.microsoft.com/office/drawing/2014/main" id="{56D99C99-8F4D-AE47-AC98-7A0FAD47FD74}"/>
              </a:ext>
            </a:extLst>
          </p:cNvPr>
          <p:cNvSpPr>
            <a:spLocks noChangeShapeType="1"/>
          </p:cNvSpPr>
          <p:nvPr/>
        </p:nvSpPr>
        <p:spPr bwMode="auto">
          <a:xfrm>
            <a:off x="2057400" y="2024063"/>
            <a:ext cx="323373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542" name="Rectangle 45">
            <a:extLst>
              <a:ext uri="{FF2B5EF4-FFF2-40B4-BE49-F238E27FC236}">
                <a16:creationId xmlns:a16="http://schemas.microsoft.com/office/drawing/2014/main" id="{2686880F-9E74-6841-82E9-000EB33857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9338" y="1955800"/>
            <a:ext cx="304800" cy="1174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prstDash val="dash"/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>
              <a:latin typeface="Liberation Sans" charset="0"/>
            </a:endParaRPr>
          </a:p>
        </p:txBody>
      </p:sp>
      <p:graphicFrame>
        <p:nvGraphicFramePr>
          <p:cNvPr id="22543" name="Object 42">
            <a:extLst>
              <a:ext uri="{FF2B5EF4-FFF2-40B4-BE49-F238E27FC236}">
                <a16:creationId xmlns:a16="http://schemas.microsoft.com/office/drawing/2014/main" id="{85A31E7F-9CBB-AC4A-8329-032D236CFDE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732213" y="1870075"/>
          <a:ext cx="222250" cy="276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166" name="Equation" r:id="rId6" imgW="101600" imgH="127000" progId="Equation.3">
                  <p:embed/>
                </p:oleObj>
              </mc:Choice>
              <mc:Fallback>
                <p:oleObj name="Equation" r:id="rId6" imgW="101600" imgH="127000" progId="Equation.3">
                  <p:embed/>
                  <p:pic>
                    <p:nvPicPr>
                      <p:cNvPr id="22543" name="Object 42">
                        <a:extLst>
                          <a:ext uri="{FF2B5EF4-FFF2-40B4-BE49-F238E27FC236}">
                            <a16:creationId xmlns:a16="http://schemas.microsoft.com/office/drawing/2014/main" id="{85A31E7F-9CBB-AC4A-8329-032D236CFDE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32213" y="1870075"/>
                        <a:ext cx="222250" cy="276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prstDash val="dash"/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544" name="Line 46">
            <a:extLst>
              <a:ext uri="{FF2B5EF4-FFF2-40B4-BE49-F238E27FC236}">
                <a16:creationId xmlns:a16="http://schemas.microsoft.com/office/drawing/2014/main" id="{D0A9329A-546D-5C4F-B916-16997F77FED7}"/>
              </a:ext>
            </a:extLst>
          </p:cNvPr>
          <p:cNvSpPr>
            <a:spLocks noChangeShapeType="1"/>
          </p:cNvSpPr>
          <p:nvPr/>
        </p:nvSpPr>
        <p:spPr bwMode="auto">
          <a:xfrm>
            <a:off x="2057400" y="3068638"/>
            <a:ext cx="1803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545" name="Rectangle 47">
            <a:extLst>
              <a:ext uri="{FF2B5EF4-FFF2-40B4-BE49-F238E27FC236}">
                <a16:creationId xmlns:a16="http://schemas.microsoft.com/office/drawing/2014/main" id="{120257E9-0A91-C74F-914B-ACED9B30FB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86063" y="3009900"/>
            <a:ext cx="304800" cy="1174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prstDash val="dash"/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>
              <a:latin typeface="Liberation Sans" charset="0"/>
            </a:endParaRPr>
          </a:p>
        </p:txBody>
      </p:sp>
      <p:graphicFrame>
        <p:nvGraphicFramePr>
          <p:cNvPr id="22546" name="Object 48">
            <a:extLst>
              <a:ext uri="{FF2B5EF4-FFF2-40B4-BE49-F238E27FC236}">
                <a16:creationId xmlns:a16="http://schemas.microsoft.com/office/drawing/2014/main" id="{EB67C77D-4F10-AE4E-B276-BCEA7A7E04D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827338" y="2924175"/>
          <a:ext cx="222250" cy="276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167" name="Equation" r:id="rId8" imgW="101600" imgH="127000" progId="Equation.3">
                  <p:embed/>
                </p:oleObj>
              </mc:Choice>
              <mc:Fallback>
                <p:oleObj name="Equation" r:id="rId8" imgW="101600" imgH="127000" progId="Equation.3">
                  <p:embed/>
                  <p:pic>
                    <p:nvPicPr>
                      <p:cNvPr id="22546" name="Object 48">
                        <a:extLst>
                          <a:ext uri="{FF2B5EF4-FFF2-40B4-BE49-F238E27FC236}">
                            <a16:creationId xmlns:a16="http://schemas.microsoft.com/office/drawing/2014/main" id="{EB67C77D-4F10-AE4E-B276-BCEA7A7E04D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27338" y="2924175"/>
                        <a:ext cx="222250" cy="276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prstDash val="dash"/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547" name="Text Box 49">
            <a:extLst>
              <a:ext uri="{FF2B5EF4-FFF2-40B4-BE49-F238E27FC236}">
                <a16:creationId xmlns:a16="http://schemas.microsoft.com/office/drawing/2014/main" id="{8F03C8CA-FA67-3D4C-B11E-1610D446EE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08375" y="1822450"/>
            <a:ext cx="3254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prstDash val="dash"/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>
                <a:latin typeface="Liberation Sans" charset="0"/>
              </a:rPr>
              <a:t>2</a:t>
            </a:r>
            <a:endParaRPr lang="en-US" altLang="en-US">
              <a:latin typeface="Liberation Sans" charset="0"/>
            </a:endParaRPr>
          </a:p>
        </p:txBody>
      </p:sp>
      <p:graphicFrame>
        <p:nvGraphicFramePr>
          <p:cNvPr id="2053" name="Object 52">
            <a:extLst>
              <a:ext uri="{FF2B5EF4-FFF2-40B4-BE49-F238E27FC236}">
                <a16:creationId xmlns:a16="http://schemas.microsoft.com/office/drawing/2014/main" id="{5E1184B2-7101-5E4F-93CB-1D514CDA384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915025" y="3302000"/>
          <a:ext cx="2914650" cy="1266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168" name="Equation" r:id="rId10" imgW="1689100" imgH="736600" progId="Equation.3">
                  <p:embed/>
                </p:oleObj>
              </mc:Choice>
              <mc:Fallback>
                <p:oleObj name="Equation" r:id="rId10" imgW="1689100" imgH="736600" progId="Equation.3">
                  <p:embed/>
                  <p:pic>
                    <p:nvPicPr>
                      <p:cNvPr id="2053" name="Object 52">
                        <a:extLst>
                          <a:ext uri="{FF2B5EF4-FFF2-40B4-BE49-F238E27FC236}">
                            <a16:creationId xmlns:a16="http://schemas.microsoft.com/office/drawing/2014/main" id="{5E1184B2-7101-5E4F-93CB-1D514CDA384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15025" y="3302000"/>
                        <a:ext cx="2914650" cy="1266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62130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55" grpId="0" animBg="1"/>
      <p:bldP spid="2056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2FACF8-8AA8-7C46-8A3A-F03B8CC67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fld id="{A3D1E480-8015-9847-B389-A42B5579CA8C}" type="slidenum">
              <a:rPr lang="en-US" altLang="en-US" sz="1200">
                <a:latin typeface="Arial" panose="020B0604020202020204" pitchFamily="34" charset="0"/>
              </a:rPr>
              <a:pPr/>
              <a:t>50</a:t>
            </a:fld>
            <a:endParaRPr lang="en-US" altLang="en-US" sz="1200">
              <a:latin typeface="Arial" panose="020B0604020202020204" pitchFamily="34" charset="0"/>
            </a:endParaRPr>
          </a:p>
        </p:txBody>
      </p:sp>
      <p:sp>
        <p:nvSpPr>
          <p:cNvPr id="62467" name="Rectangle 3">
            <a:extLst>
              <a:ext uri="{FF2B5EF4-FFF2-40B4-BE49-F238E27FC236}">
                <a16:creationId xmlns:a16="http://schemas.microsoft.com/office/drawing/2014/main" id="{54314F6A-B148-B242-AFBF-5D1813B10E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" y="1027113"/>
            <a:ext cx="7529513" cy="5175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>
                <a:latin typeface="Arial" panose="020B0604020202020204" pitchFamily="34" charset="0"/>
              </a:rPr>
              <a:t>•  Electrical </a:t>
            </a:r>
            <a:r>
              <a:rPr lang="en-US" altLang="en-US">
                <a:solidFill>
                  <a:schemeClr val="accent2"/>
                </a:solidFill>
                <a:latin typeface="Arial" panose="020B0604020202020204" pitchFamily="34" charset="0"/>
              </a:rPr>
              <a:t>conductivity</a:t>
            </a:r>
            <a:r>
              <a:rPr lang="en-US" altLang="en-US">
                <a:latin typeface="Arial" panose="020B0604020202020204" pitchFamily="34" charset="0"/>
              </a:rPr>
              <a:t> and </a:t>
            </a:r>
            <a:r>
              <a:rPr lang="en-US" altLang="en-US">
                <a:solidFill>
                  <a:schemeClr val="accent2"/>
                </a:solidFill>
                <a:latin typeface="Arial" panose="020B0604020202020204" pitchFamily="34" charset="0"/>
              </a:rPr>
              <a:t>resistivity</a:t>
            </a:r>
            <a:r>
              <a:rPr lang="en-US" altLang="en-US">
                <a:latin typeface="Arial" panose="020B0604020202020204" pitchFamily="34" charset="0"/>
              </a:rPr>
              <a:t> are:</a:t>
            </a:r>
          </a:p>
          <a:p>
            <a:r>
              <a:rPr lang="en-US" altLang="en-US" sz="2200">
                <a:latin typeface="Arial" panose="020B0604020202020204" pitchFamily="34" charset="0"/>
              </a:rPr>
              <a:t>    -- material parameters.</a:t>
            </a:r>
          </a:p>
          <a:p>
            <a:r>
              <a:rPr lang="en-US" altLang="en-US" sz="2200">
                <a:latin typeface="Arial" panose="020B0604020202020204" pitchFamily="34" charset="0"/>
              </a:rPr>
              <a:t>    -- geometry independent.</a:t>
            </a:r>
          </a:p>
          <a:p>
            <a:r>
              <a:rPr lang="en-US" altLang="en-US">
                <a:latin typeface="Arial" panose="020B0604020202020204" pitchFamily="34" charset="0"/>
              </a:rPr>
              <a:t>•  Electrical </a:t>
            </a:r>
            <a:r>
              <a:rPr lang="en-US" altLang="en-US">
                <a:solidFill>
                  <a:schemeClr val="accent2"/>
                </a:solidFill>
                <a:latin typeface="Arial" panose="020B0604020202020204" pitchFamily="34" charset="0"/>
              </a:rPr>
              <a:t>resistance</a:t>
            </a:r>
            <a:r>
              <a:rPr lang="en-US" altLang="en-US">
                <a:latin typeface="Arial" panose="020B0604020202020204" pitchFamily="34" charset="0"/>
              </a:rPr>
              <a:t> is:</a:t>
            </a:r>
          </a:p>
          <a:p>
            <a:r>
              <a:rPr lang="en-US" altLang="en-US" sz="2200">
                <a:latin typeface="Arial" panose="020B0604020202020204" pitchFamily="34" charset="0"/>
              </a:rPr>
              <a:t>    -- a geometry and material dependent parameter.</a:t>
            </a:r>
          </a:p>
          <a:p>
            <a:r>
              <a:rPr lang="en-US" altLang="en-US">
                <a:latin typeface="Arial" panose="020B0604020202020204" pitchFamily="34" charset="0"/>
              </a:rPr>
              <a:t>•  Conductors, semiconductors, and insulators...</a:t>
            </a:r>
          </a:p>
          <a:p>
            <a:r>
              <a:rPr lang="en-US" altLang="en-US" sz="2200">
                <a:latin typeface="Arial" panose="020B0604020202020204" pitchFamily="34" charset="0"/>
              </a:rPr>
              <a:t>    -- differ in accessibility of energy states for </a:t>
            </a:r>
          </a:p>
          <a:p>
            <a:r>
              <a:rPr lang="en-US" altLang="en-US" sz="2200">
                <a:latin typeface="Arial" panose="020B0604020202020204" pitchFamily="34" charset="0"/>
              </a:rPr>
              <a:t>        conductance electrons.</a:t>
            </a:r>
          </a:p>
          <a:p>
            <a:r>
              <a:rPr lang="en-US" altLang="en-US">
                <a:latin typeface="Arial" panose="020B0604020202020204" pitchFamily="34" charset="0"/>
              </a:rPr>
              <a:t>•  For metals, conductivity is increased by</a:t>
            </a:r>
          </a:p>
          <a:p>
            <a:r>
              <a:rPr lang="en-US" altLang="en-US" sz="2200">
                <a:latin typeface="Arial" panose="020B0604020202020204" pitchFamily="34" charset="0"/>
              </a:rPr>
              <a:t>    -- reducing deformation</a:t>
            </a:r>
          </a:p>
          <a:p>
            <a:r>
              <a:rPr lang="en-US" altLang="en-US" sz="2200">
                <a:latin typeface="Arial" panose="020B0604020202020204" pitchFamily="34" charset="0"/>
              </a:rPr>
              <a:t>    -- reducing imperfections</a:t>
            </a:r>
          </a:p>
          <a:p>
            <a:r>
              <a:rPr lang="en-US" altLang="en-US" sz="2200">
                <a:latin typeface="Arial" panose="020B0604020202020204" pitchFamily="34" charset="0"/>
              </a:rPr>
              <a:t>    -- decreasing temperature.</a:t>
            </a:r>
          </a:p>
          <a:p>
            <a:r>
              <a:rPr lang="en-US" altLang="en-US">
                <a:latin typeface="Arial" panose="020B0604020202020204" pitchFamily="34" charset="0"/>
              </a:rPr>
              <a:t>•  For pure semiconductors, conductivity is increased by</a:t>
            </a:r>
          </a:p>
          <a:p>
            <a:r>
              <a:rPr lang="en-US" altLang="en-US" sz="2200">
                <a:latin typeface="Arial" panose="020B0604020202020204" pitchFamily="34" charset="0"/>
              </a:rPr>
              <a:t>    -- increasing temperature</a:t>
            </a:r>
          </a:p>
          <a:p>
            <a:r>
              <a:rPr lang="en-US" altLang="en-US" sz="2200">
                <a:latin typeface="Arial" panose="020B0604020202020204" pitchFamily="34" charset="0"/>
              </a:rPr>
              <a:t>    -- doping (e.g., adding B to Si (</a:t>
            </a:r>
            <a:r>
              <a:rPr lang="en-US" altLang="en-US" sz="2200" i="1">
                <a:latin typeface="Arial" panose="020B0604020202020204" pitchFamily="34" charset="0"/>
              </a:rPr>
              <a:t>p</a:t>
            </a:r>
            <a:r>
              <a:rPr lang="en-US" altLang="en-US" sz="2200">
                <a:latin typeface="Arial" panose="020B0604020202020204" pitchFamily="34" charset="0"/>
              </a:rPr>
              <a:t>-type) or P to Si (</a:t>
            </a:r>
            <a:r>
              <a:rPr lang="en-US" altLang="en-US" sz="2200" i="1">
                <a:latin typeface="Arial" panose="020B0604020202020204" pitchFamily="34" charset="0"/>
              </a:rPr>
              <a:t>n</a:t>
            </a:r>
            <a:r>
              <a:rPr lang="en-US" altLang="en-US" sz="2200">
                <a:latin typeface="Arial" panose="020B0604020202020204" pitchFamily="34" charset="0"/>
              </a:rPr>
              <a:t>-type).</a:t>
            </a:r>
          </a:p>
        </p:txBody>
      </p:sp>
      <p:sp>
        <p:nvSpPr>
          <p:cNvPr id="62468" name="Rectangle 4">
            <a:extLst>
              <a:ext uri="{FF2B5EF4-FFF2-40B4-BE49-F238E27FC236}">
                <a16:creationId xmlns:a16="http://schemas.microsoft.com/office/drawing/2014/main" id="{76EA2613-A1DF-F54B-8EF5-C12AA2C188CC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/>
              <a:t>Summary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2FACF8-8AA8-7C46-8A3A-F03B8CC67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fld id="{A3D1E480-8015-9847-B389-A42B5579CA8C}" type="slidenum">
              <a:rPr lang="en-US" altLang="en-US" sz="1200">
                <a:latin typeface="Arial" panose="020B0604020202020204" pitchFamily="34" charset="0"/>
              </a:rPr>
              <a:pPr/>
              <a:t>51</a:t>
            </a:fld>
            <a:endParaRPr lang="en-US" altLang="en-US" sz="1200">
              <a:latin typeface="Arial" panose="020B0604020202020204" pitchFamily="34" charset="0"/>
            </a:endParaRPr>
          </a:p>
        </p:txBody>
      </p:sp>
      <p:sp>
        <p:nvSpPr>
          <p:cNvPr id="62468" name="Rectangle 4">
            <a:extLst>
              <a:ext uri="{FF2B5EF4-FFF2-40B4-BE49-F238E27FC236}">
                <a16:creationId xmlns:a16="http://schemas.microsoft.com/office/drawing/2014/main" id="{76EA2613-A1DF-F54B-8EF5-C12AA2C188CC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 dirty="0"/>
              <a:t>HW #12: Last One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DAC6C3D-3277-CA44-AFD7-DECF9E1D380A}"/>
              </a:ext>
            </a:extLst>
          </p:cNvPr>
          <p:cNvSpPr txBox="1"/>
          <p:nvPr/>
        </p:nvSpPr>
        <p:spPr>
          <a:xfrm>
            <a:off x="768593" y="1772958"/>
            <a:ext cx="768960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 the Chat section of the course web site on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Canvas, post a question about any aspect of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course.  On the last day of class next Tuesday,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instructor will do his best to answer as many of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these questions as possible.  We will give a full homework assignment credit to all students who post a question.</a:t>
            </a:r>
          </a:p>
        </p:txBody>
      </p:sp>
    </p:spTree>
    <p:extLst>
      <p:ext uri="{BB962C8B-B14F-4D97-AF65-F5344CB8AC3E}">
        <p14:creationId xmlns:p14="http://schemas.microsoft.com/office/powerpoint/2010/main" val="116937846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C2AE44F-8E9C-B140-8EAB-514F72A0E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62A64D-EB7C-3E43-895A-5F92A958ACA6}" type="slidenum">
              <a:rPr lang="en-US" altLang="en-US" smtClean="0">
                <a:cs typeface="Arial" panose="020B0604020202020204" pitchFamily="34" charset="0"/>
              </a:rPr>
              <a:pPr/>
              <a:t>52</a:t>
            </a:fld>
            <a:endParaRPr lang="en-US" altLang="en-US">
              <a:cs typeface="Arial" panose="020B0604020202020204" pitchFamily="34" charset="0"/>
            </a:endParaRP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58012BD4-6CE4-6746-B1CF-71BCD79876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581" y="255357"/>
            <a:ext cx="77724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+mj-lt"/>
                <a:ea typeface="ＭＳ Ｐゴシック" panose="020B0600070205080204" pitchFamily="34" charset="-128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  <a:ea typeface="ＭＳ Ｐゴシック" panose="020B0600070205080204" pitchFamily="34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  <a:ea typeface="ＭＳ Ｐゴシック" panose="020B0600070205080204" pitchFamily="34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  <a:ea typeface="ＭＳ Ｐゴシック" panose="020B0600070205080204" pitchFamily="34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  <a:ea typeface="ＭＳ Ｐゴシック" panose="020B0600070205080204" pitchFamily="34" charset="-128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altLang="en-US" kern="0" dirty="0">
                <a:latin typeface="Arial" panose="020B0604020202020204" pitchFamily="34" charset="0"/>
                <a:cs typeface="Arial" panose="020B0604020202020204" pitchFamily="34" charset="0"/>
              </a:rPr>
              <a:t>Example Grading scale from 2010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D22895-E83B-D949-AEA3-EF6F52518D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7611" y="1050355"/>
            <a:ext cx="5943629" cy="4994299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0D50937-6772-2147-B101-69B9A4D28508}"/>
              </a:ext>
            </a:extLst>
          </p:cNvPr>
          <p:cNvCxnSpPr/>
          <p:nvPr/>
        </p:nvCxnSpPr>
        <p:spPr bwMode="auto">
          <a:xfrm>
            <a:off x="4879127" y="2582656"/>
            <a:ext cx="1054003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D4A4F35-2389-4B43-8B64-1AC95E60D8BB}"/>
              </a:ext>
            </a:extLst>
          </p:cNvPr>
          <p:cNvCxnSpPr/>
          <p:nvPr/>
        </p:nvCxnSpPr>
        <p:spPr bwMode="auto">
          <a:xfrm>
            <a:off x="4327695" y="2771121"/>
            <a:ext cx="1054003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EF775F4-FE01-0B42-8B9C-647D4EEEAE56}"/>
              </a:ext>
            </a:extLst>
          </p:cNvPr>
          <p:cNvCxnSpPr/>
          <p:nvPr/>
        </p:nvCxnSpPr>
        <p:spPr bwMode="auto">
          <a:xfrm>
            <a:off x="4174131" y="2882803"/>
            <a:ext cx="1054003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68DECAB-E693-5A4E-BCA2-409FDD51C8C5}"/>
              </a:ext>
            </a:extLst>
          </p:cNvPr>
          <p:cNvCxnSpPr/>
          <p:nvPr/>
        </p:nvCxnSpPr>
        <p:spPr bwMode="auto">
          <a:xfrm>
            <a:off x="3964726" y="3022406"/>
            <a:ext cx="1054003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DBFA3FA-3982-644B-9834-E5AFECBDF16D}"/>
              </a:ext>
            </a:extLst>
          </p:cNvPr>
          <p:cNvCxnSpPr/>
          <p:nvPr/>
        </p:nvCxnSpPr>
        <p:spPr bwMode="auto">
          <a:xfrm>
            <a:off x="3022405" y="4041509"/>
            <a:ext cx="1054003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672311B-1A8A-3C47-8FF3-1055E4C79E68}"/>
              </a:ext>
            </a:extLst>
          </p:cNvPr>
          <p:cNvCxnSpPr/>
          <p:nvPr/>
        </p:nvCxnSpPr>
        <p:spPr bwMode="auto">
          <a:xfrm>
            <a:off x="3001465" y="3964728"/>
            <a:ext cx="1054003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CAC3346-79F1-0D4D-8445-F4080EE21BDF}"/>
              </a:ext>
            </a:extLst>
          </p:cNvPr>
          <p:cNvCxnSpPr/>
          <p:nvPr/>
        </p:nvCxnSpPr>
        <p:spPr bwMode="auto">
          <a:xfrm>
            <a:off x="3141068" y="3811165"/>
            <a:ext cx="1054003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3898BB2-9892-3645-85A6-6276EA0E8A8D}"/>
              </a:ext>
            </a:extLst>
          </p:cNvPr>
          <p:cNvCxnSpPr/>
          <p:nvPr/>
        </p:nvCxnSpPr>
        <p:spPr bwMode="auto">
          <a:xfrm>
            <a:off x="3196909" y="3671562"/>
            <a:ext cx="1054003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39E73EF-2833-7042-B669-EE080B03DFAF}"/>
              </a:ext>
            </a:extLst>
          </p:cNvPr>
          <p:cNvCxnSpPr/>
          <p:nvPr/>
        </p:nvCxnSpPr>
        <p:spPr bwMode="auto">
          <a:xfrm>
            <a:off x="3287651" y="3545919"/>
            <a:ext cx="1054003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2A04AB9-E77F-D347-A294-863F09AED645}"/>
              </a:ext>
            </a:extLst>
          </p:cNvPr>
          <p:cNvCxnSpPr/>
          <p:nvPr/>
        </p:nvCxnSpPr>
        <p:spPr bwMode="auto">
          <a:xfrm>
            <a:off x="3364433" y="3483098"/>
            <a:ext cx="1054003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CE30A91-B530-BA40-8A01-16FE9DF6BB80}"/>
              </a:ext>
            </a:extLst>
          </p:cNvPr>
          <p:cNvCxnSpPr/>
          <p:nvPr/>
        </p:nvCxnSpPr>
        <p:spPr bwMode="auto">
          <a:xfrm>
            <a:off x="3490076" y="3336515"/>
            <a:ext cx="1054003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D142C87-39E6-A847-B8BD-93BC6721520D}"/>
              </a:ext>
            </a:extLst>
          </p:cNvPr>
          <p:cNvCxnSpPr/>
          <p:nvPr/>
        </p:nvCxnSpPr>
        <p:spPr bwMode="auto">
          <a:xfrm>
            <a:off x="3643639" y="3203892"/>
            <a:ext cx="1054003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FE49A7A5-8CE2-B74F-B29F-9A7CB93721B2}"/>
              </a:ext>
            </a:extLst>
          </p:cNvPr>
          <p:cNvSpPr txBox="1"/>
          <p:nvPr/>
        </p:nvSpPr>
        <p:spPr>
          <a:xfrm>
            <a:off x="7470964" y="1479725"/>
            <a:ext cx="955711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A+  830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A    791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A-   757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B+  701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B    636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B-   603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C+  564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C    534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C-   511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D+  468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D    409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E   &lt;400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ECC681D-369A-1F42-985A-38813C911C18}"/>
              </a:ext>
            </a:extLst>
          </p:cNvPr>
          <p:cNvSpPr txBox="1"/>
          <p:nvPr/>
        </p:nvSpPr>
        <p:spPr>
          <a:xfrm>
            <a:off x="6078396" y="2247610"/>
            <a:ext cx="447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A+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CD34944-14BF-7048-A770-CDF80EBD756B}"/>
              </a:ext>
            </a:extLst>
          </p:cNvPr>
          <p:cNvSpPr txBox="1"/>
          <p:nvPr/>
        </p:nvSpPr>
        <p:spPr>
          <a:xfrm>
            <a:off x="5603746" y="2519836"/>
            <a:ext cx="3321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98E63E9-0A5A-F941-B84E-9F7647E906D5}"/>
              </a:ext>
            </a:extLst>
          </p:cNvPr>
          <p:cNvSpPr txBox="1"/>
          <p:nvPr/>
        </p:nvSpPr>
        <p:spPr>
          <a:xfrm>
            <a:off x="5296619" y="2687359"/>
            <a:ext cx="4010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A-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752C0D3-81E8-7D4C-8D5E-7E8CED7B7AAA}"/>
              </a:ext>
            </a:extLst>
          </p:cNvPr>
          <p:cNvSpPr txBox="1"/>
          <p:nvPr/>
        </p:nvSpPr>
        <p:spPr>
          <a:xfrm>
            <a:off x="5136076" y="2833942"/>
            <a:ext cx="4411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B+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BBD518D-DBB7-E14F-945E-AB4AD447509A}"/>
              </a:ext>
            </a:extLst>
          </p:cNvPr>
          <p:cNvSpPr txBox="1"/>
          <p:nvPr/>
        </p:nvSpPr>
        <p:spPr>
          <a:xfrm>
            <a:off x="4801028" y="2973545"/>
            <a:ext cx="3321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854B7BA-B656-7443-ACAD-A927657B0A69}"/>
              </a:ext>
            </a:extLst>
          </p:cNvPr>
          <p:cNvSpPr txBox="1"/>
          <p:nvPr/>
        </p:nvSpPr>
        <p:spPr>
          <a:xfrm>
            <a:off x="4577663" y="3134088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B-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66B0832-DABC-A542-A78A-17B816A0F640}"/>
              </a:ext>
            </a:extLst>
          </p:cNvPr>
          <p:cNvSpPr txBox="1"/>
          <p:nvPr/>
        </p:nvSpPr>
        <p:spPr>
          <a:xfrm>
            <a:off x="4445040" y="3308591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B-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C3DFE43-921C-7D42-BD1C-ABAAE40108C7}"/>
              </a:ext>
            </a:extLst>
          </p:cNvPr>
          <p:cNvSpPr txBox="1"/>
          <p:nvPr/>
        </p:nvSpPr>
        <p:spPr>
          <a:xfrm>
            <a:off x="3579501" y="4383535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1A78730-BC4C-7448-A1AB-B58BE313023D}"/>
              </a:ext>
            </a:extLst>
          </p:cNvPr>
          <p:cNvSpPr txBox="1"/>
          <p:nvPr/>
        </p:nvSpPr>
        <p:spPr>
          <a:xfrm>
            <a:off x="4089052" y="3867003"/>
            <a:ext cx="3321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37BC879-3F0E-084D-B577-DD9675CB02C9}"/>
              </a:ext>
            </a:extLst>
          </p:cNvPr>
          <p:cNvSpPr txBox="1"/>
          <p:nvPr/>
        </p:nvSpPr>
        <p:spPr>
          <a:xfrm>
            <a:off x="4248767" y="3734240"/>
            <a:ext cx="4523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D+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B7F56ED-40CA-5442-94AA-C80D796DD641}"/>
              </a:ext>
            </a:extLst>
          </p:cNvPr>
          <p:cNvSpPr txBox="1"/>
          <p:nvPr/>
        </p:nvSpPr>
        <p:spPr>
          <a:xfrm>
            <a:off x="4321857" y="3566927"/>
            <a:ext cx="4010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C-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168D04B-D886-D044-BA70-8EED2989368A}"/>
              </a:ext>
            </a:extLst>
          </p:cNvPr>
          <p:cNvSpPr txBox="1"/>
          <p:nvPr/>
        </p:nvSpPr>
        <p:spPr>
          <a:xfrm>
            <a:off x="4161314" y="3441284"/>
            <a:ext cx="3321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56E23D6-70B2-D344-981A-4CB12C7A2474}"/>
              </a:ext>
            </a:extLst>
          </p:cNvPr>
          <p:cNvSpPr txBox="1"/>
          <p:nvPr/>
        </p:nvSpPr>
        <p:spPr>
          <a:xfrm>
            <a:off x="2785281" y="3453426"/>
            <a:ext cx="3321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9950345-C3B6-CA49-AA40-451E0935D1CA}"/>
              </a:ext>
            </a:extLst>
          </p:cNvPr>
          <p:cNvSpPr txBox="1"/>
          <p:nvPr/>
        </p:nvSpPr>
        <p:spPr>
          <a:xfrm>
            <a:off x="3023550" y="3329601"/>
            <a:ext cx="4523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C+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4A3662D-66C3-F749-997B-80391D3CF3CD}"/>
              </a:ext>
            </a:extLst>
          </p:cNvPr>
          <p:cNvSpPr txBox="1"/>
          <p:nvPr/>
        </p:nvSpPr>
        <p:spPr>
          <a:xfrm>
            <a:off x="374591" y="1195096"/>
            <a:ext cx="1552028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HW:   150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M1:    250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M2:    250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Final: 350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Tot:  1000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AF8272E-48DE-0A4C-9393-B536428F1161}"/>
              </a:ext>
            </a:extLst>
          </p:cNvPr>
          <p:cNvSpPr txBox="1"/>
          <p:nvPr/>
        </p:nvSpPr>
        <p:spPr>
          <a:xfrm>
            <a:off x="579352" y="5971180"/>
            <a:ext cx="593066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Specific numbers will be different this year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but overall distribution likely similar</a:t>
            </a:r>
          </a:p>
        </p:txBody>
      </p:sp>
    </p:spTree>
    <p:extLst>
      <p:ext uri="{BB962C8B-B14F-4D97-AF65-F5344CB8AC3E}">
        <p14:creationId xmlns:p14="http://schemas.microsoft.com/office/powerpoint/2010/main" val="27776222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4F718E30-2939-6747-8CEF-2994B0FE33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fld id="{19028F07-5A18-0A4D-BE40-143A4FEC51A2}" type="slidenum">
              <a:rPr lang="en-US" altLang="en-US" sz="1200">
                <a:latin typeface="Arial" panose="020B0604020202020204" pitchFamily="34" charset="0"/>
              </a:rPr>
              <a:pPr/>
              <a:t>6</a:t>
            </a:fld>
            <a:endParaRPr lang="en-US" altLang="en-US" sz="1200">
              <a:latin typeface="Arial" panose="020B0604020202020204" pitchFamily="34" charset="0"/>
            </a:endParaRPr>
          </a:p>
        </p:txBody>
      </p:sp>
      <p:sp>
        <p:nvSpPr>
          <p:cNvPr id="23556" name="Rectangle 2">
            <a:extLst>
              <a:ext uri="{FF2B5EF4-FFF2-40B4-BE49-F238E27FC236}">
                <a16:creationId xmlns:a16="http://schemas.microsoft.com/office/drawing/2014/main" id="{DDF381F6-E2E3-3048-ACEF-A2DD16A5A39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Definitions</a:t>
            </a:r>
            <a:endParaRPr lang="en-US" altLang="en-US">
              <a:sym typeface="Symbol" pitchFamily="2" charset="2"/>
            </a:endParaRPr>
          </a:p>
        </p:txBody>
      </p:sp>
      <p:sp>
        <p:nvSpPr>
          <p:cNvPr id="23557" name="Rectangle 3">
            <a:extLst>
              <a:ext uri="{FF2B5EF4-FFF2-40B4-BE49-F238E27FC236}">
                <a16:creationId xmlns:a16="http://schemas.microsoft.com/office/drawing/2014/main" id="{0EC445F0-356C-F448-9DDC-1412348B3A0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96913" y="1203325"/>
            <a:ext cx="7772400" cy="2982913"/>
          </a:xfrm>
        </p:spPr>
        <p:txBody>
          <a:bodyPr/>
          <a:lstStyle/>
          <a:p>
            <a:pPr>
              <a:buFontTx/>
              <a:buNone/>
            </a:pPr>
            <a:r>
              <a:rPr lang="en-US" altLang="en-US" sz="2400" b="0" dirty="0">
                <a:sym typeface="Symbol" pitchFamily="2" charset="2"/>
              </a:rPr>
              <a:t>Further definitions</a:t>
            </a:r>
          </a:p>
          <a:p>
            <a:pPr lvl="1">
              <a:buFontTx/>
              <a:buNone/>
            </a:pPr>
            <a:endParaRPr lang="en-US" altLang="en-US" sz="700" b="0" dirty="0">
              <a:ea typeface="ＭＳ Ｐゴシック" panose="020B0600070205080204" pitchFamily="34" charset="-128"/>
              <a:sym typeface="Symbol" pitchFamily="2" charset="2"/>
            </a:endParaRPr>
          </a:p>
          <a:p>
            <a:pPr lvl="1">
              <a:buFontTx/>
              <a:buNone/>
            </a:pPr>
            <a:r>
              <a:rPr lang="en-US" altLang="en-US" b="0" dirty="0">
                <a:ea typeface="ＭＳ Ｐゴシック" panose="020B0600070205080204" pitchFamily="34" charset="-128"/>
                <a:sym typeface="Symbol" pitchFamily="2" charset="2"/>
              </a:rPr>
              <a:t>	</a:t>
            </a:r>
            <a:r>
              <a:rPr lang="en-US" altLang="en-US" b="0" i="1" dirty="0">
                <a:solidFill>
                  <a:schemeClr val="accent2"/>
                </a:solidFill>
                <a:ea typeface="ＭＳ Ｐゴシック" panose="020B0600070205080204" pitchFamily="34" charset="-128"/>
                <a:sym typeface="Symbol" pitchFamily="2" charset="2"/>
              </a:rPr>
              <a:t>J</a:t>
            </a:r>
            <a:r>
              <a:rPr lang="en-US" altLang="en-US" b="0" dirty="0">
                <a:solidFill>
                  <a:srgbClr val="FF3300"/>
                </a:solidFill>
                <a:ea typeface="ＭＳ Ｐゴシック" panose="020B0600070205080204" pitchFamily="34" charset="-128"/>
                <a:sym typeface="Symbol" pitchFamily="2" charset="2"/>
              </a:rPr>
              <a:t> </a:t>
            </a:r>
            <a:r>
              <a:rPr lang="en-US" altLang="en-US" b="0" dirty="0">
                <a:ea typeface="ＭＳ Ｐゴシック" panose="020B0600070205080204" pitchFamily="34" charset="-128"/>
                <a:sym typeface="Symbol" pitchFamily="2" charset="2"/>
              </a:rPr>
              <a:t>=</a:t>
            </a:r>
            <a:r>
              <a:rPr lang="en-US" altLang="en-US" b="0" dirty="0">
                <a:solidFill>
                  <a:srgbClr val="FF3300"/>
                </a:solidFill>
                <a:ea typeface="ＭＳ Ｐゴシック" panose="020B0600070205080204" pitchFamily="34" charset="-128"/>
                <a:sym typeface="Symbol" pitchFamily="2" charset="2"/>
              </a:rPr>
              <a:t>  </a:t>
            </a:r>
            <a:r>
              <a:rPr lang="en-US" altLang="en-US" b="0" dirty="0">
                <a:solidFill>
                  <a:srgbClr val="008800"/>
                </a:solidFill>
                <a:ea typeface="ＭＳ Ｐゴシック" panose="020B0600070205080204" pitchFamily="34" charset="-128"/>
                <a:sym typeface="Symbol" pitchFamily="2" charset="2"/>
              </a:rPr>
              <a:t></a:t>
            </a:r>
            <a:r>
              <a:rPr lang="en-US" altLang="en-US" sz="2400" b="0" dirty="0">
                <a:ea typeface="ＭＳ Ｐゴシック" panose="020B0600070205080204" pitchFamily="34" charset="-128"/>
                <a:sym typeface="Symbol" pitchFamily="2" charset="2"/>
              </a:rPr>
              <a:t>     &lt;= another way to state Ohm’s law</a:t>
            </a:r>
          </a:p>
          <a:p>
            <a:pPr lvl="1">
              <a:buFontTx/>
              <a:buNone/>
            </a:pPr>
            <a:endParaRPr lang="en-US" altLang="en-US" sz="1600" b="0" dirty="0">
              <a:ea typeface="ＭＳ Ｐゴシック" panose="020B0600070205080204" pitchFamily="34" charset="-128"/>
              <a:sym typeface="Symbol" pitchFamily="2" charset="2"/>
            </a:endParaRPr>
          </a:p>
          <a:p>
            <a:pPr lvl="1">
              <a:buFontTx/>
              <a:buNone/>
            </a:pPr>
            <a:r>
              <a:rPr lang="en-US" altLang="en-US" sz="2400" b="0" i="1" dirty="0">
                <a:solidFill>
                  <a:schemeClr val="accent2"/>
                </a:solidFill>
                <a:ea typeface="ＭＳ Ｐゴシック" panose="020B0600070205080204" pitchFamily="34" charset="-128"/>
                <a:sym typeface="Symbol" pitchFamily="2" charset="2"/>
              </a:rPr>
              <a:t>J</a:t>
            </a:r>
            <a:r>
              <a:rPr lang="en-US" altLang="en-US" sz="2400" b="0" dirty="0">
                <a:ea typeface="ＭＳ Ｐゴシック" panose="020B0600070205080204" pitchFamily="34" charset="-128"/>
                <a:sym typeface="Symbol" pitchFamily="2" charset="2"/>
              </a:rPr>
              <a:t>  </a:t>
            </a:r>
            <a:r>
              <a:rPr lang="en-US" altLang="en-US" sz="2400" b="0" dirty="0">
                <a:solidFill>
                  <a:schemeClr val="accent2"/>
                </a:solidFill>
                <a:ea typeface="ＭＳ Ｐゴシック" panose="020B0600070205080204" pitchFamily="34" charset="-128"/>
                <a:sym typeface="Symbol" pitchFamily="2" charset="2"/>
              </a:rPr>
              <a:t>current density = </a:t>
            </a:r>
            <a:r>
              <a:rPr lang="en-US" altLang="en-US" sz="2400" b="0" dirty="0">
                <a:ea typeface="ＭＳ Ｐゴシック" panose="020B0600070205080204" pitchFamily="34" charset="-128"/>
                <a:sym typeface="Symbol" pitchFamily="2" charset="2"/>
              </a:rPr>
              <a:t>current / area = I/A</a:t>
            </a:r>
          </a:p>
          <a:p>
            <a:pPr lvl="1">
              <a:buFontTx/>
              <a:buNone/>
            </a:pPr>
            <a:endParaRPr lang="en-US" altLang="en-US" sz="2000" b="0" dirty="0">
              <a:ea typeface="ＭＳ Ｐゴシック" panose="020B0600070205080204" pitchFamily="34" charset="-128"/>
              <a:sym typeface="Symbol" pitchFamily="2" charset="2"/>
            </a:endParaRPr>
          </a:p>
          <a:p>
            <a:pPr lvl="1">
              <a:buFontTx/>
              <a:buNone/>
            </a:pPr>
            <a:r>
              <a:rPr lang="en-US" altLang="en-US" sz="2400" b="0" dirty="0">
                <a:solidFill>
                  <a:srgbClr val="008800"/>
                </a:solidFill>
                <a:ea typeface="ＭＳ Ｐゴシック" panose="020B0600070205080204" pitchFamily="34" charset="-128"/>
                <a:sym typeface="Symbol" pitchFamily="2" charset="2"/>
              </a:rPr>
              <a:t></a:t>
            </a:r>
            <a:r>
              <a:rPr lang="en-US" altLang="en-US" sz="2400" b="0" dirty="0">
                <a:ea typeface="ＭＳ Ｐゴシック" panose="020B0600070205080204" pitchFamily="34" charset="-128"/>
                <a:sym typeface="Symbol" pitchFamily="2" charset="2"/>
              </a:rPr>
              <a:t>  </a:t>
            </a:r>
            <a:r>
              <a:rPr lang="en-US" altLang="en-US" sz="2400" b="0" dirty="0">
                <a:solidFill>
                  <a:srgbClr val="008800"/>
                </a:solidFill>
                <a:ea typeface="ＭＳ Ｐゴシック" panose="020B0600070205080204" pitchFamily="34" charset="-128"/>
                <a:sym typeface="Symbol" pitchFamily="2" charset="2"/>
              </a:rPr>
              <a:t>electric field </a:t>
            </a:r>
            <a:r>
              <a:rPr lang="en-US" altLang="en-US" sz="2400" b="0" dirty="0">
                <a:ea typeface="ＭＳ Ｐゴシック" panose="020B0600070205080204" pitchFamily="34" charset="-128"/>
                <a:sym typeface="Symbol" pitchFamily="2" charset="2"/>
              </a:rPr>
              <a:t>= </a:t>
            </a:r>
            <a:r>
              <a:rPr lang="en-US" altLang="en-US" sz="2400" b="0" i="1" dirty="0">
                <a:ea typeface="ＭＳ Ｐゴシック" panose="020B0600070205080204" pitchFamily="34" charset="-128"/>
                <a:sym typeface="Symbol" pitchFamily="2" charset="2"/>
              </a:rPr>
              <a:t>V</a:t>
            </a:r>
            <a:r>
              <a:rPr lang="en-US" altLang="en-US" sz="2400" b="0" dirty="0">
                <a:ea typeface="ＭＳ Ｐゴシック" panose="020B0600070205080204" pitchFamily="34" charset="-128"/>
                <a:sym typeface="Symbol" pitchFamily="2" charset="2"/>
              </a:rPr>
              <a:t>/</a:t>
            </a:r>
            <a:r>
              <a:rPr lang="en-US" altLang="en-US" sz="2400" b="0" dirty="0">
                <a:ea typeface="ＭＳ Ｐゴシック" panose="020B0600070205080204" pitchFamily="34" charset="-128"/>
                <a:sym typeface="MT Extra" pitchFamily="2" charset="77"/>
              </a:rPr>
              <a:t>L  or   (</a:t>
            </a:r>
            <a:r>
              <a:rPr lang="en-US" altLang="en-US" sz="2400" b="0" dirty="0">
                <a:solidFill>
                  <a:srgbClr val="008800"/>
                </a:solidFill>
                <a:ea typeface="ＭＳ Ｐゴシック" panose="020B0600070205080204" pitchFamily="34" charset="-128"/>
                <a:sym typeface="Symbol" pitchFamily="2" charset="2"/>
              </a:rPr>
              <a:t></a:t>
            </a:r>
            <a:r>
              <a:rPr lang="en-US" altLang="en-US" sz="2400" b="0" i="1" dirty="0">
                <a:solidFill>
                  <a:srgbClr val="008800"/>
                </a:solidFill>
                <a:ea typeface="ＭＳ Ｐゴシック" panose="020B0600070205080204" pitchFamily="34" charset="-128"/>
                <a:sym typeface="Symbol" pitchFamily="2" charset="2"/>
              </a:rPr>
              <a:t>V</a:t>
            </a:r>
            <a:r>
              <a:rPr lang="en-US" altLang="en-US" sz="2400" b="0" dirty="0">
                <a:solidFill>
                  <a:srgbClr val="008800"/>
                </a:solidFill>
                <a:ea typeface="ＭＳ Ｐゴシック" panose="020B0600070205080204" pitchFamily="34" charset="-128"/>
                <a:sym typeface="Symbol" pitchFamily="2" charset="2"/>
              </a:rPr>
              <a:t>/</a:t>
            </a:r>
            <a:r>
              <a:rPr lang="en-US" altLang="en-US" sz="800" b="0" dirty="0">
                <a:solidFill>
                  <a:srgbClr val="008800"/>
                </a:solidFill>
                <a:ea typeface="ＭＳ Ｐゴシック" panose="020B0600070205080204" pitchFamily="34" charset="-128"/>
                <a:sym typeface="Symbol" pitchFamily="2" charset="2"/>
              </a:rPr>
              <a:t> </a:t>
            </a:r>
            <a:r>
              <a:rPr lang="en-US" altLang="en-US" sz="2400" b="0" dirty="0">
                <a:solidFill>
                  <a:srgbClr val="008800"/>
                </a:solidFill>
                <a:ea typeface="ＭＳ Ｐゴシック" panose="020B0600070205080204" pitchFamily="34" charset="-128"/>
                <a:sym typeface="MT Extra" pitchFamily="2" charset="77"/>
              </a:rPr>
              <a:t>L</a:t>
            </a:r>
            <a:r>
              <a:rPr lang="en-US" altLang="en-US" sz="2400" b="0" dirty="0">
                <a:ea typeface="ＭＳ Ｐゴシック" panose="020B0600070205080204" pitchFamily="34" charset="-128"/>
                <a:sym typeface="MT Extra" pitchFamily="2" charset="77"/>
              </a:rPr>
              <a:t> )</a:t>
            </a:r>
          </a:p>
          <a:p>
            <a:pPr lvl="1">
              <a:buFont typeface="Symbol" pitchFamily="2" charset="2"/>
              <a:buNone/>
            </a:pPr>
            <a:endParaRPr lang="en-US" altLang="en-US" sz="1800" b="0" dirty="0">
              <a:ea typeface="ＭＳ Ｐゴシック" panose="020B0600070205080204" pitchFamily="34" charset="-128"/>
              <a:sym typeface="MT Extra" pitchFamily="2" charset="77"/>
            </a:endParaRPr>
          </a:p>
        </p:txBody>
      </p:sp>
      <p:sp>
        <p:nvSpPr>
          <p:cNvPr id="23558" name="Rectangle 8">
            <a:extLst>
              <a:ext uri="{FF2B5EF4-FFF2-40B4-BE49-F238E27FC236}">
                <a16:creationId xmlns:a16="http://schemas.microsoft.com/office/drawing/2014/main" id="{03B7C15D-D520-FB46-8D9F-923329AA14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06513" y="1785938"/>
            <a:ext cx="1479550" cy="5508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308233" name="Rectangle 9">
            <a:extLst>
              <a:ext uri="{FF2B5EF4-FFF2-40B4-BE49-F238E27FC236}">
                <a16:creationId xmlns:a16="http://schemas.microsoft.com/office/drawing/2014/main" id="{6CACBC8B-1B56-E045-A362-D0D3219598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2688" y="5467350"/>
            <a:ext cx="696595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prstDash val="dash"/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 u="sng">
                <a:latin typeface="Arial" panose="020B0604020202020204" pitchFamily="34" charset="0"/>
                <a:sym typeface="MT Extra" pitchFamily="2" charset="77"/>
              </a:rPr>
              <a:t>Current carriers</a:t>
            </a:r>
          </a:p>
          <a:p>
            <a:pPr lvl="1">
              <a:buFontTx/>
              <a:buChar char="•"/>
            </a:pPr>
            <a:r>
              <a:rPr lang="en-US" altLang="en-US" sz="2000">
                <a:latin typeface="Arial" panose="020B0604020202020204" pitchFamily="34" charset="0"/>
                <a:sym typeface="MT Extra" pitchFamily="2" charset="77"/>
              </a:rPr>
              <a:t>  electrons in most solids </a:t>
            </a:r>
          </a:p>
          <a:p>
            <a:pPr lvl="1">
              <a:buFontTx/>
              <a:buChar char="•"/>
            </a:pPr>
            <a:r>
              <a:rPr lang="en-US" altLang="en-US" sz="2000">
                <a:latin typeface="Arial" panose="020B0604020202020204" pitchFamily="34" charset="0"/>
                <a:sym typeface="MT Extra" pitchFamily="2" charset="77"/>
              </a:rPr>
              <a:t>  ions can also carry (particularly in liquid solutions)</a:t>
            </a:r>
          </a:p>
        </p:txBody>
      </p:sp>
      <p:grpSp>
        <p:nvGrpSpPr>
          <p:cNvPr id="2" name="Group 12">
            <a:extLst>
              <a:ext uri="{FF2B5EF4-FFF2-40B4-BE49-F238E27FC236}">
                <a16:creationId xmlns:a16="http://schemas.microsoft.com/office/drawing/2014/main" id="{1EE3EFF5-1EDB-F248-91DC-4AB7A1BEDA4B}"/>
              </a:ext>
            </a:extLst>
          </p:cNvPr>
          <p:cNvGrpSpPr>
            <a:grpSpLocks/>
          </p:cNvGrpSpPr>
          <p:nvPr/>
        </p:nvGrpSpPr>
        <p:grpSpPr bwMode="auto">
          <a:xfrm>
            <a:off x="1158875" y="4084638"/>
            <a:ext cx="4770438" cy="1187450"/>
            <a:chOff x="730" y="2699"/>
            <a:chExt cx="3005" cy="748"/>
          </a:xfrm>
        </p:grpSpPr>
        <p:sp>
          <p:nvSpPr>
            <p:cNvPr id="23561" name="Line 4">
              <a:extLst>
                <a:ext uri="{FF2B5EF4-FFF2-40B4-BE49-F238E27FC236}">
                  <a16:creationId xmlns:a16="http://schemas.microsoft.com/office/drawing/2014/main" id="{39AADAAD-BB72-8C4B-9505-55B219BA853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7" y="2948"/>
              <a:ext cx="144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562" name="Line 5">
              <a:extLst>
                <a:ext uri="{FF2B5EF4-FFF2-40B4-BE49-F238E27FC236}">
                  <a16:creationId xmlns:a16="http://schemas.microsoft.com/office/drawing/2014/main" id="{BE4A043D-9CF0-5C4A-A1F3-019087731C4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753" y="2935"/>
              <a:ext cx="377" cy="30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563" name="Line 6">
              <a:extLst>
                <a:ext uri="{FF2B5EF4-FFF2-40B4-BE49-F238E27FC236}">
                  <a16:creationId xmlns:a16="http://schemas.microsoft.com/office/drawing/2014/main" id="{E73355BB-579F-E242-8313-67F8123C0D1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2285" y="2947"/>
              <a:ext cx="672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564" name="Rectangle 10">
              <a:extLst>
                <a:ext uri="{FF2B5EF4-FFF2-40B4-BE49-F238E27FC236}">
                  <a16:creationId xmlns:a16="http://schemas.microsoft.com/office/drawing/2014/main" id="{C5334B37-F67C-DC4C-92D3-FE6C1391ED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0" y="3216"/>
              <a:ext cx="3005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prstDash val="dash"/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800">
                  <a:solidFill>
                    <a:schemeClr val="accent2"/>
                  </a:solidFill>
                  <a:latin typeface="Arial" panose="020B0604020202020204" pitchFamily="34" charset="0"/>
                  <a:sym typeface="MT Extra" pitchFamily="2" charset="77"/>
                </a:rPr>
                <a:t>Electron flux</a:t>
              </a:r>
              <a:r>
                <a:rPr lang="en-US" altLang="en-US" sz="1800">
                  <a:latin typeface="Arial" panose="020B0604020202020204" pitchFamily="34" charset="0"/>
                  <a:sym typeface="MT Extra" pitchFamily="2" charset="77"/>
                </a:rPr>
                <a:t>    </a:t>
              </a:r>
              <a:r>
                <a:rPr lang="en-US" altLang="en-US" sz="1800">
                  <a:solidFill>
                    <a:srgbClr val="FF071B"/>
                  </a:solidFill>
                  <a:latin typeface="Arial" panose="020B0604020202020204" pitchFamily="34" charset="0"/>
                  <a:sym typeface="MT Extra" pitchFamily="2" charset="77"/>
                </a:rPr>
                <a:t>conductivity</a:t>
              </a:r>
              <a:r>
                <a:rPr lang="en-US" altLang="en-US" sz="1800">
                  <a:latin typeface="Arial" panose="020B0604020202020204" pitchFamily="34" charset="0"/>
                  <a:sym typeface="MT Extra" pitchFamily="2" charset="77"/>
                </a:rPr>
                <a:t>    </a:t>
              </a:r>
              <a:r>
                <a:rPr lang="en-US" altLang="en-US" sz="1800">
                  <a:solidFill>
                    <a:srgbClr val="008800"/>
                  </a:solidFill>
                  <a:latin typeface="Arial" panose="020B0604020202020204" pitchFamily="34" charset="0"/>
                  <a:sym typeface="MT Extra" pitchFamily="2" charset="77"/>
                </a:rPr>
                <a:t>voltage gradient</a:t>
              </a:r>
              <a:endParaRPr lang="en-US" altLang="en-US" sz="1800">
                <a:latin typeface="Arial" panose="020B0604020202020204" pitchFamily="34" charset="0"/>
                <a:sym typeface="MT Extra" pitchFamily="2" charset="77"/>
              </a:endParaRPr>
            </a:p>
          </p:txBody>
        </p:sp>
        <p:sp>
          <p:nvSpPr>
            <p:cNvPr id="23565" name="Rectangle 11">
              <a:extLst>
                <a:ext uri="{FF2B5EF4-FFF2-40B4-BE49-F238E27FC236}">
                  <a16:creationId xmlns:a16="http://schemas.microsoft.com/office/drawing/2014/main" id="{D8E56926-A6D7-DB41-8455-B0FDF9573E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32" y="2699"/>
              <a:ext cx="143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prstDash val="dash"/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>
                  <a:latin typeface="Arial" panose="020B0604020202020204" pitchFamily="34" charset="0"/>
                  <a:sym typeface="Symbol" pitchFamily="2" charset="2"/>
                </a:rPr>
                <a:t> </a:t>
              </a:r>
              <a:r>
                <a:rPr lang="en-US" altLang="en-US" i="1">
                  <a:solidFill>
                    <a:schemeClr val="accent2"/>
                  </a:solidFill>
                  <a:latin typeface="Arial" panose="020B0604020202020204" pitchFamily="34" charset="0"/>
                  <a:sym typeface="Symbol" pitchFamily="2" charset="2"/>
                </a:rPr>
                <a:t>J</a:t>
              </a:r>
              <a:r>
                <a:rPr lang="en-US" altLang="en-US">
                  <a:latin typeface="Arial" panose="020B0604020202020204" pitchFamily="34" charset="0"/>
                  <a:sym typeface="Symbol" pitchFamily="2" charset="2"/>
                </a:rPr>
                <a:t> = </a:t>
              </a:r>
              <a:r>
                <a:rPr lang="en-US" altLang="en-US">
                  <a:solidFill>
                    <a:srgbClr val="FF3300"/>
                  </a:solidFill>
                  <a:latin typeface="Arial" panose="020B0604020202020204" pitchFamily="34" charset="0"/>
                  <a:sym typeface="Symbol" pitchFamily="2" charset="2"/>
                </a:rPr>
                <a:t></a:t>
              </a:r>
              <a:r>
                <a:rPr lang="en-US" altLang="en-US">
                  <a:latin typeface="Arial" panose="020B0604020202020204" pitchFamily="34" charset="0"/>
                  <a:sym typeface="Symbol" pitchFamily="2" charset="2"/>
                </a:rPr>
                <a:t> (</a:t>
              </a:r>
              <a:r>
                <a:rPr lang="en-US" altLang="en-US">
                  <a:solidFill>
                    <a:srgbClr val="008800"/>
                  </a:solidFill>
                  <a:latin typeface="Arial" panose="020B0604020202020204" pitchFamily="34" charset="0"/>
                  <a:sym typeface="Symbol" pitchFamily="2" charset="2"/>
                </a:rPr>
                <a:t></a:t>
              </a:r>
              <a:r>
                <a:rPr lang="en-US" altLang="en-US" i="1">
                  <a:solidFill>
                    <a:srgbClr val="008800"/>
                  </a:solidFill>
                  <a:latin typeface="Arial" panose="020B0604020202020204" pitchFamily="34" charset="0"/>
                  <a:sym typeface="Symbol" pitchFamily="2" charset="2"/>
                </a:rPr>
                <a:t>V</a:t>
              </a:r>
              <a:r>
                <a:rPr lang="en-US" altLang="en-US">
                  <a:solidFill>
                    <a:srgbClr val="008800"/>
                  </a:solidFill>
                  <a:latin typeface="Arial" panose="020B0604020202020204" pitchFamily="34" charset="0"/>
                  <a:sym typeface="Symbol" pitchFamily="2" charset="2"/>
                </a:rPr>
                <a:t>/</a:t>
              </a:r>
              <a:r>
                <a:rPr lang="en-US" altLang="en-US">
                  <a:solidFill>
                    <a:srgbClr val="008800"/>
                  </a:solidFill>
                  <a:latin typeface="Arial" panose="020B0604020202020204" pitchFamily="34" charset="0"/>
                  <a:sym typeface="MT Extra" pitchFamily="2" charset="77"/>
                </a:rPr>
                <a:t>L</a:t>
              </a:r>
              <a:r>
                <a:rPr lang="en-US" altLang="en-US">
                  <a:latin typeface="Arial" panose="020B0604020202020204" pitchFamily="34" charset="0"/>
                  <a:sym typeface="MT Extra" pitchFamily="2" charset="77"/>
                </a:rPr>
                <a:t>)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082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082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823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lide Number Placeholder 3">
            <a:extLst>
              <a:ext uri="{FF2B5EF4-FFF2-40B4-BE49-F238E27FC236}">
                <a16:creationId xmlns:a16="http://schemas.microsoft.com/office/drawing/2014/main" id="{243E6AFA-CEF1-F64F-8654-1B79171E9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fld id="{94134D08-F2F7-034E-9CB3-7C0893A4E775}" type="slidenum">
              <a:rPr lang="en-US" altLang="en-US" sz="1200">
                <a:latin typeface="Arial" panose="020B0604020202020204" pitchFamily="34" charset="0"/>
              </a:rPr>
              <a:pPr/>
              <a:t>7</a:t>
            </a:fld>
            <a:endParaRPr lang="en-US" altLang="en-US" sz="1200">
              <a:latin typeface="Arial" panose="020B0604020202020204" pitchFamily="34" charset="0"/>
            </a:endParaRPr>
          </a:p>
        </p:txBody>
      </p:sp>
      <p:sp>
        <p:nvSpPr>
          <p:cNvPr id="25603" name="Rectangle 4">
            <a:extLst>
              <a:ext uri="{FF2B5EF4-FFF2-40B4-BE49-F238E27FC236}">
                <a16:creationId xmlns:a16="http://schemas.microsoft.com/office/drawing/2014/main" id="{EDB482BE-3085-1F41-82C0-FAC4C71C32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" y="1066800"/>
            <a:ext cx="3629025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dirty="0">
                <a:latin typeface="Arial" panose="020B0604020202020204" pitchFamily="34" charset="0"/>
              </a:rPr>
              <a:t>•  Room </a:t>
            </a:r>
            <a:r>
              <a:rPr lang="en-US" altLang="en-US" i="1" dirty="0">
                <a:latin typeface="Arial" panose="020B0604020202020204" pitchFamily="34" charset="0"/>
              </a:rPr>
              <a:t>T</a:t>
            </a:r>
            <a:r>
              <a:rPr lang="en-US" altLang="en-US" dirty="0">
                <a:latin typeface="Arial" panose="020B0604020202020204" pitchFamily="34" charset="0"/>
              </a:rPr>
              <a:t> values (Ohm-m)</a:t>
            </a:r>
          </a:p>
        </p:txBody>
      </p:sp>
      <p:sp>
        <p:nvSpPr>
          <p:cNvPr id="25604" name="Rectangle 5">
            <a:extLst>
              <a:ext uri="{FF2B5EF4-FFF2-40B4-BE49-F238E27FC236}">
                <a16:creationId xmlns:a16="http://schemas.microsoft.com/office/drawing/2014/main" id="{982EA383-EAC7-9342-B6C9-195643A2F8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7788" y="928688"/>
            <a:ext cx="4095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>
                <a:latin typeface="Arial" panose="020B0604020202020204" pitchFamily="34" charset="0"/>
              </a:rPr>
              <a:t>-1</a:t>
            </a:r>
          </a:p>
        </p:txBody>
      </p:sp>
      <p:sp>
        <p:nvSpPr>
          <p:cNvPr id="25606" name="Rectangle 7">
            <a:extLst>
              <a:ext uri="{FF2B5EF4-FFF2-40B4-BE49-F238E27FC236}">
                <a16:creationId xmlns:a16="http://schemas.microsoft.com/office/drawing/2014/main" id="{6A41686E-6B1F-2F4E-B688-CFC9179E0819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/>
              <a:t>Conductivity:  Comparison</a:t>
            </a:r>
          </a:p>
        </p:txBody>
      </p:sp>
      <p:sp>
        <p:nvSpPr>
          <p:cNvPr id="25607" name="AutoShape 8">
            <a:extLst>
              <a:ext uri="{FF2B5EF4-FFF2-40B4-BE49-F238E27FC236}">
                <a16:creationId xmlns:a16="http://schemas.microsoft.com/office/drawing/2014/main" id="{60FF69DB-3D84-8D42-AB20-F917113AC334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584200" y="1485900"/>
            <a:ext cx="8099425" cy="4608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608" name="Rectangle 19">
            <a:extLst>
              <a:ext uri="{FF2B5EF4-FFF2-40B4-BE49-F238E27FC236}">
                <a16:creationId xmlns:a16="http://schemas.microsoft.com/office/drawing/2014/main" id="{995C4711-80A2-3C48-BAF0-86B7026DF5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67063" y="1881188"/>
            <a:ext cx="685800" cy="1358900"/>
          </a:xfrm>
          <a:prstGeom prst="rect">
            <a:avLst/>
          </a:pr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25609" name="Rectangle 20">
            <a:extLst>
              <a:ext uri="{FF2B5EF4-FFF2-40B4-BE49-F238E27FC236}">
                <a16:creationId xmlns:a16="http://schemas.microsoft.com/office/drawing/2014/main" id="{2C33A475-8410-0342-93FA-C06D35957F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6900" y="1930400"/>
            <a:ext cx="7620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>
                <a:solidFill>
                  <a:srgbClr val="CC0000"/>
                </a:solidFill>
                <a:latin typeface="Arial" panose="020B0604020202020204" pitchFamily="34" charset="0"/>
              </a:rPr>
              <a:t>Silver</a:t>
            </a: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25610" name="Rectangle 21">
            <a:extLst>
              <a:ext uri="{FF2B5EF4-FFF2-40B4-BE49-F238E27FC236}">
                <a16:creationId xmlns:a16="http://schemas.microsoft.com/office/drawing/2014/main" id="{C1673FBD-F823-824F-8D03-3E12203E58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11300" y="1930400"/>
            <a:ext cx="84138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>
                <a:solidFill>
                  <a:srgbClr val="CC0000"/>
                </a:solidFill>
                <a:latin typeface="Arial" panose="020B0604020202020204" pitchFamily="34" charset="0"/>
              </a:rPr>
              <a:t> </a:t>
            </a: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25611" name="Rectangle 22">
            <a:extLst>
              <a:ext uri="{FF2B5EF4-FFF2-40B4-BE49-F238E27FC236}">
                <a16:creationId xmlns:a16="http://schemas.microsoft.com/office/drawing/2014/main" id="{FBB0121A-6995-EB42-89C2-4AC530DCA6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68500" y="1930400"/>
            <a:ext cx="84138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>
                <a:solidFill>
                  <a:srgbClr val="CC0000"/>
                </a:solidFill>
                <a:latin typeface="Arial" panose="020B0604020202020204" pitchFamily="34" charset="0"/>
              </a:rPr>
              <a:t> </a:t>
            </a: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25612" name="Rectangle 23">
            <a:extLst>
              <a:ext uri="{FF2B5EF4-FFF2-40B4-BE49-F238E27FC236}">
                <a16:creationId xmlns:a16="http://schemas.microsoft.com/office/drawing/2014/main" id="{90A2CD34-FA6D-EF4A-8620-B78906BE3A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25700" y="1930400"/>
            <a:ext cx="84138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>
                <a:solidFill>
                  <a:srgbClr val="CC0000"/>
                </a:solidFill>
                <a:latin typeface="Arial" panose="020B0604020202020204" pitchFamily="34" charset="0"/>
              </a:rPr>
              <a:t> </a:t>
            </a: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25613" name="Rectangle 24">
            <a:extLst>
              <a:ext uri="{FF2B5EF4-FFF2-40B4-BE49-F238E27FC236}">
                <a16:creationId xmlns:a16="http://schemas.microsoft.com/office/drawing/2014/main" id="{E37984D2-AC05-F54E-B0DB-6A115187A1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1900" y="1930400"/>
            <a:ext cx="1084263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>
                <a:solidFill>
                  <a:srgbClr val="CC0000"/>
                </a:solidFill>
                <a:latin typeface="Arial" panose="020B0604020202020204" pitchFamily="34" charset="0"/>
              </a:rPr>
              <a:t>6.8 x 10</a:t>
            </a: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25614" name="Rectangle 25">
            <a:extLst>
              <a:ext uri="{FF2B5EF4-FFF2-40B4-BE49-F238E27FC236}">
                <a16:creationId xmlns:a16="http://schemas.microsoft.com/office/drawing/2014/main" id="{14723FF7-9F32-8647-AB6C-5C09D0CF50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30613" y="1841500"/>
            <a:ext cx="141287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>
                <a:solidFill>
                  <a:srgbClr val="CC0000"/>
                </a:solidFill>
                <a:latin typeface="Arial" panose="020B0604020202020204" pitchFamily="34" charset="0"/>
              </a:rPr>
              <a:t>7</a:t>
            </a:r>
            <a:endParaRPr lang="en-US" altLang="en-US" sz="2000">
              <a:latin typeface="Arial" panose="020B0604020202020204" pitchFamily="34" charset="0"/>
            </a:endParaRPr>
          </a:p>
        </p:txBody>
      </p:sp>
      <p:sp>
        <p:nvSpPr>
          <p:cNvPr id="25615" name="Rectangle 26">
            <a:extLst>
              <a:ext uri="{FF2B5EF4-FFF2-40B4-BE49-F238E27FC236}">
                <a16:creationId xmlns:a16="http://schemas.microsoft.com/office/drawing/2014/main" id="{B0CB952B-EB51-8B41-8DF9-30F749D65C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08413" y="1930400"/>
            <a:ext cx="84137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>
                <a:solidFill>
                  <a:srgbClr val="CC0000"/>
                </a:solidFill>
                <a:latin typeface="Arial" panose="020B0604020202020204" pitchFamily="34" charset="0"/>
              </a:rPr>
              <a:t> </a:t>
            </a: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25616" name="Rectangle 27">
            <a:extLst>
              <a:ext uri="{FF2B5EF4-FFF2-40B4-BE49-F238E27FC236}">
                <a16:creationId xmlns:a16="http://schemas.microsoft.com/office/drawing/2014/main" id="{431ABFAE-1347-C84E-8505-D9D556DB57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6900" y="2374900"/>
            <a:ext cx="1000125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>
                <a:solidFill>
                  <a:srgbClr val="CC0000"/>
                </a:solidFill>
                <a:latin typeface="Arial" panose="020B0604020202020204" pitchFamily="34" charset="0"/>
              </a:rPr>
              <a:t>Copper</a:t>
            </a: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25617" name="Rectangle 28">
            <a:extLst>
              <a:ext uri="{FF2B5EF4-FFF2-40B4-BE49-F238E27FC236}">
                <a16:creationId xmlns:a16="http://schemas.microsoft.com/office/drawing/2014/main" id="{3F0665F8-D953-8D40-A11C-5E508121A1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68500" y="2374900"/>
            <a:ext cx="84138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>
                <a:solidFill>
                  <a:srgbClr val="CC0000"/>
                </a:solidFill>
                <a:latin typeface="Arial" panose="020B0604020202020204" pitchFamily="34" charset="0"/>
              </a:rPr>
              <a:t> </a:t>
            </a: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25618" name="Rectangle 29">
            <a:extLst>
              <a:ext uri="{FF2B5EF4-FFF2-40B4-BE49-F238E27FC236}">
                <a16:creationId xmlns:a16="http://schemas.microsoft.com/office/drawing/2014/main" id="{76652CB2-264F-8146-9F35-40A1B0DCB2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25700" y="2374900"/>
            <a:ext cx="84138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>
                <a:solidFill>
                  <a:srgbClr val="CC0000"/>
                </a:solidFill>
                <a:latin typeface="Arial" panose="020B0604020202020204" pitchFamily="34" charset="0"/>
              </a:rPr>
              <a:t> </a:t>
            </a: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25619" name="Rectangle 30">
            <a:extLst>
              <a:ext uri="{FF2B5EF4-FFF2-40B4-BE49-F238E27FC236}">
                <a16:creationId xmlns:a16="http://schemas.microsoft.com/office/drawing/2014/main" id="{182E7757-862E-E94F-BDE4-952166F5D7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1900" y="2374900"/>
            <a:ext cx="1084263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>
                <a:solidFill>
                  <a:srgbClr val="CC0000"/>
                </a:solidFill>
                <a:latin typeface="Arial" panose="020B0604020202020204" pitchFamily="34" charset="0"/>
              </a:rPr>
              <a:t>6.0 x 10</a:t>
            </a: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25620" name="Rectangle 31">
            <a:extLst>
              <a:ext uri="{FF2B5EF4-FFF2-40B4-BE49-F238E27FC236}">
                <a16:creationId xmlns:a16="http://schemas.microsoft.com/office/drawing/2014/main" id="{90B33004-C8C1-454D-8F59-D7121A3CE7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30613" y="2286000"/>
            <a:ext cx="141287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>
                <a:solidFill>
                  <a:srgbClr val="CC0000"/>
                </a:solidFill>
                <a:latin typeface="Arial" panose="020B0604020202020204" pitchFamily="34" charset="0"/>
              </a:rPr>
              <a:t>7</a:t>
            </a:r>
            <a:endParaRPr lang="en-US" altLang="en-US" sz="2000">
              <a:latin typeface="Arial" panose="020B0604020202020204" pitchFamily="34" charset="0"/>
            </a:endParaRPr>
          </a:p>
        </p:txBody>
      </p:sp>
      <p:sp>
        <p:nvSpPr>
          <p:cNvPr id="25621" name="Rectangle 32">
            <a:extLst>
              <a:ext uri="{FF2B5EF4-FFF2-40B4-BE49-F238E27FC236}">
                <a16:creationId xmlns:a16="http://schemas.microsoft.com/office/drawing/2014/main" id="{7DAA53B1-1846-0849-931D-2F060AFB14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08413" y="2374900"/>
            <a:ext cx="84137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>
                <a:solidFill>
                  <a:srgbClr val="CC0000"/>
                </a:solidFill>
                <a:latin typeface="Arial" panose="020B0604020202020204" pitchFamily="34" charset="0"/>
              </a:rPr>
              <a:t> </a:t>
            </a: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25622" name="Rectangle 33">
            <a:extLst>
              <a:ext uri="{FF2B5EF4-FFF2-40B4-BE49-F238E27FC236}">
                <a16:creationId xmlns:a16="http://schemas.microsoft.com/office/drawing/2014/main" id="{5F7E3480-1C0D-784D-87DA-F111E90BFC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6900" y="2819400"/>
            <a:ext cx="525463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>
                <a:solidFill>
                  <a:srgbClr val="CC0000"/>
                </a:solidFill>
                <a:latin typeface="Arial" panose="020B0604020202020204" pitchFamily="34" charset="0"/>
              </a:rPr>
              <a:t>Iron</a:t>
            </a: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25623" name="Rectangle 34">
            <a:extLst>
              <a:ext uri="{FF2B5EF4-FFF2-40B4-BE49-F238E27FC236}">
                <a16:creationId xmlns:a16="http://schemas.microsoft.com/office/drawing/2014/main" id="{14A93104-B08E-B044-882F-4E3C5943D9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11300" y="2819400"/>
            <a:ext cx="84138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>
                <a:solidFill>
                  <a:srgbClr val="CC0000"/>
                </a:solidFill>
                <a:latin typeface="Arial" panose="020B0604020202020204" pitchFamily="34" charset="0"/>
              </a:rPr>
              <a:t> </a:t>
            </a: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25624" name="Rectangle 35">
            <a:extLst>
              <a:ext uri="{FF2B5EF4-FFF2-40B4-BE49-F238E27FC236}">
                <a16:creationId xmlns:a16="http://schemas.microsoft.com/office/drawing/2014/main" id="{FA075E06-0527-2D4E-BD1E-B9620CD946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68500" y="2819400"/>
            <a:ext cx="84138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>
                <a:solidFill>
                  <a:srgbClr val="CC0000"/>
                </a:solidFill>
                <a:latin typeface="Arial" panose="020B0604020202020204" pitchFamily="34" charset="0"/>
              </a:rPr>
              <a:t> </a:t>
            </a: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25625" name="Rectangle 36">
            <a:extLst>
              <a:ext uri="{FF2B5EF4-FFF2-40B4-BE49-F238E27FC236}">
                <a16:creationId xmlns:a16="http://schemas.microsoft.com/office/drawing/2014/main" id="{3B2635B4-9DB1-CA48-94A7-EE48F8CBA2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25700" y="2819400"/>
            <a:ext cx="84138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>
                <a:solidFill>
                  <a:srgbClr val="CC0000"/>
                </a:solidFill>
                <a:latin typeface="Arial" panose="020B0604020202020204" pitchFamily="34" charset="0"/>
              </a:rPr>
              <a:t> </a:t>
            </a: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25626" name="Rectangle 37">
            <a:extLst>
              <a:ext uri="{FF2B5EF4-FFF2-40B4-BE49-F238E27FC236}">
                <a16:creationId xmlns:a16="http://schemas.microsoft.com/office/drawing/2014/main" id="{072600F2-4D68-0345-B8C4-899B7257E6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1900" y="2819400"/>
            <a:ext cx="1084263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>
                <a:solidFill>
                  <a:srgbClr val="CC0000"/>
                </a:solidFill>
                <a:latin typeface="Arial" panose="020B0604020202020204" pitchFamily="34" charset="0"/>
              </a:rPr>
              <a:t>1.0 x 10</a:t>
            </a: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25627" name="Rectangle 38">
            <a:extLst>
              <a:ext uri="{FF2B5EF4-FFF2-40B4-BE49-F238E27FC236}">
                <a16:creationId xmlns:a16="http://schemas.microsoft.com/office/drawing/2014/main" id="{FDD70B07-3206-4D42-B3A1-818B2D0BE0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30613" y="2730500"/>
            <a:ext cx="141287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>
                <a:solidFill>
                  <a:srgbClr val="CC0000"/>
                </a:solidFill>
                <a:latin typeface="Arial" panose="020B0604020202020204" pitchFamily="34" charset="0"/>
              </a:rPr>
              <a:t>7</a:t>
            </a:r>
            <a:endParaRPr lang="en-US" altLang="en-US" sz="2000">
              <a:latin typeface="Arial" panose="020B0604020202020204" pitchFamily="34" charset="0"/>
            </a:endParaRPr>
          </a:p>
        </p:txBody>
      </p:sp>
      <p:sp>
        <p:nvSpPr>
          <p:cNvPr id="25628" name="Rectangle 39">
            <a:extLst>
              <a:ext uri="{FF2B5EF4-FFF2-40B4-BE49-F238E27FC236}">
                <a16:creationId xmlns:a16="http://schemas.microsoft.com/office/drawing/2014/main" id="{EBDF2408-7C0A-E94D-81C1-1BC4ABAC7C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6900" y="1524000"/>
            <a:ext cx="1219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>
                <a:solidFill>
                  <a:srgbClr val="CC0000"/>
                </a:solidFill>
                <a:latin typeface="Arial" panose="020B0604020202020204" pitchFamily="34" charset="0"/>
              </a:rPr>
              <a:t>METALS</a:t>
            </a: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25629" name="Rectangle 69">
            <a:extLst>
              <a:ext uri="{FF2B5EF4-FFF2-40B4-BE49-F238E27FC236}">
                <a16:creationId xmlns:a16="http://schemas.microsoft.com/office/drawing/2014/main" id="{BDF5B432-5A36-5D48-B064-B9F536CE9A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40013" y="1524000"/>
            <a:ext cx="1714500" cy="355600"/>
          </a:xfrm>
          <a:prstGeom prst="rect">
            <a:avLst/>
          </a:pr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25630" name="Rectangle 70">
            <a:extLst>
              <a:ext uri="{FF2B5EF4-FFF2-40B4-BE49-F238E27FC236}">
                <a16:creationId xmlns:a16="http://schemas.microsoft.com/office/drawing/2014/main" id="{A5CC826A-9F9E-7B49-AE02-FE1432DD04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40013" y="1549400"/>
            <a:ext cx="1490662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dirty="0">
                <a:solidFill>
                  <a:srgbClr val="000000"/>
                </a:solidFill>
                <a:latin typeface="Arial" panose="020B0604020202020204" pitchFamily="34" charset="0"/>
              </a:rPr>
              <a:t>conductors</a:t>
            </a:r>
            <a:endParaRPr lang="en-US" altLang="en-US" dirty="0">
              <a:latin typeface="Arial" panose="020B0604020202020204" pitchFamily="34" charset="0"/>
            </a:endParaRPr>
          </a:p>
        </p:txBody>
      </p:sp>
      <p:grpSp>
        <p:nvGrpSpPr>
          <p:cNvPr id="2" name="Group 90">
            <a:extLst>
              <a:ext uri="{FF2B5EF4-FFF2-40B4-BE49-F238E27FC236}">
                <a16:creationId xmlns:a16="http://schemas.microsoft.com/office/drawing/2014/main" id="{37123CE2-14E3-284E-8310-19A86EFC4B5E}"/>
              </a:ext>
            </a:extLst>
          </p:cNvPr>
          <p:cNvGrpSpPr>
            <a:grpSpLocks/>
          </p:cNvGrpSpPr>
          <p:nvPr/>
        </p:nvGrpSpPr>
        <p:grpSpPr bwMode="auto">
          <a:xfrm>
            <a:off x="596900" y="4024313"/>
            <a:ext cx="3117850" cy="2081656"/>
            <a:chOff x="376" y="2535"/>
            <a:chExt cx="1964" cy="1359"/>
          </a:xfrm>
        </p:grpSpPr>
        <p:sp>
          <p:nvSpPr>
            <p:cNvPr id="25659" name="Rectangle 18">
              <a:extLst>
                <a:ext uri="{FF2B5EF4-FFF2-40B4-BE49-F238E27FC236}">
                  <a16:creationId xmlns:a16="http://schemas.microsoft.com/office/drawing/2014/main" id="{E88D2C3B-6AD1-A14C-9E75-DBDFFFDC3C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3" y="2759"/>
              <a:ext cx="432" cy="113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5660" name="Rectangle 40">
              <a:extLst>
                <a:ext uri="{FF2B5EF4-FFF2-40B4-BE49-F238E27FC236}">
                  <a16:creationId xmlns:a16="http://schemas.microsoft.com/office/drawing/2014/main" id="{08275F37-33CD-F442-B776-B21DDF1569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" y="2807"/>
              <a:ext cx="566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>
                  <a:solidFill>
                    <a:srgbClr val="990066"/>
                  </a:solidFill>
                  <a:latin typeface="Arial" panose="020B0604020202020204" pitchFamily="34" charset="0"/>
                </a:rPr>
                <a:t>Silicon</a:t>
              </a:r>
              <a:endParaRPr lang="en-US" altLang="en-US">
                <a:latin typeface="Arial" panose="020B0604020202020204" pitchFamily="34" charset="0"/>
              </a:endParaRPr>
            </a:p>
          </p:txBody>
        </p:sp>
        <p:sp>
          <p:nvSpPr>
            <p:cNvPr id="25661" name="Rectangle 41">
              <a:extLst>
                <a:ext uri="{FF2B5EF4-FFF2-40B4-BE49-F238E27FC236}">
                  <a16:creationId xmlns:a16="http://schemas.microsoft.com/office/drawing/2014/main" id="{B2A2809F-354B-EE4C-AC5D-B0F068E1B0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0" y="2807"/>
              <a:ext cx="53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>
                  <a:solidFill>
                    <a:srgbClr val="990066"/>
                  </a:solidFill>
                  <a:latin typeface="Arial" panose="020B0604020202020204" pitchFamily="34" charset="0"/>
                </a:rPr>
                <a:t> </a:t>
              </a:r>
              <a:endParaRPr lang="en-US" altLang="en-US">
                <a:latin typeface="Arial" panose="020B0604020202020204" pitchFamily="34" charset="0"/>
              </a:endParaRPr>
            </a:p>
          </p:txBody>
        </p:sp>
        <p:sp>
          <p:nvSpPr>
            <p:cNvPr id="25662" name="Rectangle 42">
              <a:extLst>
                <a:ext uri="{FF2B5EF4-FFF2-40B4-BE49-F238E27FC236}">
                  <a16:creationId xmlns:a16="http://schemas.microsoft.com/office/drawing/2014/main" id="{52EF2594-AE1F-BA45-BB86-85CF27E549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28" y="2807"/>
              <a:ext cx="53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>
                  <a:solidFill>
                    <a:srgbClr val="990066"/>
                  </a:solidFill>
                  <a:latin typeface="Arial" panose="020B0604020202020204" pitchFamily="34" charset="0"/>
                </a:rPr>
                <a:t> </a:t>
              </a:r>
              <a:endParaRPr lang="en-US" altLang="en-US">
                <a:latin typeface="Arial" panose="020B0604020202020204" pitchFamily="34" charset="0"/>
              </a:endParaRPr>
            </a:p>
          </p:txBody>
        </p:sp>
        <p:sp>
          <p:nvSpPr>
            <p:cNvPr id="25663" name="Rectangle 43">
              <a:extLst>
                <a:ext uri="{FF2B5EF4-FFF2-40B4-BE49-F238E27FC236}">
                  <a16:creationId xmlns:a16="http://schemas.microsoft.com/office/drawing/2014/main" id="{F8BBAAE6-53D0-F243-9718-41408555B1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76" y="2807"/>
              <a:ext cx="523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>
                  <a:solidFill>
                    <a:srgbClr val="990066"/>
                  </a:solidFill>
                  <a:latin typeface="Arial" panose="020B0604020202020204" pitchFamily="34" charset="0"/>
                </a:rPr>
                <a:t>4 x 10</a:t>
              </a:r>
              <a:endParaRPr lang="en-US" altLang="en-US">
                <a:latin typeface="Arial" panose="020B0604020202020204" pitchFamily="34" charset="0"/>
              </a:endParaRPr>
            </a:p>
          </p:txBody>
        </p:sp>
        <p:sp>
          <p:nvSpPr>
            <p:cNvPr id="25664" name="Rectangle 44">
              <a:extLst>
                <a:ext uri="{FF2B5EF4-FFF2-40B4-BE49-F238E27FC236}">
                  <a16:creationId xmlns:a16="http://schemas.microsoft.com/office/drawing/2014/main" id="{E9BFC584-15E5-634F-9657-94B3C0017F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1" y="2751"/>
              <a:ext cx="142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2000" dirty="0">
                  <a:solidFill>
                    <a:srgbClr val="990066"/>
                  </a:solidFill>
                  <a:latin typeface="Arial" panose="020B0604020202020204" pitchFamily="34" charset="0"/>
                </a:rPr>
                <a:t>-4</a:t>
              </a:r>
              <a:endParaRPr lang="en-US" altLang="en-US" sz="2000" dirty="0">
                <a:latin typeface="Arial" panose="020B0604020202020204" pitchFamily="34" charset="0"/>
              </a:endParaRPr>
            </a:p>
          </p:txBody>
        </p:sp>
        <p:sp>
          <p:nvSpPr>
            <p:cNvPr id="25665" name="Rectangle 45">
              <a:extLst>
                <a:ext uri="{FF2B5EF4-FFF2-40B4-BE49-F238E27FC236}">
                  <a16:creationId xmlns:a16="http://schemas.microsoft.com/office/drawing/2014/main" id="{7E6F43CA-FE8D-EB47-8569-4DE213F3CE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87" y="2807"/>
              <a:ext cx="53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>
                  <a:solidFill>
                    <a:srgbClr val="990066"/>
                  </a:solidFill>
                  <a:latin typeface="Arial" panose="020B0604020202020204" pitchFamily="34" charset="0"/>
                </a:rPr>
                <a:t> </a:t>
              </a:r>
              <a:endParaRPr lang="en-US" altLang="en-US">
                <a:latin typeface="Arial" panose="020B0604020202020204" pitchFamily="34" charset="0"/>
              </a:endParaRPr>
            </a:p>
          </p:txBody>
        </p:sp>
        <p:sp>
          <p:nvSpPr>
            <p:cNvPr id="25666" name="Rectangle 46">
              <a:extLst>
                <a:ext uri="{FF2B5EF4-FFF2-40B4-BE49-F238E27FC236}">
                  <a16:creationId xmlns:a16="http://schemas.microsoft.com/office/drawing/2014/main" id="{2A37CE9E-C290-134B-970F-2975D7E221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" y="3087"/>
              <a:ext cx="1003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>
                  <a:solidFill>
                    <a:srgbClr val="990066"/>
                  </a:solidFill>
                  <a:latin typeface="Arial" panose="020B0604020202020204" pitchFamily="34" charset="0"/>
                </a:rPr>
                <a:t>Germanium</a:t>
              </a:r>
              <a:endParaRPr lang="en-US" altLang="en-US">
                <a:latin typeface="Arial" panose="020B0604020202020204" pitchFamily="34" charset="0"/>
              </a:endParaRPr>
            </a:p>
          </p:txBody>
        </p:sp>
        <p:sp>
          <p:nvSpPr>
            <p:cNvPr id="25667" name="Rectangle 47">
              <a:extLst>
                <a:ext uri="{FF2B5EF4-FFF2-40B4-BE49-F238E27FC236}">
                  <a16:creationId xmlns:a16="http://schemas.microsoft.com/office/drawing/2014/main" id="{C37F0651-A45C-A742-9C21-4A65290AC3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28" y="3087"/>
              <a:ext cx="53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>
                  <a:solidFill>
                    <a:srgbClr val="990066"/>
                  </a:solidFill>
                  <a:latin typeface="Arial" panose="020B0604020202020204" pitchFamily="34" charset="0"/>
                </a:rPr>
                <a:t> </a:t>
              </a:r>
              <a:endParaRPr lang="en-US" altLang="en-US">
                <a:latin typeface="Arial" panose="020B0604020202020204" pitchFamily="34" charset="0"/>
              </a:endParaRPr>
            </a:p>
          </p:txBody>
        </p:sp>
        <p:sp>
          <p:nvSpPr>
            <p:cNvPr id="25668" name="Rectangle 48">
              <a:extLst>
                <a:ext uri="{FF2B5EF4-FFF2-40B4-BE49-F238E27FC236}">
                  <a16:creationId xmlns:a16="http://schemas.microsoft.com/office/drawing/2014/main" id="{0146B6A8-102A-9B4D-A76B-6609A4D44F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76" y="3087"/>
              <a:ext cx="523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>
                  <a:solidFill>
                    <a:srgbClr val="990066"/>
                  </a:solidFill>
                  <a:latin typeface="Arial" panose="020B0604020202020204" pitchFamily="34" charset="0"/>
                </a:rPr>
                <a:t>2 x 10</a:t>
              </a:r>
              <a:endParaRPr lang="en-US" altLang="en-US">
                <a:latin typeface="Arial" panose="020B0604020202020204" pitchFamily="34" charset="0"/>
              </a:endParaRPr>
            </a:p>
          </p:txBody>
        </p:sp>
        <p:sp>
          <p:nvSpPr>
            <p:cNvPr id="25669" name="Rectangle 49">
              <a:extLst>
                <a:ext uri="{FF2B5EF4-FFF2-40B4-BE49-F238E27FC236}">
                  <a16:creationId xmlns:a16="http://schemas.microsoft.com/office/drawing/2014/main" id="{46610072-D0AC-B448-A30C-79717B6071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48" y="3031"/>
              <a:ext cx="89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2000">
                  <a:solidFill>
                    <a:srgbClr val="990066"/>
                  </a:solidFill>
                  <a:latin typeface="Arial" panose="020B0604020202020204" pitchFamily="34" charset="0"/>
                </a:rPr>
                <a:t>0</a:t>
              </a: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25670" name="Rectangle 50">
              <a:extLst>
                <a:ext uri="{FF2B5EF4-FFF2-40B4-BE49-F238E27FC236}">
                  <a16:creationId xmlns:a16="http://schemas.microsoft.com/office/drawing/2014/main" id="{23BB9BEE-2FD4-FE4B-8714-2D379B744B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23" y="3087"/>
              <a:ext cx="53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>
                  <a:solidFill>
                    <a:srgbClr val="990066"/>
                  </a:solidFill>
                  <a:latin typeface="Arial" panose="020B0604020202020204" pitchFamily="34" charset="0"/>
                </a:rPr>
                <a:t> </a:t>
              </a:r>
              <a:endParaRPr lang="en-US" altLang="en-US">
                <a:latin typeface="Arial" panose="020B0604020202020204" pitchFamily="34" charset="0"/>
              </a:endParaRPr>
            </a:p>
          </p:txBody>
        </p:sp>
        <p:sp>
          <p:nvSpPr>
            <p:cNvPr id="25671" name="Rectangle 51">
              <a:extLst>
                <a:ext uri="{FF2B5EF4-FFF2-40B4-BE49-F238E27FC236}">
                  <a16:creationId xmlns:a16="http://schemas.microsoft.com/office/drawing/2014/main" id="{CB53C5C8-54BA-7343-810C-99519CAD18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" y="3367"/>
              <a:ext cx="480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dirty="0">
                  <a:solidFill>
                    <a:srgbClr val="990066"/>
                  </a:solidFill>
                  <a:latin typeface="Arial" panose="020B0604020202020204" pitchFamily="34" charset="0"/>
                </a:rPr>
                <a:t>GaAs</a:t>
              </a:r>
              <a:endParaRPr lang="en-US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25672" name="Rectangle 52">
              <a:extLst>
                <a:ext uri="{FF2B5EF4-FFF2-40B4-BE49-F238E27FC236}">
                  <a16:creationId xmlns:a16="http://schemas.microsoft.com/office/drawing/2014/main" id="{7A79BF3D-1FE3-C843-9E62-64D95D1495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2" y="3367"/>
              <a:ext cx="53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>
                  <a:solidFill>
                    <a:srgbClr val="990066"/>
                  </a:solidFill>
                  <a:latin typeface="Arial" panose="020B0604020202020204" pitchFamily="34" charset="0"/>
                </a:rPr>
                <a:t> </a:t>
              </a:r>
              <a:endParaRPr lang="en-US" altLang="en-US">
                <a:latin typeface="Arial" panose="020B0604020202020204" pitchFamily="34" charset="0"/>
              </a:endParaRPr>
            </a:p>
          </p:txBody>
        </p:sp>
        <p:sp>
          <p:nvSpPr>
            <p:cNvPr id="25673" name="Rectangle 53">
              <a:extLst>
                <a:ext uri="{FF2B5EF4-FFF2-40B4-BE49-F238E27FC236}">
                  <a16:creationId xmlns:a16="http://schemas.microsoft.com/office/drawing/2014/main" id="{5187D712-4790-E54F-94BA-742ED73D53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0" y="3367"/>
              <a:ext cx="53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>
                  <a:solidFill>
                    <a:srgbClr val="990066"/>
                  </a:solidFill>
                  <a:latin typeface="Arial" panose="020B0604020202020204" pitchFamily="34" charset="0"/>
                </a:rPr>
                <a:t> </a:t>
              </a:r>
              <a:endParaRPr lang="en-US" altLang="en-US">
                <a:latin typeface="Arial" panose="020B0604020202020204" pitchFamily="34" charset="0"/>
              </a:endParaRPr>
            </a:p>
          </p:txBody>
        </p:sp>
        <p:sp>
          <p:nvSpPr>
            <p:cNvPr id="25674" name="Rectangle 54">
              <a:extLst>
                <a:ext uri="{FF2B5EF4-FFF2-40B4-BE49-F238E27FC236}">
                  <a16:creationId xmlns:a16="http://schemas.microsoft.com/office/drawing/2014/main" id="{6A2B5EAB-6F12-644F-9EF4-A6D5E50446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28" y="3367"/>
              <a:ext cx="53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>
                  <a:solidFill>
                    <a:srgbClr val="990066"/>
                  </a:solidFill>
                  <a:latin typeface="Arial" panose="020B0604020202020204" pitchFamily="34" charset="0"/>
                </a:rPr>
                <a:t> </a:t>
              </a:r>
              <a:endParaRPr lang="en-US" altLang="en-US">
                <a:latin typeface="Arial" panose="020B0604020202020204" pitchFamily="34" charset="0"/>
              </a:endParaRPr>
            </a:p>
          </p:txBody>
        </p:sp>
        <p:sp>
          <p:nvSpPr>
            <p:cNvPr id="25675" name="Rectangle 55">
              <a:extLst>
                <a:ext uri="{FF2B5EF4-FFF2-40B4-BE49-F238E27FC236}">
                  <a16:creationId xmlns:a16="http://schemas.microsoft.com/office/drawing/2014/main" id="{0B573A7D-00EC-7B48-9ED9-F2ABF67CB2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15" y="3367"/>
              <a:ext cx="53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>
                  <a:solidFill>
                    <a:srgbClr val="990066"/>
                  </a:solidFill>
                  <a:latin typeface="Arial" panose="020B0604020202020204" pitchFamily="34" charset="0"/>
                </a:rPr>
                <a:t> </a:t>
              </a:r>
              <a:endParaRPr lang="en-US" altLang="en-US">
                <a:latin typeface="Arial" panose="020B0604020202020204" pitchFamily="34" charset="0"/>
              </a:endParaRPr>
            </a:p>
          </p:txBody>
        </p:sp>
        <p:sp>
          <p:nvSpPr>
            <p:cNvPr id="25676" name="Rectangle 56">
              <a:extLst>
                <a:ext uri="{FF2B5EF4-FFF2-40B4-BE49-F238E27FC236}">
                  <a16:creationId xmlns:a16="http://schemas.microsoft.com/office/drawing/2014/main" id="{ADBADA09-C701-C149-9BAE-841C96D8F9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3" y="3367"/>
              <a:ext cx="214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dirty="0">
                  <a:solidFill>
                    <a:srgbClr val="990066"/>
                  </a:solidFill>
                  <a:latin typeface="Arial" panose="020B0604020202020204" pitchFamily="34" charset="0"/>
                </a:rPr>
                <a:t>10</a:t>
              </a:r>
              <a:endParaRPr lang="en-US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25677" name="Rectangle 57">
              <a:extLst>
                <a:ext uri="{FF2B5EF4-FFF2-40B4-BE49-F238E27FC236}">
                  <a16:creationId xmlns:a16="http://schemas.microsoft.com/office/drawing/2014/main" id="{F40008D0-493B-E849-B530-FC60F92DEA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95" y="3311"/>
              <a:ext cx="142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2000" dirty="0">
                  <a:solidFill>
                    <a:srgbClr val="990066"/>
                  </a:solidFill>
                  <a:latin typeface="Arial" panose="020B0604020202020204" pitchFamily="34" charset="0"/>
                </a:rPr>
                <a:t>-6</a:t>
              </a:r>
              <a:endParaRPr lang="en-US" altLang="en-US" sz="2000" dirty="0">
                <a:latin typeface="Arial" panose="020B0604020202020204" pitchFamily="34" charset="0"/>
              </a:endParaRPr>
            </a:p>
          </p:txBody>
        </p:sp>
        <p:sp>
          <p:nvSpPr>
            <p:cNvPr id="25678" name="Rectangle 58">
              <a:extLst>
                <a:ext uri="{FF2B5EF4-FFF2-40B4-BE49-F238E27FC236}">
                  <a16:creationId xmlns:a16="http://schemas.microsoft.com/office/drawing/2014/main" id="{933B0DC3-B2C0-9549-8F83-3D07EE80F8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" y="2535"/>
              <a:ext cx="1845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>
                  <a:solidFill>
                    <a:srgbClr val="990066"/>
                  </a:solidFill>
                  <a:latin typeface="Arial" panose="020B0604020202020204" pitchFamily="34" charset="0"/>
                </a:rPr>
                <a:t>SEMICONDUCTORS</a:t>
              </a:r>
              <a:endParaRPr lang="en-US" altLang="en-US">
                <a:latin typeface="Arial" panose="020B0604020202020204" pitchFamily="34" charset="0"/>
              </a:endParaRPr>
            </a:p>
          </p:txBody>
        </p:sp>
      </p:grpSp>
      <p:sp>
        <p:nvSpPr>
          <p:cNvPr id="25632" name="Rectangle 75">
            <a:extLst>
              <a:ext uri="{FF2B5EF4-FFF2-40B4-BE49-F238E27FC236}">
                <a16:creationId xmlns:a16="http://schemas.microsoft.com/office/drawing/2014/main" id="{DE1E481D-AA69-4849-84C9-4F7930F56C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7388" y="1023938"/>
            <a:ext cx="23225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prstDash val="dash"/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24161750" indent="-24161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pPr lvl="2">
              <a:spcBef>
                <a:spcPct val="20000"/>
              </a:spcBef>
            </a:pPr>
            <a:r>
              <a:rPr lang="en-US" altLang="en-US" dirty="0">
                <a:latin typeface="Arial" panose="020B0604020202020204" pitchFamily="34" charset="0"/>
                <a:sym typeface="MT Extra" pitchFamily="2" charset="77"/>
              </a:rPr>
              <a:t>= (</a:t>
            </a:r>
            <a:r>
              <a:rPr lang="en-US" altLang="en-US" dirty="0">
                <a:latin typeface="Arial" panose="020B0604020202020204" pitchFamily="34" charset="0"/>
                <a:sym typeface="Symbol" pitchFamily="2" charset="2"/>
              </a:rPr>
              <a:t> - m)</a:t>
            </a:r>
            <a:endParaRPr lang="en-US" altLang="en-US" baseline="30000" dirty="0">
              <a:latin typeface="Arial" panose="020B0604020202020204" pitchFamily="34" charset="0"/>
              <a:sym typeface="Symbol" pitchFamily="2" charset="2"/>
            </a:endParaRPr>
          </a:p>
        </p:txBody>
      </p:sp>
      <p:sp>
        <p:nvSpPr>
          <p:cNvPr id="25633" name="Rectangle 76">
            <a:extLst>
              <a:ext uri="{FF2B5EF4-FFF2-40B4-BE49-F238E27FC236}">
                <a16:creationId xmlns:a16="http://schemas.microsoft.com/office/drawing/2014/main" id="{11644819-7BC0-5D42-B979-6424B3F800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2413" y="950913"/>
            <a:ext cx="4095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 dirty="0">
                <a:latin typeface="Arial" panose="020B0604020202020204" pitchFamily="34" charset="0"/>
              </a:rPr>
              <a:t>-1</a:t>
            </a:r>
          </a:p>
        </p:txBody>
      </p:sp>
      <p:grpSp>
        <p:nvGrpSpPr>
          <p:cNvPr id="3" name="Group 91">
            <a:extLst>
              <a:ext uri="{FF2B5EF4-FFF2-40B4-BE49-F238E27FC236}">
                <a16:creationId xmlns:a16="http://schemas.microsoft.com/office/drawing/2014/main" id="{1608D285-D502-F445-9DAD-718614C9081E}"/>
              </a:ext>
            </a:extLst>
          </p:cNvPr>
          <p:cNvGrpSpPr>
            <a:grpSpLocks/>
          </p:cNvGrpSpPr>
          <p:nvPr/>
        </p:nvGrpSpPr>
        <p:grpSpPr bwMode="auto">
          <a:xfrm>
            <a:off x="4646613" y="1524000"/>
            <a:ext cx="3922712" cy="4529138"/>
            <a:chOff x="2927" y="960"/>
            <a:chExt cx="2471" cy="2853"/>
          </a:xfrm>
        </p:grpSpPr>
        <p:sp>
          <p:nvSpPr>
            <p:cNvPr id="25635" name="Rectangle 10">
              <a:extLst>
                <a:ext uri="{FF2B5EF4-FFF2-40B4-BE49-F238E27FC236}">
                  <a16:creationId xmlns:a16="http://schemas.microsoft.com/office/drawing/2014/main" id="{27CF39C1-A427-C242-92FD-B63F067CA7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06" y="1152"/>
              <a:ext cx="992" cy="2463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5636" name="Rectangle 11">
              <a:extLst>
                <a:ext uri="{FF2B5EF4-FFF2-40B4-BE49-F238E27FC236}">
                  <a16:creationId xmlns:a16="http://schemas.microsoft.com/office/drawing/2014/main" id="{7B1FF476-3E10-4949-B16F-B66CCE1A3B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51" y="2783"/>
              <a:ext cx="1916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>
                  <a:solidFill>
                    <a:srgbClr val="006600"/>
                  </a:solidFill>
                  <a:latin typeface="Arial" panose="020B0604020202020204" pitchFamily="34" charset="0"/>
                </a:rPr>
                <a:t>Polystyrene           &lt;10</a:t>
              </a:r>
              <a:endParaRPr lang="en-US" altLang="en-US">
                <a:latin typeface="Arial" panose="020B0604020202020204" pitchFamily="34" charset="0"/>
              </a:endParaRPr>
            </a:p>
          </p:txBody>
        </p:sp>
        <p:sp>
          <p:nvSpPr>
            <p:cNvPr id="25637" name="Rectangle 12">
              <a:extLst>
                <a:ext uri="{FF2B5EF4-FFF2-40B4-BE49-F238E27FC236}">
                  <a16:creationId xmlns:a16="http://schemas.microsoft.com/office/drawing/2014/main" id="{BCE4F269-23E7-5145-B417-4FE0F64F27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0" y="2718"/>
              <a:ext cx="231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2000">
                  <a:solidFill>
                    <a:srgbClr val="006600"/>
                  </a:solidFill>
                  <a:latin typeface="Arial" panose="020B0604020202020204" pitchFamily="34" charset="0"/>
                </a:rPr>
                <a:t>-14</a:t>
              </a: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25638" name="Rectangle 13">
              <a:extLst>
                <a:ext uri="{FF2B5EF4-FFF2-40B4-BE49-F238E27FC236}">
                  <a16:creationId xmlns:a16="http://schemas.microsoft.com/office/drawing/2014/main" id="{F5B9ED36-E3D7-894A-A914-50765D3F73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22" y="2783"/>
              <a:ext cx="53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>
                  <a:solidFill>
                    <a:srgbClr val="006600"/>
                  </a:solidFill>
                  <a:latin typeface="Arial" panose="020B0604020202020204" pitchFamily="34" charset="0"/>
                </a:rPr>
                <a:t> </a:t>
              </a:r>
              <a:endParaRPr lang="en-US" altLang="en-US">
                <a:latin typeface="Arial" panose="020B0604020202020204" pitchFamily="34" charset="0"/>
              </a:endParaRPr>
            </a:p>
          </p:txBody>
        </p:sp>
        <p:sp>
          <p:nvSpPr>
            <p:cNvPr id="25639" name="Rectangle 14">
              <a:extLst>
                <a:ext uri="{FF2B5EF4-FFF2-40B4-BE49-F238E27FC236}">
                  <a16:creationId xmlns:a16="http://schemas.microsoft.com/office/drawing/2014/main" id="{AF78AD12-CAD5-A04F-B16D-82575FA5FF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51" y="3063"/>
              <a:ext cx="1651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>
                  <a:solidFill>
                    <a:srgbClr val="006600"/>
                  </a:solidFill>
                  <a:latin typeface="Arial" panose="020B0604020202020204" pitchFamily="34" charset="0"/>
                </a:rPr>
                <a:t>Polyethylene      </a:t>
              </a:r>
              <a:r>
                <a:rPr lang="en-US" altLang="en-US" sz="800">
                  <a:solidFill>
                    <a:srgbClr val="006600"/>
                  </a:solidFill>
                  <a:latin typeface="Arial" panose="020B0604020202020204" pitchFamily="34" charset="0"/>
                </a:rPr>
                <a:t> </a:t>
              </a:r>
              <a:r>
                <a:rPr lang="en-US" altLang="en-US">
                  <a:solidFill>
                    <a:srgbClr val="006600"/>
                  </a:solidFill>
                  <a:latin typeface="Arial" panose="020B0604020202020204" pitchFamily="34" charset="0"/>
                </a:rPr>
                <a:t>10</a:t>
              </a:r>
              <a:endParaRPr lang="en-US" altLang="en-US">
                <a:latin typeface="Arial" panose="020B0604020202020204" pitchFamily="34" charset="0"/>
              </a:endParaRPr>
            </a:p>
          </p:txBody>
        </p:sp>
        <p:grpSp>
          <p:nvGrpSpPr>
            <p:cNvPr id="25640" name="Group 77">
              <a:extLst>
                <a:ext uri="{FF2B5EF4-FFF2-40B4-BE49-F238E27FC236}">
                  <a16:creationId xmlns:a16="http://schemas.microsoft.com/office/drawing/2014/main" id="{E9BD36A9-9302-1E46-BA26-DA65E9B0BD9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612" y="3008"/>
              <a:ext cx="723" cy="285"/>
              <a:chOff x="4612" y="3008"/>
              <a:chExt cx="723" cy="285"/>
            </a:xfrm>
          </p:grpSpPr>
          <p:sp>
            <p:nvSpPr>
              <p:cNvPr id="25656" name="Rectangle 15">
                <a:extLst>
                  <a:ext uri="{FF2B5EF4-FFF2-40B4-BE49-F238E27FC236}">
                    <a16:creationId xmlns:a16="http://schemas.microsoft.com/office/drawing/2014/main" id="{96034142-65B7-8343-99BE-6E0B911D49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12" y="3008"/>
                <a:ext cx="231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9pPr>
              </a:lstStyle>
              <a:p>
                <a:r>
                  <a:rPr lang="en-US" altLang="en-US" sz="2000">
                    <a:solidFill>
                      <a:srgbClr val="006600"/>
                    </a:solidFill>
                    <a:latin typeface="Arial" panose="020B0604020202020204" pitchFamily="34" charset="0"/>
                  </a:rPr>
                  <a:t>-15</a:t>
                </a: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  <p:sp>
            <p:nvSpPr>
              <p:cNvPr id="25657" name="Rectangle 16">
                <a:extLst>
                  <a:ext uri="{FF2B5EF4-FFF2-40B4-BE49-F238E27FC236}">
                    <a16:creationId xmlns:a16="http://schemas.microsoft.com/office/drawing/2014/main" id="{27C2D833-3BFE-A64B-9EC8-193C1BE0A5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26" y="3063"/>
                <a:ext cx="278" cy="2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9pPr>
              </a:lstStyle>
              <a:p>
                <a:r>
                  <a:rPr lang="en-US" altLang="en-US">
                    <a:solidFill>
                      <a:srgbClr val="006600"/>
                    </a:solidFill>
                    <a:latin typeface="Arial" panose="020B0604020202020204" pitchFamily="34" charset="0"/>
                  </a:rPr>
                  <a:t>-10</a:t>
                </a:r>
                <a:endParaRPr lang="en-US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25658" name="Rectangle 17">
                <a:extLst>
                  <a:ext uri="{FF2B5EF4-FFF2-40B4-BE49-F238E27FC236}">
                    <a16:creationId xmlns:a16="http://schemas.microsoft.com/office/drawing/2014/main" id="{A2926DBC-68D4-2B45-9D58-C663B86B4C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04" y="3016"/>
                <a:ext cx="231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9pPr>
              </a:lstStyle>
              <a:p>
                <a:r>
                  <a:rPr lang="en-US" altLang="en-US" sz="2000">
                    <a:solidFill>
                      <a:srgbClr val="006600"/>
                    </a:solidFill>
                    <a:latin typeface="Arial" panose="020B0604020202020204" pitchFamily="34" charset="0"/>
                  </a:rPr>
                  <a:t>-17</a:t>
                </a:r>
                <a:endParaRPr lang="en-US" altLang="en-US" sz="20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25641" name="Rectangle 59">
              <a:extLst>
                <a:ext uri="{FF2B5EF4-FFF2-40B4-BE49-F238E27FC236}">
                  <a16:creationId xmlns:a16="http://schemas.microsoft.com/office/drawing/2014/main" id="{2E23307C-D70B-974F-9015-66B69E7031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27" y="1224"/>
              <a:ext cx="1686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>
                  <a:solidFill>
                    <a:srgbClr val="003399"/>
                  </a:solidFill>
                  <a:latin typeface="Arial" panose="020B0604020202020204" pitchFamily="34" charset="0"/>
                </a:rPr>
                <a:t>Soda-lime glass  10</a:t>
              </a:r>
              <a:endParaRPr lang="en-US" altLang="en-US">
                <a:latin typeface="Arial" panose="020B0604020202020204" pitchFamily="34" charset="0"/>
              </a:endParaRPr>
            </a:p>
          </p:txBody>
        </p:sp>
        <p:sp>
          <p:nvSpPr>
            <p:cNvPr id="25642" name="Rectangle 61">
              <a:extLst>
                <a:ext uri="{FF2B5EF4-FFF2-40B4-BE49-F238E27FC236}">
                  <a16:creationId xmlns:a16="http://schemas.microsoft.com/office/drawing/2014/main" id="{C7836DF4-9AB9-DC44-B78B-E74DBD3929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6" y="1224"/>
              <a:ext cx="53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>
                  <a:solidFill>
                    <a:srgbClr val="003399"/>
                  </a:solidFill>
                  <a:latin typeface="Arial" panose="020B0604020202020204" pitchFamily="34" charset="0"/>
                </a:rPr>
                <a:t> </a:t>
              </a:r>
              <a:endParaRPr lang="en-US" altLang="en-US">
                <a:latin typeface="Arial" panose="020B0604020202020204" pitchFamily="34" charset="0"/>
              </a:endParaRPr>
            </a:p>
          </p:txBody>
        </p:sp>
        <p:sp>
          <p:nvSpPr>
            <p:cNvPr id="25643" name="Rectangle 62">
              <a:extLst>
                <a:ext uri="{FF2B5EF4-FFF2-40B4-BE49-F238E27FC236}">
                  <a16:creationId xmlns:a16="http://schemas.microsoft.com/office/drawing/2014/main" id="{D9B0D68E-F362-874E-B935-627EBFA6D1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27" y="1504"/>
              <a:ext cx="1953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>
                  <a:solidFill>
                    <a:srgbClr val="003399"/>
                  </a:solidFill>
                  <a:latin typeface="Arial" panose="020B0604020202020204" pitchFamily="34" charset="0"/>
                </a:rPr>
                <a:t>Concrete                  10</a:t>
              </a:r>
              <a:endParaRPr lang="en-US" altLang="en-US">
                <a:latin typeface="Arial" panose="020B0604020202020204" pitchFamily="34" charset="0"/>
              </a:endParaRPr>
            </a:p>
          </p:txBody>
        </p:sp>
        <p:sp>
          <p:nvSpPr>
            <p:cNvPr id="25644" name="Rectangle 63">
              <a:extLst>
                <a:ext uri="{FF2B5EF4-FFF2-40B4-BE49-F238E27FC236}">
                  <a16:creationId xmlns:a16="http://schemas.microsoft.com/office/drawing/2014/main" id="{2241A73F-6016-A346-BE90-622AEBF3BA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6" y="1448"/>
              <a:ext cx="142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2000">
                  <a:solidFill>
                    <a:srgbClr val="003399"/>
                  </a:solidFill>
                  <a:latin typeface="Arial" panose="020B0604020202020204" pitchFamily="34" charset="0"/>
                </a:rPr>
                <a:t>-9</a:t>
              </a: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25645" name="Rectangle 64">
              <a:extLst>
                <a:ext uri="{FF2B5EF4-FFF2-40B4-BE49-F238E27FC236}">
                  <a16:creationId xmlns:a16="http://schemas.microsoft.com/office/drawing/2014/main" id="{7985F19F-228C-1747-BF4D-86435DDE90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" y="1504"/>
              <a:ext cx="53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>
                  <a:solidFill>
                    <a:srgbClr val="003399"/>
                  </a:solidFill>
                  <a:latin typeface="Arial" panose="020B0604020202020204" pitchFamily="34" charset="0"/>
                </a:rPr>
                <a:t> </a:t>
              </a:r>
              <a:endParaRPr lang="en-US" altLang="en-US">
                <a:latin typeface="Arial" panose="020B0604020202020204" pitchFamily="34" charset="0"/>
              </a:endParaRPr>
            </a:p>
          </p:txBody>
        </p:sp>
        <p:sp>
          <p:nvSpPr>
            <p:cNvPr id="25646" name="Rectangle 65">
              <a:extLst>
                <a:ext uri="{FF2B5EF4-FFF2-40B4-BE49-F238E27FC236}">
                  <a16:creationId xmlns:a16="http://schemas.microsoft.com/office/drawing/2014/main" id="{4681E7CE-45B6-A948-B844-10D5E6501A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27" y="1784"/>
              <a:ext cx="1958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>
                  <a:solidFill>
                    <a:srgbClr val="003399"/>
                  </a:solidFill>
                  <a:latin typeface="Arial" panose="020B0604020202020204" pitchFamily="34" charset="0"/>
                </a:rPr>
                <a:t>Aluminum oxide     &lt;10</a:t>
              </a:r>
              <a:endParaRPr lang="en-US" altLang="en-US">
                <a:latin typeface="Arial" panose="020B0604020202020204" pitchFamily="34" charset="0"/>
              </a:endParaRPr>
            </a:p>
          </p:txBody>
        </p:sp>
        <p:sp>
          <p:nvSpPr>
            <p:cNvPr id="25647" name="Rectangle 66">
              <a:extLst>
                <a:ext uri="{FF2B5EF4-FFF2-40B4-BE49-F238E27FC236}">
                  <a16:creationId xmlns:a16="http://schemas.microsoft.com/office/drawing/2014/main" id="{A51D789D-D3B0-A047-946E-045A5459D3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5" y="1738"/>
              <a:ext cx="231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2000">
                  <a:solidFill>
                    <a:srgbClr val="003399"/>
                  </a:solidFill>
                  <a:latin typeface="Arial" panose="020B0604020202020204" pitchFamily="34" charset="0"/>
                </a:rPr>
                <a:t>-13</a:t>
              </a:r>
              <a:endParaRPr lang="en-US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25648" name="Rectangle 67">
              <a:extLst>
                <a:ext uri="{FF2B5EF4-FFF2-40B4-BE49-F238E27FC236}">
                  <a16:creationId xmlns:a16="http://schemas.microsoft.com/office/drawing/2014/main" id="{DA19711F-511D-1D46-807D-81464007C0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27" y="960"/>
              <a:ext cx="1013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>
                  <a:solidFill>
                    <a:srgbClr val="003399"/>
                  </a:solidFill>
                  <a:latin typeface="Arial" panose="020B0604020202020204" pitchFamily="34" charset="0"/>
                </a:rPr>
                <a:t>CERAMICS</a:t>
              </a:r>
              <a:endParaRPr lang="en-US" altLang="en-US">
                <a:latin typeface="Arial" panose="020B0604020202020204" pitchFamily="34" charset="0"/>
              </a:endParaRPr>
            </a:p>
          </p:txBody>
        </p:sp>
        <p:sp>
          <p:nvSpPr>
            <p:cNvPr id="25649" name="Rectangle 68">
              <a:extLst>
                <a:ext uri="{FF2B5EF4-FFF2-40B4-BE49-F238E27FC236}">
                  <a16:creationId xmlns:a16="http://schemas.microsoft.com/office/drawing/2014/main" id="{D230A005-8243-BF4B-9639-139F725E8D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27" y="2535"/>
              <a:ext cx="1067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>
                  <a:solidFill>
                    <a:srgbClr val="006600"/>
                  </a:solidFill>
                  <a:latin typeface="Arial" panose="020B0604020202020204" pitchFamily="34" charset="0"/>
                </a:rPr>
                <a:t>POLYMERS</a:t>
              </a:r>
              <a:endParaRPr lang="en-US" altLang="en-US">
                <a:latin typeface="Arial" panose="020B0604020202020204" pitchFamily="34" charset="0"/>
              </a:endParaRPr>
            </a:p>
          </p:txBody>
        </p:sp>
        <p:sp>
          <p:nvSpPr>
            <p:cNvPr id="25650" name="Rectangle 73">
              <a:extLst>
                <a:ext uri="{FF2B5EF4-FFF2-40B4-BE49-F238E27FC236}">
                  <a16:creationId xmlns:a16="http://schemas.microsoft.com/office/drawing/2014/main" id="{310E6D00-6435-8A4F-BD64-0AB4C72B24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06" y="3567"/>
              <a:ext cx="992" cy="232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5651" name="Rectangle 74">
              <a:extLst>
                <a:ext uri="{FF2B5EF4-FFF2-40B4-BE49-F238E27FC236}">
                  <a16:creationId xmlns:a16="http://schemas.microsoft.com/office/drawing/2014/main" id="{C7E3C8FF-5FAD-D343-A1D5-03AD28CAEC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38" y="3583"/>
              <a:ext cx="822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Arial" panose="020B0604020202020204" pitchFamily="34" charset="0"/>
                </a:rPr>
                <a:t>insulators</a:t>
              </a:r>
              <a:endParaRPr lang="en-US" altLang="en-US">
                <a:latin typeface="Arial" panose="020B0604020202020204" pitchFamily="34" charset="0"/>
              </a:endParaRPr>
            </a:p>
          </p:txBody>
        </p:sp>
        <p:grpSp>
          <p:nvGrpSpPr>
            <p:cNvPr id="25652" name="Group 86">
              <a:extLst>
                <a:ext uri="{FF2B5EF4-FFF2-40B4-BE49-F238E27FC236}">
                  <a16:creationId xmlns:a16="http://schemas.microsoft.com/office/drawing/2014/main" id="{1893D419-17FD-F144-AF31-E6C6BF62250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619" y="1155"/>
              <a:ext cx="723" cy="285"/>
              <a:chOff x="4612" y="3008"/>
              <a:chExt cx="723" cy="285"/>
            </a:xfrm>
          </p:grpSpPr>
          <p:sp>
            <p:nvSpPr>
              <p:cNvPr id="25653" name="Rectangle 87">
                <a:extLst>
                  <a:ext uri="{FF2B5EF4-FFF2-40B4-BE49-F238E27FC236}">
                    <a16:creationId xmlns:a16="http://schemas.microsoft.com/office/drawing/2014/main" id="{3A9182E6-F73C-1345-AE1A-D8E4E24CF1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12" y="3008"/>
                <a:ext cx="231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9pPr>
              </a:lstStyle>
              <a:p>
                <a:r>
                  <a:rPr lang="en-US" altLang="en-US" sz="2000">
                    <a:solidFill>
                      <a:srgbClr val="003399"/>
                    </a:solidFill>
                    <a:latin typeface="Arial" panose="020B0604020202020204" pitchFamily="34" charset="0"/>
                  </a:rPr>
                  <a:t>-10</a:t>
                </a:r>
              </a:p>
            </p:txBody>
          </p:sp>
          <p:sp>
            <p:nvSpPr>
              <p:cNvPr id="25654" name="Rectangle 88">
                <a:extLst>
                  <a:ext uri="{FF2B5EF4-FFF2-40B4-BE49-F238E27FC236}">
                    <a16:creationId xmlns:a16="http://schemas.microsoft.com/office/drawing/2014/main" id="{16297815-96BF-7245-B91B-6E0A026FAF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26" y="3063"/>
                <a:ext cx="278" cy="2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9pPr>
              </a:lstStyle>
              <a:p>
                <a:r>
                  <a:rPr lang="en-US" altLang="en-US">
                    <a:solidFill>
                      <a:srgbClr val="003399"/>
                    </a:solidFill>
                    <a:latin typeface="Arial" panose="020B0604020202020204" pitchFamily="34" charset="0"/>
                  </a:rPr>
                  <a:t>-10</a:t>
                </a:r>
              </a:p>
            </p:txBody>
          </p:sp>
          <p:sp>
            <p:nvSpPr>
              <p:cNvPr id="25655" name="Rectangle 89">
                <a:extLst>
                  <a:ext uri="{FF2B5EF4-FFF2-40B4-BE49-F238E27FC236}">
                    <a16:creationId xmlns:a16="http://schemas.microsoft.com/office/drawing/2014/main" id="{23EB4E4E-7D84-4C47-A1E1-9B3892F710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04" y="3016"/>
                <a:ext cx="231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9pPr>
              </a:lstStyle>
              <a:p>
                <a:r>
                  <a:rPr lang="en-US" altLang="en-US" sz="2000">
                    <a:solidFill>
                      <a:srgbClr val="003399"/>
                    </a:solidFill>
                    <a:latin typeface="Arial" panose="020B0604020202020204" pitchFamily="34" charset="0"/>
                  </a:rPr>
                  <a:t>-11</a:t>
                </a:r>
              </a:p>
            </p:txBody>
          </p:sp>
        </p:grp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02F3AF29-EF9E-5E42-93FE-CBB66CDAFC62}"/>
              </a:ext>
            </a:extLst>
          </p:cNvPr>
          <p:cNvSpPr txBox="1"/>
          <p:nvPr/>
        </p:nvSpPr>
        <p:spPr>
          <a:xfrm>
            <a:off x="5628852" y="1052810"/>
            <a:ext cx="9957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= S/m</a:t>
            </a:r>
          </a:p>
        </p:txBody>
      </p:sp>
      <p:sp>
        <p:nvSpPr>
          <p:cNvPr id="81" name="Rectangle 51">
            <a:extLst>
              <a:ext uri="{FF2B5EF4-FFF2-40B4-BE49-F238E27FC236}">
                <a16:creationId xmlns:a16="http://schemas.microsoft.com/office/drawing/2014/main" id="{FF46E438-95FE-9A46-AE25-962F6FC98F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6900" y="5715371"/>
            <a:ext cx="105958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dirty="0">
                <a:solidFill>
                  <a:srgbClr val="990066"/>
                </a:solidFill>
                <a:latin typeface="Arial" panose="020B0604020202020204" pitchFamily="34" charset="0"/>
              </a:rPr>
              <a:t>PEDOT</a:t>
            </a:r>
            <a:endParaRPr lang="en-US" altLang="en-US" dirty="0">
              <a:latin typeface="Arial" panose="020B0604020202020204" pitchFamily="34" charset="0"/>
            </a:endParaRPr>
          </a:p>
        </p:txBody>
      </p:sp>
      <p:sp>
        <p:nvSpPr>
          <p:cNvPr id="82" name="Rectangle 56">
            <a:extLst>
              <a:ext uri="{FF2B5EF4-FFF2-40B4-BE49-F238E27FC236}">
                <a16:creationId xmlns:a16="http://schemas.microsoft.com/office/drawing/2014/main" id="{EE24AF92-2E89-E340-B240-92BD004BC0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58697" y="5664451"/>
            <a:ext cx="339725" cy="3523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dirty="0">
                <a:solidFill>
                  <a:srgbClr val="990066"/>
                </a:solidFill>
                <a:latin typeface="Arial" panose="020B0604020202020204" pitchFamily="34" charset="0"/>
              </a:rPr>
              <a:t>10</a:t>
            </a:r>
            <a:endParaRPr lang="en-US" altLang="en-US" dirty="0">
              <a:latin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520CDB3-3767-DD4D-A87B-9593B49034E3}"/>
              </a:ext>
            </a:extLst>
          </p:cNvPr>
          <p:cNvSpPr/>
          <p:nvPr/>
        </p:nvSpPr>
        <p:spPr>
          <a:xfrm>
            <a:off x="3228252" y="5507980"/>
            <a:ext cx="35618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>
                <a:solidFill>
                  <a:srgbClr val="990066"/>
                </a:solidFill>
                <a:latin typeface="Arial" panose="020B0604020202020204" pitchFamily="34" charset="0"/>
              </a:rPr>
              <a:t>4</a:t>
            </a:r>
            <a:endParaRPr lang="en-US" dirty="0"/>
          </a:p>
        </p:txBody>
      </p:sp>
      <p:sp>
        <p:nvSpPr>
          <p:cNvPr id="84" name="Rectangle 70">
            <a:extLst>
              <a:ext uri="{FF2B5EF4-FFF2-40B4-BE49-F238E27FC236}">
                <a16:creationId xmlns:a16="http://schemas.microsoft.com/office/drawing/2014/main" id="{6A003455-F654-784E-A299-1C0ACEBD5A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65210" y="6105405"/>
            <a:ext cx="2157642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xtLst/>
        </p:spPr>
        <p:txBody>
          <a:bodyPr wrap="non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dirty="0">
                <a:solidFill>
                  <a:srgbClr val="000000"/>
                </a:solidFill>
                <a:latin typeface="Arial" panose="020B0604020202020204" pitchFamily="34" charset="0"/>
              </a:rPr>
              <a:t>semiconductors</a:t>
            </a:r>
            <a:endParaRPr lang="en-US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Number Placeholder 3">
            <a:extLst>
              <a:ext uri="{FF2B5EF4-FFF2-40B4-BE49-F238E27FC236}">
                <a16:creationId xmlns:a16="http://schemas.microsoft.com/office/drawing/2014/main" id="{02A4B0B1-086D-7D4B-B57F-F398BD8EE8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fld id="{5B22E758-90A6-7F4A-B073-6177D4154485}" type="slidenum">
              <a:rPr lang="en-US" altLang="en-US" sz="1200">
                <a:latin typeface="Arial" panose="020B0604020202020204" pitchFamily="34" charset="0"/>
              </a:rPr>
              <a:pPr/>
              <a:t>8</a:t>
            </a:fld>
            <a:endParaRPr lang="en-US" altLang="en-US" sz="1200">
              <a:latin typeface="Arial" panose="020B0604020202020204" pitchFamily="34" charset="0"/>
            </a:endParaRPr>
          </a:p>
        </p:txBody>
      </p:sp>
      <p:sp>
        <p:nvSpPr>
          <p:cNvPr id="27653" name="Rectangle 7">
            <a:extLst>
              <a:ext uri="{FF2B5EF4-FFF2-40B4-BE49-F238E27FC236}">
                <a16:creationId xmlns:a16="http://schemas.microsoft.com/office/drawing/2014/main" id="{D1078083-0FAC-8D4F-BCB7-8E66C36CA5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1344613"/>
            <a:ext cx="8245475" cy="334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200">
                <a:latin typeface="Arial" panose="020B0604020202020204" pitchFamily="34" charset="0"/>
              </a:rPr>
              <a:t>What is the minimum diameter (</a:t>
            </a:r>
            <a:r>
              <a:rPr lang="en-US" altLang="en-US" sz="2200" i="1">
                <a:latin typeface="Arial" panose="020B0604020202020204" pitchFamily="34" charset="0"/>
              </a:rPr>
              <a:t>D</a:t>
            </a:r>
            <a:r>
              <a:rPr lang="en-US" altLang="en-US" sz="2200">
                <a:latin typeface="Arial" panose="020B0604020202020204" pitchFamily="34" charset="0"/>
              </a:rPr>
              <a:t>) of the wire so that </a:t>
            </a:r>
            <a:r>
              <a:rPr lang="en-US" altLang="en-US" sz="2200">
                <a:latin typeface="Symbol" pitchFamily="2" charset="2"/>
              </a:rPr>
              <a:t>D</a:t>
            </a:r>
            <a:r>
              <a:rPr lang="en-US" altLang="en-US" sz="2200" i="1">
                <a:latin typeface="Arial" panose="020B0604020202020204" pitchFamily="34" charset="0"/>
              </a:rPr>
              <a:t>V</a:t>
            </a:r>
            <a:r>
              <a:rPr lang="en-US" altLang="en-US" sz="2200">
                <a:latin typeface="Arial" panose="020B0604020202020204" pitchFamily="34" charset="0"/>
              </a:rPr>
              <a:t> &lt; 1.5 V?</a:t>
            </a:r>
          </a:p>
        </p:txBody>
      </p:sp>
      <p:sp>
        <p:nvSpPr>
          <p:cNvPr id="27654" name="Rectangle 23">
            <a:extLst>
              <a:ext uri="{FF2B5EF4-FFF2-40B4-BE49-F238E27FC236}">
                <a16:creationId xmlns:a16="http://schemas.microsoft.com/office/drawing/2014/main" id="{6784ADC6-6A89-BD44-B4B6-40D71B098332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/>
              <a:t>Example:  Conductivity Problem</a:t>
            </a:r>
          </a:p>
        </p:txBody>
      </p:sp>
      <p:grpSp>
        <p:nvGrpSpPr>
          <p:cNvPr id="27655" name="Group 29">
            <a:extLst>
              <a:ext uri="{FF2B5EF4-FFF2-40B4-BE49-F238E27FC236}">
                <a16:creationId xmlns:a16="http://schemas.microsoft.com/office/drawing/2014/main" id="{18CA43D5-8237-E848-8771-13643855776E}"/>
              </a:ext>
            </a:extLst>
          </p:cNvPr>
          <p:cNvGrpSpPr>
            <a:grpSpLocks/>
          </p:cNvGrpSpPr>
          <p:nvPr/>
        </p:nvGrpSpPr>
        <p:grpSpPr bwMode="auto">
          <a:xfrm>
            <a:off x="2273300" y="2362200"/>
            <a:ext cx="4632325" cy="112713"/>
            <a:chOff x="1432" y="1488"/>
            <a:chExt cx="2918" cy="71"/>
          </a:xfrm>
        </p:grpSpPr>
        <p:sp>
          <p:nvSpPr>
            <p:cNvPr id="27688" name="Freeform 26">
              <a:extLst>
                <a:ext uri="{FF2B5EF4-FFF2-40B4-BE49-F238E27FC236}">
                  <a16:creationId xmlns:a16="http://schemas.microsoft.com/office/drawing/2014/main" id="{14D69CB2-1F28-EC49-B71D-63F5BE0DEA25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2" y="1488"/>
              <a:ext cx="78" cy="71"/>
            </a:xfrm>
            <a:custGeom>
              <a:avLst/>
              <a:gdLst>
                <a:gd name="T0" fmla="*/ 0 w 78"/>
                <a:gd name="T1" fmla="*/ 35 h 71"/>
                <a:gd name="T2" fmla="*/ 78 w 78"/>
                <a:gd name="T3" fmla="*/ 0 h 71"/>
                <a:gd name="T4" fmla="*/ 54 w 78"/>
                <a:gd name="T5" fmla="*/ 35 h 71"/>
                <a:gd name="T6" fmla="*/ 78 w 78"/>
                <a:gd name="T7" fmla="*/ 71 h 71"/>
                <a:gd name="T8" fmla="*/ 0 w 78"/>
                <a:gd name="T9" fmla="*/ 35 h 7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8"/>
                <a:gd name="T16" fmla="*/ 0 h 71"/>
                <a:gd name="T17" fmla="*/ 78 w 78"/>
                <a:gd name="T18" fmla="*/ 71 h 7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8" h="71">
                  <a:moveTo>
                    <a:pt x="0" y="35"/>
                  </a:moveTo>
                  <a:lnTo>
                    <a:pt x="78" y="0"/>
                  </a:lnTo>
                  <a:lnTo>
                    <a:pt x="54" y="35"/>
                  </a:lnTo>
                  <a:lnTo>
                    <a:pt x="78" y="71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7689" name="Freeform 27">
              <a:extLst>
                <a:ext uri="{FF2B5EF4-FFF2-40B4-BE49-F238E27FC236}">
                  <a16:creationId xmlns:a16="http://schemas.microsoft.com/office/drawing/2014/main" id="{E0786D1E-D5A2-0442-83AC-7854EA1B3B42}"/>
                </a:ext>
              </a:extLst>
            </p:cNvPr>
            <p:cNvSpPr>
              <a:spLocks/>
            </p:cNvSpPr>
            <p:nvPr/>
          </p:nvSpPr>
          <p:spPr bwMode="auto">
            <a:xfrm>
              <a:off x="4273" y="1488"/>
              <a:ext cx="77" cy="71"/>
            </a:xfrm>
            <a:custGeom>
              <a:avLst/>
              <a:gdLst>
                <a:gd name="T0" fmla="*/ 77 w 77"/>
                <a:gd name="T1" fmla="*/ 35 h 71"/>
                <a:gd name="T2" fmla="*/ 0 w 77"/>
                <a:gd name="T3" fmla="*/ 71 h 71"/>
                <a:gd name="T4" fmla="*/ 24 w 77"/>
                <a:gd name="T5" fmla="*/ 35 h 71"/>
                <a:gd name="T6" fmla="*/ 0 w 77"/>
                <a:gd name="T7" fmla="*/ 0 h 71"/>
                <a:gd name="T8" fmla="*/ 77 w 77"/>
                <a:gd name="T9" fmla="*/ 35 h 7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7"/>
                <a:gd name="T16" fmla="*/ 0 h 71"/>
                <a:gd name="T17" fmla="*/ 77 w 77"/>
                <a:gd name="T18" fmla="*/ 71 h 7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7" h="71">
                  <a:moveTo>
                    <a:pt x="77" y="35"/>
                  </a:moveTo>
                  <a:lnTo>
                    <a:pt x="0" y="71"/>
                  </a:lnTo>
                  <a:lnTo>
                    <a:pt x="24" y="35"/>
                  </a:lnTo>
                  <a:lnTo>
                    <a:pt x="0" y="0"/>
                  </a:lnTo>
                  <a:lnTo>
                    <a:pt x="77" y="35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7690" name="Line 28">
              <a:extLst>
                <a:ext uri="{FF2B5EF4-FFF2-40B4-BE49-F238E27FC236}">
                  <a16:creationId xmlns:a16="http://schemas.microsoft.com/office/drawing/2014/main" id="{0FE00ABB-C7F8-4944-B114-E4E0DBBD725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86" y="1523"/>
              <a:ext cx="2811" cy="1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7656" name="Rectangle 30">
            <a:extLst>
              <a:ext uri="{FF2B5EF4-FFF2-40B4-BE49-F238E27FC236}">
                <a16:creationId xmlns:a16="http://schemas.microsoft.com/office/drawing/2014/main" id="{9A339F06-7C7D-C74B-AA5F-1A6CEEE029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52900" y="2286000"/>
            <a:ext cx="627063" cy="265113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27657" name="Rectangle 31">
            <a:extLst>
              <a:ext uri="{FF2B5EF4-FFF2-40B4-BE49-F238E27FC236}">
                <a16:creationId xmlns:a16="http://schemas.microsoft.com/office/drawing/2014/main" id="{9F4DC382-0D6F-A449-9A3E-FA6AE55790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52900" y="2284413"/>
            <a:ext cx="5715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100m</a:t>
            </a: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27658" name="Line 32">
            <a:extLst>
              <a:ext uri="{FF2B5EF4-FFF2-40B4-BE49-F238E27FC236}">
                <a16:creationId xmlns:a16="http://schemas.microsoft.com/office/drawing/2014/main" id="{2D4616E3-68A0-404B-9104-8D16541674A5}"/>
              </a:ext>
            </a:extLst>
          </p:cNvPr>
          <p:cNvSpPr>
            <a:spLocks noChangeShapeType="1"/>
          </p:cNvSpPr>
          <p:nvPr/>
        </p:nvSpPr>
        <p:spPr bwMode="auto">
          <a:xfrm>
            <a:off x="2263775" y="2846388"/>
            <a:ext cx="4613275" cy="1587"/>
          </a:xfrm>
          <a:prstGeom prst="line">
            <a:avLst/>
          </a:prstGeom>
          <a:noFill/>
          <a:ln w="38100">
            <a:solidFill>
              <a:srgbClr val="99663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659" name="Rectangle 33">
            <a:extLst>
              <a:ext uri="{FF2B5EF4-FFF2-40B4-BE49-F238E27FC236}">
                <a16:creationId xmlns:a16="http://schemas.microsoft.com/office/drawing/2014/main" id="{10738A65-2F47-4243-8819-B9DBC2DFEB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52550" y="2663825"/>
            <a:ext cx="7747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800">
                <a:solidFill>
                  <a:srgbClr val="996633"/>
                </a:solidFill>
                <a:latin typeface="Arial" panose="020B0604020202020204" pitchFamily="34" charset="0"/>
              </a:rPr>
              <a:t>Cu wire</a:t>
            </a:r>
            <a:endParaRPr lang="en-US" altLang="en-US">
              <a:latin typeface="Arial" panose="020B0604020202020204" pitchFamily="34" charset="0"/>
            </a:endParaRPr>
          </a:p>
        </p:txBody>
      </p:sp>
      <p:grpSp>
        <p:nvGrpSpPr>
          <p:cNvPr id="27660" name="Group 36">
            <a:extLst>
              <a:ext uri="{FF2B5EF4-FFF2-40B4-BE49-F238E27FC236}">
                <a16:creationId xmlns:a16="http://schemas.microsoft.com/office/drawing/2014/main" id="{1621F1E0-E88A-8048-A41D-D17A44C48E8F}"/>
              </a:ext>
            </a:extLst>
          </p:cNvPr>
          <p:cNvGrpSpPr>
            <a:grpSpLocks/>
          </p:cNvGrpSpPr>
          <p:nvPr/>
        </p:nvGrpSpPr>
        <p:grpSpPr bwMode="auto">
          <a:xfrm>
            <a:off x="4095750" y="2674938"/>
            <a:ext cx="684213" cy="114300"/>
            <a:chOff x="2580" y="1685"/>
            <a:chExt cx="431" cy="72"/>
          </a:xfrm>
        </p:grpSpPr>
        <p:sp>
          <p:nvSpPr>
            <p:cNvPr id="27686" name="Freeform 34">
              <a:extLst>
                <a:ext uri="{FF2B5EF4-FFF2-40B4-BE49-F238E27FC236}">
                  <a16:creationId xmlns:a16="http://schemas.microsoft.com/office/drawing/2014/main" id="{49A6800D-9590-D44A-A0B8-B2EAA495AF32}"/>
                </a:ext>
              </a:extLst>
            </p:cNvPr>
            <p:cNvSpPr>
              <a:spLocks/>
            </p:cNvSpPr>
            <p:nvPr/>
          </p:nvSpPr>
          <p:spPr bwMode="auto">
            <a:xfrm>
              <a:off x="2933" y="1685"/>
              <a:ext cx="78" cy="72"/>
            </a:xfrm>
            <a:custGeom>
              <a:avLst/>
              <a:gdLst>
                <a:gd name="T0" fmla="*/ 78 w 78"/>
                <a:gd name="T1" fmla="*/ 36 h 72"/>
                <a:gd name="T2" fmla="*/ 0 w 78"/>
                <a:gd name="T3" fmla="*/ 72 h 72"/>
                <a:gd name="T4" fmla="*/ 24 w 78"/>
                <a:gd name="T5" fmla="*/ 36 h 72"/>
                <a:gd name="T6" fmla="*/ 0 w 78"/>
                <a:gd name="T7" fmla="*/ 0 h 72"/>
                <a:gd name="T8" fmla="*/ 78 w 78"/>
                <a:gd name="T9" fmla="*/ 36 h 7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8"/>
                <a:gd name="T16" fmla="*/ 0 h 72"/>
                <a:gd name="T17" fmla="*/ 78 w 78"/>
                <a:gd name="T18" fmla="*/ 72 h 7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8" h="72">
                  <a:moveTo>
                    <a:pt x="78" y="36"/>
                  </a:moveTo>
                  <a:lnTo>
                    <a:pt x="0" y="72"/>
                  </a:lnTo>
                  <a:lnTo>
                    <a:pt x="24" y="36"/>
                  </a:lnTo>
                  <a:lnTo>
                    <a:pt x="0" y="0"/>
                  </a:lnTo>
                  <a:lnTo>
                    <a:pt x="78" y="36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7687" name="Line 35">
              <a:extLst>
                <a:ext uri="{FF2B5EF4-FFF2-40B4-BE49-F238E27FC236}">
                  <a16:creationId xmlns:a16="http://schemas.microsoft.com/office/drawing/2014/main" id="{12195A8D-9854-DB49-9DE2-EA96FB389AF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80" y="1721"/>
              <a:ext cx="377" cy="1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7661" name="Rectangle 37">
            <a:extLst>
              <a:ext uri="{FF2B5EF4-FFF2-40B4-BE49-F238E27FC236}">
                <a16:creationId xmlns:a16="http://schemas.microsoft.com/office/drawing/2014/main" id="{4DAD17B2-B2F4-214E-AEFC-3FF637B2EE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84738" y="2570163"/>
            <a:ext cx="79375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800" i="1">
                <a:solidFill>
                  <a:srgbClr val="DD0000"/>
                </a:solidFill>
                <a:latin typeface="Arial" panose="020B0604020202020204" pitchFamily="34" charset="0"/>
              </a:rPr>
              <a:t>I</a:t>
            </a:r>
            <a:r>
              <a:rPr lang="en-US" altLang="en-US" sz="1800">
                <a:solidFill>
                  <a:srgbClr val="DD0000"/>
                </a:solidFill>
                <a:latin typeface="Arial" panose="020B0604020202020204" pitchFamily="34" charset="0"/>
              </a:rPr>
              <a:t> = 2.5A</a:t>
            </a: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27662" name="Rectangle 38">
            <a:extLst>
              <a:ext uri="{FF2B5EF4-FFF2-40B4-BE49-F238E27FC236}">
                <a16:creationId xmlns:a16="http://schemas.microsoft.com/office/drawing/2014/main" id="{08E42663-E380-7C4C-93D5-0AC236F506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63775" y="2579688"/>
            <a:ext cx="762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-</a:t>
            </a: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27663" name="Rectangle 39">
            <a:extLst>
              <a:ext uri="{FF2B5EF4-FFF2-40B4-BE49-F238E27FC236}">
                <a16:creationId xmlns:a16="http://schemas.microsoft.com/office/drawing/2014/main" id="{5BEB8321-3E48-1347-8F23-EDB16B8F31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02438" y="2570163"/>
            <a:ext cx="13335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+</a:t>
            </a: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27664" name="Rectangle 40">
            <a:extLst>
              <a:ext uri="{FF2B5EF4-FFF2-40B4-BE49-F238E27FC236}">
                <a16:creationId xmlns:a16="http://schemas.microsoft.com/office/drawing/2014/main" id="{F4C8DB57-B653-D740-9018-1D5C2A48DD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9213" y="2560638"/>
            <a:ext cx="1270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800" i="1">
                <a:solidFill>
                  <a:srgbClr val="000000"/>
                </a:solidFill>
                <a:latin typeface="Arial" panose="020B0604020202020204" pitchFamily="34" charset="0"/>
              </a:rPr>
              <a:t>e</a:t>
            </a: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27665" name="Rectangle 41">
            <a:extLst>
              <a:ext uri="{FF2B5EF4-FFF2-40B4-BE49-F238E27FC236}">
                <a16:creationId xmlns:a16="http://schemas.microsoft.com/office/drawing/2014/main" id="{9F321403-547C-A843-A00A-2E3345B1DA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0975" y="2493963"/>
            <a:ext cx="762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-</a:t>
            </a: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27666" name="Freeform 42">
            <a:extLst>
              <a:ext uri="{FF2B5EF4-FFF2-40B4-BE49-F238E27FC236}">
                <a16:creationId xmlns:a16="http://schemas.microsoft.com/office/drawing/2014/main" id="{100ABDDB-1990-204B-ACD3-A17377B195D1}"/>
              </a:ext>
            </a:extLst>
          </p:cNvPr>
          <p:cNvSpPr>
            <a:spLocks/>
          </p:cNvSpPr>
          <p:nvPr/>
        </p:nvSpPr>
        <p:spPr bwMode="auto">
          <a:xfrm>
            <a:off x="2273300" y="2930525"/>
            <a:ext cx="4632325" cy="342900"/>
          </a:xfrm>
          <a:custGeom>
            <a:avLst/>
            <a:gdLst>
              <a:gd name="T0" fmla="*/ 0 w 2918"/>
              <a:gd name="T1" fmla="*/ 0 h 216"/>
              <a:gd name="T2" fmla="*/ 0 w 2918"/>
              <a:gd name="T3" fmla="*/ 216 h 216"/>
              <a:gd name="T4" fmla="*/ 2918 w 2918"/>
              <a:gd name="T5" fmla="*/ 216 h 216"/>
              <a:gd name="T6" fmla="*/ 2918 w 2918"/>
              <a:gd name="T7" fmla="*/ 6 h 216"/>
              <a:gd name="T8" fmla="*/ 0 60000 65536"/>
              <a:gd name="T9" fmla="*/ 0 60000 65536"/>
              <a:gd name="T10" fmla="*/ 0 60000 65536"/>
              <a:gd name="T11" fmla="*/ 0 60000 65536"/>
              <a:gd name="T12" fmla="*/ 0 w 2918"/>
              <a:gd name="T13" fmla="*/ 0 h 216"/>
              <a:gd name="T14" fmla="*/ 2918 w 2918"/>
              <a:gd name="T15" fmla="*/ 216 h 21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918" h="216">
                <a:moveTo>
                  <a:pt x="0" y="0"/>
                </a:moveTo>
                <a:lnTo>
                  <a:pt x="0" y="216"/>
                </a:lnTo>
                <a:lnTo>
                  <a:pt x="2918" y="216"/>
                </a:lnTo>
                <a:lnTo>
                  <a:pt x="2918" y="6"/>
                </a:lnTo>
              </a:path>
            </a:pathLst>
          </a:cu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27667" name="Rectangle 44">
            <a:extLst>
              <a:ext uri="{FF2B5EF4-FFF2-40B4-BE49-F238E27FC236}">
                <a16:creationId xmlns:a16="http://schemas.microsoft.com/office/drawing/2014/main" id="{FB5ED42E-4750-DF44-B0D4-32AC33297D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71950" y="3121025"/>
            <a:ext cx="312738" cy="284163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27668" name="Rectangle 45">
            <a:extLst>
              <a:ext uri="{FF2B5EF4-FFF2-40B4-BE49-F238E27FC236}">
                <a16:creationId xmlns:a16="http://schemas.microsoft.com/office/drawing/2014/main" id="{A73206A6-7E89-C340-90E2-36A3CE591B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71950" y="3109913"/>
            <a:ext cx="2921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800">
                <a:solidFill>
                  <a:srgbClr val="003399"/>
                </a:solidFill>
                <a:latin typeface="Symbol" pitchFamily="2" charset="2"/>
              </a:rPr>
              <a:t>D</a:t>
            </a:r>
            <a:r>
              <a:rPr lang="en-US" altLang="en-US" sz="1800" i="1">
                <a:solidFill>
                  <a:srgbClr val="003399"/>
                </a:solidFill>
                <a:latin typeface="Arial" panose="020B0604020202020204" pitchFamily="34" charset="0"/>
              </a:rPr>
              <a:t>V</a:t>
            </a:r>
            <a:endParaRPr lang="en-US" altLang="en-US">
              <a:latin typeface="Symbol" pitchFamily="2" charset="2"/>
            </a:endParaRPr>
          </a:p>
        </p:txBody>
      </p:sp>
      <p:sp>
        <p:nvSpPr>
          <p:cNvPr id="358422" name="Rectangle 22">
            <a:extLst>
              <a:ext uri="{FF2B5EF4-FFF2-40B4-BE49-F238E27FC236}">
                <a16:creationId xmlns:a16="http://schemas.microsoft.com/office/drawing/2014/main" id="{783C8302-FEA6-D448-ACE7-D5C3DCB9EE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4438" y="5668963"/>
            <a:ext cx="3654425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200">
                <a:latin typeface="Arial" panose="020B0604020202020204" pitchFamily="34" charset="0"/>
              </a:rPr>
              <a:t>Solve to get     </a:t>
            </a:r>
            <a:r>
              <a:rPr lang="en-US" altLang="en-US" sz="2200" i="1">
                <a:solidFill>
                  <a:srgbClr val="0000FF"/>
                </a:solidFill>
                <a:latin typeface="Arial" panose="020B0604020202020204" pitchFamily="34" charset="0"/>
              </a:rPr>
              <a:t>D</a:t>
            </a:r>
            <a:r>
              <a:rPr lang="en-US" altLang="en-US" sz="2200">
                <a:solidFill>
                  <a:srgbClr val="0000FF"/>
                </a:solidFill>
                <a:latin typeface="Arial" panose="020B0604020202020204" pitchFamily="34" charset="0"/>
              </a:rPr>
              <a:t> &gt; 1.87 mm</a:t>
            </a:r>
            <a:endParaRPr lang="en-US" altLang="en-US" sz="2200">
              <a:latin typeface="Arial" panose="020B0604020202020204" pitchFamily="34" charset="0"/>
            </a:endParaRPr>
          </a:p>
        </p:txBody>
      </p:sp>
      <p:grpSp>
        <p:nvGrpSpPr>
          <p:cNvPr id="4" name="Group 54">
            <a:extLst>
              <a:ext uri="{FF2B5EF4-FFF2-40B4-BE49-F238E27FC236}">
                <a16:creationId xmlns:a16="http://schemas.microsoft.com/office/drawing/2014/main" id="{8D9B8291-2477-1144-8099-31046B220EC9}"/>
              </a:ext>
            </a:extLst>
          </p:cNvPr>
          <p:cNvGrpSpPr>
            <a:grpSpLocks/>
          </p:cNvGrpSpPr>
          <p:nvPr/>
        </p:nvGrpSpPr>
        <p:grpSpPr bwMode="auto">
          <a:xfrm>
            <a:off x="2489200" y="3810000"/>
            <a:ext cx="5257800" cy="1858963"/>
            <a:chOff x="1568" y="2400"/>
            <a:chExt cx="3312" cy="1171"/>
          </a:xfrm>
        </p:grpSpPr>
        <p:sp>
          <p:nvSpPr>
            <p:cNvPr id="27671" name="Rectangle 2">
              <a:extLst>
                <a:ext uri="{FF2B5EF4-FFF2-40B4-BE49-F238E27FC236}">
                  <a16:creationId xmlns:a16="http://schemas.microsoft.com/office/drawing/2014/main" id="{0A58F3B6-3017-6A42-B625-7DD3C66D1B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28" y="2640"/>
              <a:ext cx="288" cy="240"/>
            </a:xfrm>
            <a:prstGeom prst="rect">
              <a:avLst/>
            </a:prstGeom>
            <a:solidFill>
              <a:srgbClr val="CCE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7672" name="Rectangle 3">
              <a:extLst>
                <a:ext uri="{FF2B5EF4-FFF2-40B4-BE49-F238E27FC236}">
                  <a16:creationId xmlns:a16="http://schemas.microsoft.com/office/drawing/2014/main" id="{6D023B81-0680-B244-A0EE-E35D0AC235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6" y="2928"/>
              <a:ext cx="144" cy="240"/>
            </a:xfrm>
            <a:prstGeom prst="rect">
              <a:avLst/>
            </a:prstGeom>
            <a:solidFill>
              <a:srgbClr val="FF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7673" name="Rectangle 4">
              <a:extLst>
                <a:ext uri="{FF2B5EF4-FFF2-40B4-BE49-F238E27FC236}">
                  <a16:creationId xmlns:a16="http://schemas.microsoft.com/office/drawing/2014/main" id="{4BF952FD-6AA7-9540-9F61-2269F99D2E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92" y="2928"/>
              <a:ext cx="144" cy="240"/>
            </a:xfrm>
            <a:prstGeom prst="rect">
              <a:avLst/>
            </a:prstGeom>
            <a:solidFill>
              <a:srgbClr val="99FF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7674" name="Line 10">
              <a:extLst>
                <a:ext uri="{FF2B5EF4-FFF2-40B4-BE49-F238E27FC236}">
                  <a16:creationId xmlns:a16="http://schemas.microsoft.com/office/drawing/2014/main" id="{3E11DDCA-D2B3-2B41-B36E-C770DC7020E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16" y="2640"/>
              <a:ext cx="432" cy="14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75" name="Rectangle 11">
              <a:extLst>
                <a:ext uri="{FF2B5EF4-FFF2-40B4-BE49-F238E27FC236}">
                  <a16:creationId xmlns:a16="http://schemas.microsoft.com/office/drawing/2014/main" id="{E9EC05F1-AA38-7044-A819-28210CD680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48" y="2496"/>
              <a:ext cx="630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2200">
                  <a:solidFill>
                    <a:srgbClr val="0000FF"/>
                  </a:solidFill>
                  <a:latin typeface="Arial" panose="020B0604020202020204" pitchFamily="34" charset="0"/>
                </a:rPr>
                <a:t>&lt; 1.5V</a:t>
              </a:r>
            </a:p>
          </p:txBody>
        </p:sp>
        <p:sp>
          <p:nvSpPr>
            <p:cNvPr id="27676" name="Line 12">
              <a:extLst>
                <a:ext uri="{FF2B5EF4-FFF2-40B4-BE49-F238E27FC236}">
                  <a16:creationId xmlns:a16="http://schemas.microsoft.com/office/drawing/2014/main" id="{6A9E36F8-EF00-2340-88C3-65CE95F14C0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120" y="2976"/>
              <a:ext cx="432" cy="9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77" name="Rectangle 13">
              <a:extLst>
                <a:ext uri="{FF2B5EF4-FFF2-40B4-BE49-F238E27FC236}">
                  <a16:creationId xmlns:a16="http://schemas.microsoft.com/office/drawing/2014/main" id="{51363C13-5674-AB45-A475-1CDB59E8A5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04" y="2832"/>
              <a:ext cx="478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2200">
                  <a:solidFill>
                    <a:schemeClr val="tx2"/>
                  </a:solidFill>
                  <a:latin typeface="Arial" panose="020B0604020202020204" pitchFamily="34" charset="0"/>
                </a:rPr>
                <a:t>2.5A</a:t>
              </a:r>
            </a:p>
          </p:txBody>
        </p:sp>
        <p:sp>
          <p:nvSpPr>
            <p:cNvPr id="27678" name="Line 14">
              <a:extLst>
                <a:ext uri="{FF2B5EF4-FFF2-40B4-BE49-F238E27FC236}">
                  <a16:creationId xmlns:a16="http://schemas.microsoft.com/office/drawing/2014/main" id="{827DCADB-6A79-9A49-9FA9-3E838AAA486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968" y="3024"/>
              <a:ext cx="456" cy="14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79" name="Line 16">
              <a:extLst>
                <a:ext uri="{FF2B5EF4-FFF2-40B4-BE49-F238E27FC236}">
                  <a16:creationId xmlns:a16="http://schemas.microsoft.com/office/drawing/2014/main" id="{89D97907-820B-4F42-A166-F9A5218E53D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64" y="3168"/>
              <a:ext cx="408" cy="14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27680" name="Group 52">
              <a:extLst>
                <a:ext uri="{FF2B5EF4-FFF2-40B4-BE49-F238E27FC236}">
                  <a16:creationId xmlns:a16="http://schemas.microsoft.com/office/drawing/2014/main" id="{44925A5E-D31F-5B49-A22B-D43E75AD02E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72" y="3189"/>
              <a:ext cx="1808" cy="296"/>
              <a:chOff x="3072" y="3189"/>
              <a:chExt cx="1808" cy="296"/>
            </a:xfrm>
          </p:grpSpPr>
          <p:sp>
            <p:nvSpPr>
              <p:cNvPr id="27683" name="Rectangle 15">
                <a:extLst>
                  <a:ext uri="{FF2B5EF4-FFF2-40B4-BE49-F238E27FC236}">
                    <a16:creationId xmlns:a16="http://schemas.microsoft.com/office/drawing/2014/main" id="{B750D0D4-8884-F949-B1D5-775F1CC154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72" y="3216"/>
                <a:ext cx="1691" cy="2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9pPr>
              </a:lstStyle>
              <a:p>
                <a:r>
                  <a:rPr lang="en-US" altLang="en-US" sz="2200">
                    <a:solidFill>
                      <a:srgbClr val="006600"/>
                    </a:solidFill>
                    <a:latin typeface="Arial" panose="020B0604020202020204" pitchFamily="34" charset="0"/>
                  </a:rPr>
                  <a:t>6.07 x 10   (Ohm-m)</a:t>
                </a:r>
              </a:p>
            </p:txBody>
          </p:sp>
          <p:sp>
            <p:nvSpPr>
              <p:cNvPr id="27684" name="Rectangle 17">
                <a:extLst>
                  <a:ext uri="{FF2B5EF4-FFF2-40B4-BE49-F238E27FC236}">
                    <a16:creationId xmlns:a16="http://schemas.microsoft.com/office/drawing/2014/main" id="{8C5A20BA-8EF8-1543-894F-BC671BA755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" y="3189"/>
                <a:ext cx="187" cy="2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9pPr>
              </a:lstStyle>
              <a:p>
                <a:r>
                  <a:rPr lang="en-US" altLang="en-US" sz="1600">
                    <a:solidFill>
                      <a:srgbClr val="006600"/>
                    </a:solidFill>
                    <a:latin typeface="Arial" panose="020B0604020202020204" pitchFamily="34" charset="0"/>
                  </a:rPr>
                  <a:t>7</a:t>
                </a:r>
              </a:p>
            </p:txBody>
          </p:sp>
          <p:sp>
            <p:nvSpPr>
              <p:cNvPr id="27685" name="Rectangle 18">
                <a:extLst>
                  <a:ext uri="{FF2B5EF4-FFF2-40B4-BE49-F238E27FC236}">
                    <a16:creationId xmlns:a16="http://schemas.microsoft.com/office/drawing/2014/main" id="{A1C99F91-7A3B-0A44-94EC-141CF3CC9C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0" y="3189"/>
                <a:ext cx="230" cy="2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9pPr>
              </a:lstStyle>
              <a:p>
                <a:r>
                  <a:rPr lang="en-US" altLang="en-US" sz="1600">
                    <a:solidFill>
                      <a:srgbClr val="006600"/>
                    </a:solidFill>
                    <a:latin typeface="Arial" panose="020B0604020202020204" pitchFamily="34" charset="0"/>
                  </a:rPr>
                  <a:t>-1</a:t>
                </a:r>
              </a:p>
            </p:txBody>
          </p:sp>
        </p:grpSp>
        <p:sp>
          <p:nvSpPr>
            <p:cNvPr id="27681" name="Line 20">
              <a:extLst>
                <a:ext uri="{FF2B5EF4-FFF2-40B4-BE49-F238E27FC236}">
                  <a16:creationId xmlns:a16="http://schemas.microsoft.com/office/drawing/2014/main" id="{37DD808F-E18D-8140-9007-A2EF3708645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2208" y="2592"/>
              <a:ext cx="264" cy="9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82" name="Rectangle 21">
              <a:extLst>
                <a:ext uri="{FF2B5EF4-FFF2-40B4-BE49-F238E27FC236}">
                  <a16:creationId xmlns:a16="http://schemas.microsoft.com/office/drawing/2014/main" id="{E227F3EF-1250-AC41-9B2D-01B95AEA56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21" y="2400"/>
              <a:ext cx="556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2200">
                  <a:latin typeface="Arial" panose="020B0604020202020204" pitchFamily="34" charset="0"/>
                </a:rPr>
                <a:t>100m</a:t>
              </a:r>
            </a:p>
          </p:txBody>
        </p:sp>
        <p:graphicFrame>
          <p:nvGraphicFramePr>
            <p:cNvPr id="27650" name="Object 2">
              <a:extLst>
                <a:ext uri="{FF2B5EF4-FFF2-40B4-BE49-F238E27FC236}">
                  <a16:creationId xmlns:a16="http://schemas.microsoft.com/office/drawing/2014/main" id="{056DA8BF-E50D-3440-83F1-32A04228EF69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120" y="2679"/>
            <a:ext cx="1093" cy="45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7733" name="Equation" r:id="rId4" imgW="21945600" imgH="9067800" progId="Equation.3">
                    <p:embed/>
                  </p:oleObj>
                </mc:Choice>
                <mc:Fallback>
                  <p:oleObj name="Equation" r:id="rId4" imgW="21945600" imgH="9067800" progId="Equation.3">
                    <p:embed/>
                    <p:pic>
                      <p:nvPicPr>
                        <p:cNvPr id="0" name="Object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120" y="2679"/>
                          <a:ext cx="1093" cy="45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7651" name="Object 3">
              <a:extLst>
                <a:ext uri="{FF2B5EF4-FFF2-40B4-BE49-F238E27FC236}">
                  <a16:creationId xmlns:a16="http://schemas.microsoft.com/office/drawing/2014/main" id="{14D93EC2-DCA7-A04E-B2D9-4CA1BEBC299F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568" y="3052"/>
            <a:ext cx="424" cy="51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7734" name="Equation" r:id="rId6" imgW="7899400" imgH="9652000" progId="Equation.3">
                    <p:embed/>
                  </p:oleObj>
                </mc:Choice>
                <mc:Fallback>
                  <p:oleObj name="Equation" r:id="rId6" imgW="7899400" imgH="9652000" progId="Equation.3">
                    <p:embed/>
                    <p:pic>
                      <p:nvPicPr>
                        <p:cNvPr id="0" name="Object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68" y="3052"/>
                          <a:ext cx="424" cy="51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584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584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842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ECCEE973-6C29-194C-B8C9-27183B73A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fld id="{B4B38AFD-3495-C547-913C-5834E939D82A}" type="slidenum">
              <a:rPr lang="en-US" altLang="en-US" sz="1200">
                <a:latin typeface="Arial" panose="020B0604020202020204" pitchFamily="34" charset="0"/>
              </a:rPr>
              <a:pPr/>
              <a:t>9</a:t>
            </a:fld>
            <a:endParaRPr lang="en-US" altLang="en-US" sz="1200">
              <a:latin typeface="Arial" panose="020B0604020202020204" pitchFamily="34" charset="0"/>
            </a:endParaRPr>
          </a:p>
        </p:txBody>
      </p:sp>
      <p:pic>
        <p:nvPicPr>
          <p:cNvPr id="29699" name="Picture 11" descr="Fig 18_2">
            <a:extLst>
              <a:ext uri="{FF2B5EF4-FFF2-40B4-BE49-F238E27FC236}">
                <a16:creationId xmlns:a16="http://schemas.microsoft.com/office/drawing/2014/main" id="{73BDA75B-FA2C-F241-9835-C1DE0B35CC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75" y="1443038"/>
            <a:ext cx="8426450" cy="4535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700" name="Rectangle 4">
            <a:extLst>
              <a:ext uri="{FF2B5EF4-FFF2-40B4-BE49-F238E27FC236}">
                <a16:creationId xmlns:a16="http://schemas.microsoft.com/office/drawing/2014/main" id="{B8D3CDA3-95D4-8F4F-AD99-A93BF3EEEBB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Electronic Band Structures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hapter_06">
  <a:themeElements>
    <a:clrScheme name="">
      <a:dk1>
        <a:srgbClr val="000000"/>
      </a:dk1>
      <a:lt1>
        <a:srgbClr val="FFFFFF"/>
      </a:lt1>
      <a:dk2>
        <a:srgbClr val="99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Chapter_06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dash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dash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charset="0"/>
          </a:defRPr>
        </a:defPPr>
      </a:lstStyle>
    </a:lnDef>
  </a:objectDefaults>
  <a:extraClrSchemeLst>
    <a:extraClrScheme>
      <a:clrScheme name="Chapter_06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hapter_06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hapter_06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hapter_06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hapter_06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hapter_06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hapter_06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Chapt_19_7th_Ed</Template>
  <TotalTime>4692</TotalTime>
  <Words>2622</Words>
  <Application>Microsoft Macintosh PowerPoint</Application>
  <PresentationFormat>On-screen Show (4:3)</PresentationFormat>
  <Paragraphs>890</Paragraphs>
  <Slides>52</Slides>
  <Notes>35</Notes>
  <HiddenSlides>0</HiddenSlides>
  <MMClips>0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65" baseType="lpstr">
      <vt:lpstr>ＭＳ Ｐゴシック</vt:lpstr>
      <vt:lpstr>Arial</vt:lpstr>
      <vt:lpstr>Arial Rounded MT Bold</vt:lpstr>
      <vt:lpstr>Cambria Math</vt:lpstr>
      <vt:lpstr>Liberation Sans</vt:lpstr>
      <vt:lpstr>Liberation Serif</vt:lpstr>
      <vt:lpstr>MT Extra</vt:lpstr>
      <vt:lpstr>Symbol</vt:lpstr>
      <vt:lpstr>Times</vt:lpstr>
      <vt:lpstr>Times New Roman</vt:lpstr>
      <vt:lpstr>Wingdings</vt:lpstr>
      <vt:lpstr>Chapter_06</vt:lpstr>
      <vt:lpstr>Equation</vt:lpstr>
      <vt:lpstr>Chapter 18:  Electrical Properties</vt:lpstr>
      <vt:lpstr>View of an Integrated Circuit</vt:lpstr>
      <vt:lpstr>Electrical Conduction</vt:lpstr>
      <vt:lpstr>Electrical Conduction</vt:lpstr>
      <vt:lpstr>Electrical Properties</vt:lpstr>
      <vt:lpstr>Definitions</vt:lpstr>
      <vt:lpstr>Conductivity:  Comparison</vt:lpstr>
      <vt:lpstr>Example:  Conductivity Problem</vt:lpstr>
      <vt:lpstr>Electronic Band Structures</vt:lpstr>
      <vt:lpstr>Band Structure</vt:lpstr>
      <vt:lpstr>Energy levels of electrons</vt:lpstr>
      <vt:lpstr>Conduction &amp; Electron Transport</vt:lpstr>
      <vt:lpstr>Energy States:  Insulators &amp; Semiconductors</vt:lpstr>
      <vt:lpstr>Charge Carriers</vt:lpstr>
      <vt:lpstr>Band structure and color</vt:lpstr>
      <vt:lpstr>Metals:  Resistivity vs T, Impurities</vt:lpstr>
      <vt:lpstr>Estimating Conductivity</vt:lpstr>
      <vt:lpstr>Intrinsic Semiconductors:   Conductivity vs T</vt:lpstr>
      <vt:lpstr>Pure Semiconductors:   Conductivity vs T</vt:lpstr>
      <vt:lpstr>Conduction in Terms of Electron and Hole Migration</vt:lpstr>
      <vt:lpstr>Intrinsic vs Extrinsic Conduction</vt:lpstr>
      <vt:lpstr>Extrinsic Semiconductors: Conductivity vs. Temperature</vt:lpstr>
      <vt:lpstr>p-n Rectifying Junction: Diode</vt:lpstr>
      <vt:lpstr>Properties of Rectifying Junction</vt:lpstr>
      <vt:lpstr>Intrinsic Semiconductors</vt:lpstr>
      <vt:lpstr>Doped Semiconductor: Conductivity vs. T</vt:lpstr>
      <vt:lpstr>Number of Charge Carriers</vt:lpstr>
      <vt:lpstr>Junction Transistor</vt:lpstr>
      <vt:lpstr>MOSFET Transistor  Integrated Circuit Device</vt:lpstr>
      <vt:lpstr>Integrated Circuit Devices: FET</vt:lpstr>
      <vt:lpstr>Solid-State Semiconductor Devices</vt:lpstr>
      <vt:lpstr>Solid-State Semiconductor Devices</vt:lpstr>
      <vt:lpstr>Solid-State Semiconductor Devices</vt:lpstr>
      <vt:lpstr>Silicon single crystals</vt:lpstr>
      <vt:lpstr>Czochralski process</vt:lpstr>
      <vt:lpstr>Wafers: single crystal Si slices</vt:lpstr>
      <vt:lpstr>Photolithography</vt:lpstr>
      <vt:lpstr>Doping</vt:lpstr>
      <vt:lpstr>Ionic Conduction</vt:lpstr>
      <vt:lpstr>Ferroelectric Ceramics</vt:lpstr>
      <vt:lpstr>Piezoelectric Materials</vt:lpstr>
      <vt:lpstr>Capacitance</vt:lpstr>
      <vt:lpstr>Dielectric properties</vt:lpstr>
      <vt:lpstr>Photovoltaics</vt:lpstr>
      <vt:lpstr>Tuning Band Gaps with Alloys</vt:lpstr>
      <vt:lpstr>Tuning Band Gaps with Alloys</vt:lpstr>
      <vt:lpstr>Tune crystal with composition</vt:lpstr>
      <vt:lpstr>Thermoelectrics</vt:lpstr>
      <vt:lpstr>Thermoelectric Applications</vt:lpstr>
      <vt:lpstr>Summary</vt:lpstr>
      <vt:lpstr>HW #12: Last One</vt:lpstr>
      <vt:lpstr>PowerPoint Presentation</vt:lpstr>
    </vt:vector>
  </TitlesOfParts>
  <Company>University of Iowa</Company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18</dc:title>
  <dc:creator>David Rethwisch</dc:creator>
  <cp:lastModifiedBy>Microsoft Office User</cp:lastModifiedBy>
  <cp:revision>140</cp:revision>
  <dcterms:created xsi:type="dcterms:W3CDTF">2010-05-13T12:56:32Z</dcterms:created>
  <dcterms:modified xsi:type="dcterms:W3CDTF">2018-05-10T13:28:53Z</dcterms:modified>
</cp:coreProperties>
</file>